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13" r:id="rId3"/>
    <p:sldId id="260" r:id="rId4"/>
    <p:sldId id="304" r:id="rId5"/>
    <p:sldId id="317" r:id="rId6"/>
    <p:sldId id="263" r:id="rId7"/>
    <p:sldId id="269" r:id="rId8"/>
    <p:sldId id="306" r:id="rId9"/>
    <p:sldId id="309" r:id="rId10"/>
    <p:sldId id="314" r:id="rId11"/>
    <p:sldId id="305" r:id="rId12"/>
    <p:sldId id="322" r:id="rId13"/>
    <p:sldId id="320" r:id="rId14"/>
    <p:sldId id="321" r:id="rId15"/>
    <p:sldId id="275" r:id="rId16"/>
    <p:sldId id="307" r:id="rId17"/>
    <p:sldId id="308" r:id="rId18"/>
    <p:sldId id="298" r:id="rId19"/>
    <p:sldId id="281" r:id="rId20"/>
    <p:sldId id="282" r:id="rId21"/>
    <p:sldId id="283" r:id="rId22"/>
    <p:sldId id="284" r:id="rId23"/>
    <p:sldId id="288" r:id="rId24"/>
    <p:sldId id="289" r:id="rId25"/>
    <p:sldId id="290" r:id="rId26"/>
    <p:sldId id="291" r:id="rId27"/>
    <p:sldId id="293" r:id="rId28"/>
    <p:sldId id="292" r:id="rId29"/>
    <p:sldId id="294" r:id="rId30"/>
    <p:sldId id="296" r:id="rId31"/>
  </p:sldIdLst>
  <p:sldSz cx="9144000" cy="6858000" type="screen4x3"/>
  <p:notesSz cx="6864350" cy="9996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4" autoAdjust="0"/>
    <p:restoredTop sz="54955" autoAdjust="0"/>
  </p:normalViewPr>
  <p:slideViewPr>
    <p:cSldViewPr>
      <p:cViewPr varScale="1">
        <p:scale>
          <a:sx n="40" d="100"/>
          <a:sy n="40" d="100"/>
        </p:scale>
        <p:origin x="-1164" y="-1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5502"/>
    </p:cViewPr>
  </p:sorterViewPr>
  <p:notesViewPr>
    <p:cSldViewPr>
      <p:cViewPr varScale="1">
        <p:scale>
          <a:sx n="55" d="100"/>
          <a:sy n="55" d="100"/>
        </p:scale>
        <p:origin x="2880" y="84"/>
      </p:cViewPr>
      <p:guideLst>
        <p:guide orient="horz" pos="3149"/>
        <p:guide pos="216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552" cy="499824"/>
          </a:xfrm>
          <a:prstGeom prst="rect">
            <a:avLst/>
          </a:prstGeom>
        </p:spPr>
        <p:txBody>
          <a:bodyPr vert="horz" lIns="96341" tIns="48171" rIns="96341" bIns="48171" rtlCol="0"/>
          <a:lstStyle>
            <a:lvl1pPr algn="l">
              <a:defRPr sz="1300"/>
            </a:lvl1pPr>
          </a:lstStyle>
          <a:p>
            <a:endParaRPr lang="en-GB" dirty="0"/>
          </a:p>
        </p:txBody>
      </p:sp>
      <p:sp>
        <p:nvSpPr>
          <p:cNvPr id="3" name="Date Placeholder 2"/>
          <p:cNvSpPr>
            <a:spLocks noGrp="1"/>
          </p:cNvSpPr>
          <p:nvPr>
            <p:ph type="dt" idx="1"/>
          </p:nvPr>
        </p:nvSpPr>
        <p:spPr>
          <a:xfrm>
            <a:off x="3888210" y="0"/>
            <a:ext cx="2974552" cy="499824"/>
          </a:xfrm>
          <a:prstGeom prst="rect">
            <a:avLst/>
          </a:prstGeom>
        </p:spPr>
        <p:txBody>
          <a:bodyPr vert="horz" lIns="96341" tIns="48171" rIns="96341" bIns="48171" rtlCol="0"/>
          <a:lstStyle>
            <a:lvl1pPr algn="r">
              <a:defRPr sz="1300"/>
            </a:lvl1pPr>
          </a:lstStyle>
          <a:p>
            <a:fld id="{418DE7EF-3BE4-422B-AB29-848E8883B562}" type="datetimeFigureOut">
              <a:rPr lang="en-GB" smtClean="0"/>
              <a:t>31/03/2020</a:t>
            </a:fld>
            <a:endParaRPr lang="en-GB" dirty="0"/>
          </a:p>
        </p:txBody>
      </p:sp>
      <p:sp>
        <p:nvSpPr>
          <p:cNvPr id="4" name="Slide Image Placeholder 3"/>
          <p:cNvSpPr>
            <a:spLocks noGrp="1" noRot="1" noChangeAspect="1"/>
          </p:cNvSpPr>
          <p:nvPr>
            <p:ph type="sldImg" idx="2"/>
          </p:nvPr>
        </p:nvSpPr>
        <p:spPr>
          <a:xfrm>
            <a:off x="933450" y="749300"/>
            <a:ext cx="4997450" cy="3749675"/>
          </a:xfrm>
          <a:prstGeom prst="rect">
            <a:avLst/>
          </a:prstGeom>
          <a:noFill/>
          <a:ln w="12700">
            <a:solidFill>
              <a:prstClr val="black"/>
            </a:solidFill>
          </a:ln>
        </p:spPr>
        <p:txBody>
          <a:bodyPr vert="horz" lIns="96341" tIns="48171" rIns="96341" bIns="48171" rtlCol="0" anchor="ctr"/>
          <a:lstStyle/>
          <a:p>
            <a:endParaRPr lang="en-GB" dirty="0"/>
          </a:p>
        </p:txBody>
      </p:sp>
      <p:sp>
        <p:nvSpPr>
          <p:cNvPr id="5" name="Notes Placeholder 4"/>
          <p:cNvSpPr>
            <a:spLocks noGrp="1"/>
          </p:cNvSpPr>
          <p:nvPr>
            <p:ph type="body" sz="quarter" idx="3"/>
          </p:nvPr>
        </p:nvSpPr>
        <p:spPr>
          <a:xfrm>
            <a:off x="686435" y="4748332"/>
            <a:ext cx="5491480" cy="4498420"/>
          </a:xfrm>
          <a:prstGeom prst="rect">
            <a:avLst/>
          </a:prstGeom>
        </p:spPr>
        <p:txBody>
          <a:bodyPr vert="horz" lIns="96341" tIns="48171" rIns="96341" bIns="4817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94929"/>
            <a:ext cx="2974552" cy="499824"/>
          </a:xfrm>
          <a:prstGeom prst="rect">
            <a:avLst/>
          </a:prstGeom>
        </p:spPr>
        <p:txBody>
          <a:bodyPr vert="horz" lIns="96341" tIns="48171" rIns="96341" bIns="48171"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88210" y="9494929"/>
            <a:ext cx="2974552" cy="499824"/>
          </a:xfrm>
          <a:prstGeom prst="rect">
            <a:avLst/>
          </a:prstGeom>
        </p:spPr>
        <p:txBody>
          <a:bodyPr vert="horz" lIns="96341" tIns="48171" rIns="96341" bIns="48171" rtlCol="0" anchor="b"/>
          <a:lstStyle>
            <a:lvl1pPr algn="r">
              <a:defRPr sz="1300"/>
            </a:lvl1pPr>
          </a:lstStyle>
          <a:p>
            <a:fld id="{9075D006-4486-459B-8EA3-63B552E440D8}" type="slidenum">
              <a:rPr lang="en-GB" smtClean="0"/>
              <a:t>‹#›</a:t>
            </a:fld>
            <a:endParaRPr lang="en-GB" dirty="0"/>
          </a:p>
        </p:txBody>
      </p:sp>
    </p:spTree>
    <p:extLst>
      <p:ext uri="{BB962C8B-B14F-4D97-AF65-F5344CB8AC3E}">
        <p14:creationId xmlns:p14="http://schemas.microsoft.com/office/powerpoint/2010/main" val="1837939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75D006-4486-459B-8EA3-63B552E440D8}" type="slidenum">
              <a:rPr lang="en-GB" smtClean="0"/>
              <a:t>1</a:t>
            </a:fld>
            <a:endParaRPr lang="en-GB" dirty="0"/>
          </a:p>
        </p:txBody>
      </p:sp>
    </p:spTree>
    <p:extLst>
      <p:ext uri="{BB962C8B-B14F-4D97-AF65-F5344CB8AC3E}">
        <p14:creationId xmlns:p14="http://schemas.microsoft.com/office/powerpoint/2010/main" val="4036945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How long may labour be?</a:t>
            </a:r>
          </a:p>
          <a:p>
            <a:r>
              <a:rPr lang="en-GB" baseline="0" dirty="0" smtClean="0"/>
              <a:t>Every pregnancy is unique and generally our body will work at the pace that is right for you to birth your baby, it is difficult to make comparisons to other peoples births!</a:t>
            </a:r>
          </a:p>
          <a:p>
            <a:endParaRPr lang="en-GB" baseline="0" dirty="0" smtClean="0"/>
          </a:p>
          <a:p>
            <a:r>
              <a:rPr lang="en-GB" baseline="0" dirty="0" smtClean="0"/>
              <a:t>As discussed already, the start of labour is the ‘piece of string’- hours, days, as the cervix makes the changes for active or established birth, by moving forward, losing its 4-5 cm length, thinning and softening, as it completes this it then opens or dilates to around 4cm. In class we would normally get you to  use a balloon and ping pong ball to help you understand this, which is great fun! You can search You Tube for – Liz Chalmers- Using balloon and ping pong ball to show how the cervix thins and dilates in labour which gives a good demonstration of this. In this early phase of birthing, contractions may be a bit stop/start- it may seem like they are starting to come more regularly then the space apart again, this is really normal, perhaps your body signalling to you to rest or to try something to eat and drink. </a:t>
            </a:r>
          </a:p>
          <a:p>
            <a:endParaRPr lang="en-GB" baseline="0" dirty="0" smtClean="0"/>
          </a:p>
          <a:p>
            <a:r>
              <a:rPr lang="en-GB" baseline="0" dirty="0" smtClean="0"/>
              <a:t>10cm is the point  that the cervix has opened fully and now the baby can move down the birth canal,4cm-10cm or the active part of the birth process may take between 6-12 hours, some women take a little longer, others take less time than this. Continue doing all the things you did during the early stages- keep active, hydrated, snack, bladder care, using TENS, paracetamol, the birth ball, take slow smooth breaths, massage from your birth partner, music.</a:t>
            </a:r>
          </a:p>
          <a:p>
            <a:endParaRPr lang="en-GB" baseline="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9075D006-4486-459B-8EA3-63B552E440D8}" type="slidenum">
              <a:rPr lang="en-GB" smtClean="0"/>
              <a:t>11</a:t>
            </a:fld>
            <a:endParaRPr lang="en-GB" dirty="0"/>
          </a:p>
        </p:txBody>
      </p:sp>
    </p:spTree>
    <p:extLst>
      <p:ext uri="{BB962C8B-B14F-4D97-AF65-F5344CB8AC3E}">
        <p14:creationId xmlns:p14="http://schemas.microsoft.com/office/powerpoint/2010/main" val="845223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500" u="sng" dirty="0"/>
              <a:t>Visual references</a:t>
            </a:r>
          </a:p>
          <a:p>
            <a:r>
              <a:rPr lang="en-GB" sz="1500" dirty="0"/>
              <a:t> – pulling on a polo neck jumper</a:t>
            </a:r>
          </a:p>
          <a:p>
            <a:r>
              <a:rPr lang="en-GB" sz="1500" dirty="0"/>
              <a:t>-Sucking a Polo mint – the mint becomes thinner, and the hole in the middle becomes bigger</a:t>
            </a:r>
          </a:p>
          <a:p>
            <a:r>
              <a:rPr lang="en-GB" sz="1500" dirty="0"/>
              <a:t>Pictures of real life objects to help to visualise cervical dilatation.</a:t>
            </a:r>
          </a:p>
          <a:p>
            <a:endParaRPr lang="en-GB" sz="1500" dirty="0"/>
          </a:p>
        </p:txBody>
      </p:sp>
      <p:sp>
        <p:nvSpPr>
          <p:cNvPr id="4" name="Slide Number Placeholder 3"/>
          <p:cNvSpPr>
            <a:spLocks noGrp="1"/>
          </p:cNvSpPr>
          <p:nvPr>
            <p:ph type="sldNum" sz="quarter" idx="10"/>
          </p:nvPr>
        </p:nvSpPr>
        <p:spPr/>
        <p:txBody>
          <a:bodyPr/>
          <a:lstStyle/>
          <a:p>
            <a:fld id="{9075D006-4486-459B-8EA3-63B552E440D8}" type="slidenum">
              <a:rPr lang="en-GB" smtClean="0"/>
              <a:t>12</a:t>
            </a:fld>
            <a:endParaRPr lang="en-GB" dirty="0"/>
          </a:p>
        </p:txBody>
      </p:sp>
    </p:spTree>
    <p:extLst>
      <p:ext uri="{BB962C8B-B14F-4D97-AF65-F5344CB8AC3E}">
        <p14:creationId xmlns:p14="http://schemas.microsoft.com/office/powerpoint/2010/main" val="135443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In pregnancy, the hormones help to soften the ligaments and loosen the pelvis, by getting</a:t>
            </a:r>
            <a:r>
              <a:rPr lang="en-GB" sz="1200" baseline="0" dirty="0" smtClean="0"/>
              <a:t> into positions where our hips are apart and we are upright</a:t>
            </a:r>
            <a:r>
              <a:rPr lang="en-GB" sz="1200" dirty="0" smtClean="0"/>
              <a:t> we are already creating a bit more room and gravity is on our side.</a:t>
            </a:r>
          </a:p>
          <a:p>
            <a:endParaRPr lang="en-GB" sz="1200" dirty="0" smtClean="0"/>
          </a:p>
          <a:p>
            <a:r>
              <a:rPr lang="en-GB" sz="1200" dirty="0" smtClean="0"/>
              <a:t>Keeping</a:t>
            </a:r>
            <a:r>
              <a:rPr lang="en-GB" sz="1200" baseline="0" dirty="0" smtClean="0"/>
              <a:t> the bladder empty enables more space for our baby to get lower into the pelvis.</a:t>
            </a:r>
          </a:p>
          <a:p>
            <a:endParaRPr lang="en-GB" sz="1200" dirty="0" smtClean="0"/>
          </a:p>
          <a:p>
            <a:r>
              <a:rPr lang="en-GB" sz="1200" baseline="0" dirty="0" smtClean="0"/>
              <a:t>A birthing ball can help us get into active positions and help us feel comfier, if sat on </a:t>
            </a:r>
            <a:r>
              <a:rPr lang="en-GB" sz="1200" dirty="0" smtClean="0"/>
              <a:t>a birthing ball you</a:t>
            </a:r>
            <a:r>
              <a:rPr lang="en-GB" sz="1200" baseline="0" dirty="0" smtClean="0"/>
              <a:t> need to use the correct size for you- the angle </a:t>
            </a:r>
            <a:r>
              <a:rPr lang="en-GB" sz="1200" dirty="0" smtClean="0"/>
              <a:t>from hips to knees should be a minimum of 90 degrees.</a:t>
            </a:r>
          </a:p>
          <a:p>
            <a:endParaRPr lang="en-GB" dirty="0" smtClean="0"/>
          </a:p>
          <a:p>
            <a:r>
              <a:rPr lang="en-GB" dirty="0" smtClean="0"/>
              <a:t>The baby's skull is not one fixed</a:t>
            </a:r>
            <a:r>
              <a:rPr lang="en-GB" baseline="0" dirty="0" smtClean="0"/>
              <a:t> bone and takes until the baby is nearer 2 years of age for the skulls bones to fuse fully, the soft space between the skull bones is called a fontanelle, there is one at the top of the skull and a smaller one at the back</a:t>
            </a:r>
            <a:endParaRPr lang="en-GB" dirty="0"/>
          </a:p>
        </p:txBody>
      </p:sp>
      <p:sp>
        <p:nvSpPr>
          <p:cNvPr id="4" name="Slide Number Placeholder 3"/>
          <p:cNvSpPr>
            <a:spLocks noGrp="1"/>
          </p:cNvSpPr>
          <p:nvPr>
            <p:ph type="sldNum" sz="quarter" idx="10"/>
          </p:nvPr>
        </p:nvSpPr>
        <p:spPr/>
        <p:txBody>
          <a:bodyPr/>
          <a:lstStyle/>
          <a:p>
            <a:fld id="{9075D006-4486-459B-8EA3-63B552E440D8}" type="slidenum">
              <a:rPr lang="en-GB" smtClean="0"/>
              <a:t>13</a:t>
            </a:fld>
            <a:endParaRPr lang="en-GB" dirty="0"/>
          </a:p>
        </p:txBody>
      </p:sp>
    </p:spTree>
    <p:extLst>
      <p:ext uri="{BB962C8B-B14F-4D97-AF65-F5344CB8AC3E}">
        <p14:creationId xmlns:p14="http://schemas.microsoft.com/office/powerpoint/2010/main" val="4277483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500" dirty="0"/>
          </a:p>
        </p:txBody>
      </p:sp>
      <p:sp>
        <p:nvSpPr>
          <p:cNvPr id="4" name="Slide Number Placeholder 3"/>
          <p:cNvSpPr>
            <a:spLocks noGrp="1"/>
          </p:cNvSpPr>
          <p:nvPr>
            <p:ph type="sldNum" sz="quarter" idx="10"/>
          </p:nvPr>
        </p:nvSpPr>
        <p:spPr/>
        <p:txBody>
          <a:bodyPr/>
          <a:lstStyle/>
          <a:p>
            <a:fld id="{9075D006-4486-459B-8EA3-63B552E440D8}" type="slidenum">
              <a:rPr lang="en-GB" smtClean="0"/>
              <a:t>14</a:t>
            </a:fld>
            <a:endParaRPr lang="en-GB" dirty="0"/>
          </a:p>
        </p:txBody>
      </p:sp>
    </p:spTree>
    <p:extLst>
      <p:ext uri="{BB962C8B-B14F-4D97-AF65-F5344CB8AC3E}">
        <p14:creationId xmlns:p14="http://schemas.microsoft.com/office/powerpoint/2010/main" val="2343750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500" dirty="0" smtClean="0"/>
              <a:t>Where are you planning on giving birth- home or hospital?</a:t>
            </a:r>
          </a:p>
          <a:p>
            <a:r>
              <a:rPr lang="en-GB" sz="1500" baseline="0" dirty="0" smtClean="0"/>
              <a:t>Home birth  is a safe choice for many women who have had no health concerns for Mum or baby in their pregnancy who chose to birth in a familiar environment with the support of midwives.</a:t>
            </a:r>
          </a:p>
          <a:p>
            <a:r>
              <a:rPr lang="en-GB" sz="1500" baseline="0" dirty="0" smtClean="0"/>
              <a:t>Evidence suggests home birth may increase the chances of normal birth and reduces the risk of intervention and for pain relief.</a:t>
            </a:r>
          </a:p>
          <a:p>
            <a:r>
              <a:rPr lang="en-GB" sz="1500" baseline="0" dirty="0" smtClean="0"/>
              <a:t>You may have decided earlier in your pregnancy that you wanted to birth in hospital, but you may review this decision as your pregnancy progresses and you explore home birth as an option. Please feel free to discuss your options and obtain more information from your midwife.</a:t>
            </a:r>
          </a:p>
        </p:txBody>
      </p:sp>
      <p:sp>
        <p:nvSpPr>
          <p:cNvPr id="4" name="Slide Number Placeholder 3"/>
          <p:cNvSpPr>
            <a:spLocks noGrp="1"/>
          </p:cNvSpPr>
          <p:nvPr>
            <p:ph type="sldNum" sz="quarter" idx="10"/>
          </p:nvPr>
        </p:nvSpPr>
        <p:spPr/>
        <p:txBody>
          <a:bodyPr/>
          <a:lstStyle/>
          <a:p>
            <a:fld id="{9075D006-4486-459B-8EA3-63B552E440D8}" type="slidenum">
              <a:rPr lang="en-GB" smtClean="0"/>
              <a:t>15</a:t>
            </a:fld>
            <a:endParaRPr lang="en-GB" dirty="0"/>
          </a:p>
        </p:txBody>
      </p:sp>
    </p:spTree>
    <p:extLst>
      <p:ext uri="{BB962C8B-B14F-4D97-AF65-F5344CB8AC3E}">
        <p14:creationId xmlns:p14="http://schemas.microsoft.com/office/powerpoint/2010/main" val="3675434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Whether you choose</a:t>
            </a:r>
            <a:r>
              <a:rPr lang="en-GB" baseline="0" dirty="0" smtClean="0"/>
              <a:t> to give birth at home or hospital, the birthing environment can play a big part in helping us feel more comfortable and relaxed, and help our balance of birthing hormones.</a:t>
            </a:r>
          </a:p>
          <a:p>
            <a:r>
              <a:rPr lang="en-GB" baseline="0" dirty="0" smtClean="0"/>
              <a:t>Oxytocin is the hormone produced in rhythmical waves to give contractions, alongside our body produces endorphins- like our own natural mechanism to help the body feel comfier as it works hard,  as it is perfectly designed to do. Using a TENS machine boosts our bodies production of natural endorphins.</a:t>
            </a:r>
          </a:p>
          <a:p>
            <a:endParaRPr lang="en-GB" baseline="0" dirty="0" smtClean="0"/>
          </a:p>
          <a:p>
            <a:r>
              <a:rPr lang="en-GB" baseline="0" dirty="0" smtClean="0"/>
              <a:t>Lighting is really important, in dim lighting or darkness our body increases production of melatonin, which supports the activity of oxytocin and endorphins- this is why many births start in the night. Maintaining dim lighting by using lamps, candles (or battery operated candles or fairy lights in a hospital setting).</a:t>
            </a:r>
          </a:p>
          <a:p>
            <a:endParaRPr lang="en-GB" baseline="0" dirty="0" smtClean="0"/>
          </a:p>
          <a:p>
            <a:r>
              <a:rPr lang="en-GB" baseline="0" dirty="0" smtClean="0"/>
              <a:t>At home we are likely to feel at our most relaxed, safe and secure with all our home comforts around us and the support of your birth partner</a:t>
            </a:r>
          </a:p>
          <a:p>
            <a:r>
              <a:rPr lang="en-GB" baseline="0" dirty="0" smtClean="0"/>
              <a:t>Adrenaline, the hormone we increase production of when we are fearful or anxious can interfere with the birthing process as it dampens down the birthing hormones, which may lead the birthing process to halt as our body goes into a natural defence mechanism. If we look to how other animals chose to birth, a cats owners’ may have prepared a box with soft towels next to a radiator, then find the cat has birthed their kittens under the bed in the spare bedroom. The cat chose to birth in a place that they felt most safe, without interruption or feeling observed, likely helping their birth to progress more efficiently and comfortably. </a:t>
            </a:r>
          </a:p>
          <a:p>
            <a:r>
              <a:rPr lang="en-GB" baseline="0" dirty="0" smtClean="0"/>
              <a:t> </a:t>
            </a:r>
          </a:p>
          <a:p>
            <a:r>
              <a:rPr lang="en-GB" baseline="0" dirty="0" smtClean="0"/>
              <a:t>In addition to lighting, think about other factors in your birthing environment you can control that may help you feel more comfortable and relaxed</a:t>
            </a:r>
          </a:p>
          <a:p>
            <a:pPr marL="180640" indent="-180640">
              <a:buFont typeface="Arial" pitchFamily="34" charset="0"/>
              <a:buChar char="•"/>
            </a:pPr>
            <a:r>
              <a:rPr lang="en-GB" baseline="0" dirty="0" smtClean="0"/>
              <a:t>Supportive birth partner</a:t>
            </a:r>
          </a:p>
          <a:p>
            <a:pPr marL="180640" indent="-180640">
              <a:buFont typeface="Arial" pitchFamily="34" charset="0"/>
              <a:buChar char="•"/>
            </a:pPr>
            <a:r>
              <a:rPr lang="en-GB" baseline="0" dirty="0" smtClean="0"/>
              <a:t>Warm bath</a:t>
            </a:r>
          </a:p>
          <a:p>
            <a:pPr marL="180640" indent="-180640">
              <a:buFont typeface="Arial" pitchFamily="34" charset="0"/>
              <a:buChar char="•"/>
            </a:pPr>
            <a:r>
              <a:rPr lang="en-GB" baseline="0" dirty="0" smtClean="0"/>
              <a:t>Comforting scents, perhaps aromatherapy oils, your favourite perfume, reed diffusers</a:t>
            </a:r>
          </a:p>
          <a:p>
            <a:pPr marL="180640" indent="-180640">
              <a:buFont typeface="Arial" pitchFamily="34" charset="0"/>
              <a:buChar char="•"/>
            </a:pPr>
            <a:r>
              <a:rPr lang="en-GB" baseline="0" dirty="0" smtClean="0"/>
              <a:t>Music, perhaps the choice of both something you find relaxing or something more upbeat that helps with distraction or feeling exhilarated as you sing and move around to it or bring back memories of what that music means to you</a:t>
            </a:r>
          </a:p>
          <a:p>
            <a:pPr marL="180640" indent="-180640">
              <a:buFont typeface="Arial" pitchFamily="34" charset="0"/>
              <a:buChar char="•"/>
            </a:pPr>
            <a:r>
              <a:rPr lang="en-GB" baseline="0" dirty="0" smtClean="0"/>
              <a:t>Perhaps a soft comfy pillow to rest against at the times your body is signalling to you to rest</a:t>
            </a:r>
          </a:p>
          <a:p>
            <a:pPr marL="180640" indent="-180640">
              <a:buFont typeface="Arial" pitchFamily="34" charset="0"/>
              <a:buChar char="•"/>
            </a:pPr>
            <a:r>
              <a:rPr lang="en-GB" baseline="0" dirty="0" smtClean="0"/>
              <a:t>Use of massage, perhaps back, neck shoulder or you may enjoy a hand or foot massage</a:t>
            </a:r>
          </a:p>
          <a:p>
            <a:pPr marL="180640" indent="-180640">
              <a:buFont typeface="Arial" pitchFamily="34" charset="0"/>
              <a:buChar char="•"/>
            </a:pPr>
            <a:r>
              <a:rPr lang="en-GB" baseline="0" dirty="0" smtClean="0"/>
              <a:t>Wear whatever you feel most comfortable in</a:t>
            </a:r>
          </a:p>
          <a:p>
            <a:pPr marL="180640" indent="-180640">
              <a:buFont typeface="Arial" pitchFamily="34" charset="0"/>
              <a:buChar char="•"/>
            </a:pPr>
            <a:r>
              <a:rPr lang="en-GB" baseline="0" dirty="0" smtClean="0"/>
              <a:t>Perhaps have a photo of baby on scan close by to remind you what this is all for meeting your baby </a:t>
            </a:r>
          </a:p>
        </p:txBody>
      </p:sp>
      <p:sp>
        <p:nvSpPr>
          <p:cNvPr id="4" name="Slide Number Placeholder 3"/>
          <p:cNvSpPr>
            <a:spLocks noGrp="1"/>
          </p:cNvSpPr>
          <p:nvPr>
            <p:ph type="sldNum" sz="quarter" idx="10"/>
          </p:nvPr>
        </p:nvSpPr>
        <p:spPr/>
        <p:txBody>
          <a:bodyPr/>
          <a:lstStyle/>
          <a:p>
            <a:fld id="{9075D006-4486-459B-8EA3-63B552E440D8}" type="slidenum">
              <a:rPr lang="en-GB" smtClean="0"/>
              <a:t>16</a:t>
            </a:fld>
            <a:endParaRPr lang="en-GB" dirty="0"/>
          </a:p>
        </p:txBody>
      </p:sp>
    </p:spTree>
    <p:extLst>
      <p:ext uri="{BB962C8B-B14F-4D97-AF65-F5344CB8AC3E}">
        <p14:creationId xmlns:p14="http://schemas.microsoft.com/office/powerpoint/2010/main" val="1472437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If you are choosing</a:t>
            </a:r>
            <a:r>
              <a:rPr lang="en-GB" b="0" baseline="0" dirty="0" smtClean="0"/>
              <a:t> to birth at hospital, its important to consider ‘building the nest’ for you in this new environment.</a:t>
            </a:r>
          </a:p>
          <a:p>
            <a:endParaRPr lang="en-GB" b="0" baseline="0" dirty="0" smtClean="0"/>
          </a:p>
          <a:p>
            <a:r>
              <a:rPr lang="en-GB" baseline="0" dirty="0" smtClean="0"/>
              <a:t>One of the biggest advantages of home birth is that you don’t need to then leave your nest to move to another that may be initially unfamiliar, many women may find that leave home with regular contractions, then as they arrive at hospital, their contractions may have slowed down, this is because they have likely had a peak of adrenaline that has dampened down oxytocin. As they begin to feel more comfortable and relax in their new environment, their birthing body will continue.</a:t>
            </a:r>
          </a:p>
          <a:p>
            <a:endParaRPr lang="en-GB" b="0" baseline="0" dirty="0" smtClean="0"/>
          </a:p>
          <a:p>
            <a:r>
              <a:rPr lang="en-GB" b="0" baseline="0" dirty="0" smtClean="0"/>
              <a:t>Birth partners have a massive role to play here in understanding </a:t>
            </a:r>
            <a:r>
              <a:rPr lang="en-GB" b="0" dirty="0" smtClean="0"/>
              <a:t>how important</a:t>
            </a:r>
            <a:r>
              <a:rPr lang="en-GB" b="0" baseline="0" dirty="0" smtClean="0"/>
              <a:t> it is to ‘build the nest’ in the hospital setting. Bring in form home all the items mentioned on the previous slides, there is nothing lovelier than a room lit be fairy lights. Ask the midwife if you wish to </a:t>
            </a:r>
            <a:r>
              <a:rPr lang="en-GB" baseline="0" dirty="0" smtClean="0"/>
              <a:t>rearrange the room , perhaps move the bed against the wall, pumped high so that your partner can use it as support while she keeps active and upright or rest her head onto a pillow you’ve bought in from home between her contractions. If you wish to use a birthing ball, mats, etc. and there aren't there ask the midwife to find you one. The bed can also be adjusted to help support your partner into comfy active positions like an upright all fours position.</a:t>
            </a:r>
          </a:p>
        </p:txBody>
      </p:sp>
      <p:sp>
        <p:nvSpPr>
          <p:cNvPr id="4" name="Slide Number Placeholder 3"/>
          <p:cNvSpPr>
            <a:spLocks noGrp="1"/>
          </p:cNvSpPr>
          <p:nvPr>
            <p:ph type="sldNum" sz="quarter" idx="10"/>
          </p:nvPr>
        </p:nvSpPr>
        <p:spPr/>
        <p:txBody>
          <a:bodyPr/>
          <a:lstStyle/>
          <a:p>
            <a:fld id="{9075D006-4486-459B-8EA3-63B552E440D8}" type="slidenum">
              <a:rPr lang="en-GB" smtClean="0"/>
              <a:t>17</a:t>
            </a:fld>
            <a:endParaRPr lang="en-GB" dirty="0"/>
          </a:p>
        </p:txBody>
      </p:sp>
    </p:spTree>
    <p:extLst>
      <p:ext uri="{BB962C8B-B14F-4D97-AF65-F5344CB8AC3E}">
        <p14:creationId xmlns:p14="http://schemas.microsoft.com/office/powerpoint/2010/main" val="4157911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354013"/>
            <a:ext cx="4487863" cy="3367087"/>
          </a:xfrm>
        </p:spPr>
      </p:sp>
      <p:sp>
        <p:nvSpPr>
          <p:cNvPr id="3" name="Notes Placeholder 2"/>
          <p:cNvSpPr>
            <a:spLocks noGrp="1"/>
          </p:cNvSpPr>
          <p:nvPr>
            <p:ph type="body" idx="1"/>
          </p:nvPr>
        </p:nvSpPr>
        <p:spPr>
          <a:xfrm>
            <a:off x="693337" y="3896146"/>
            <a:ext cx="5491480" cy="5353045"/>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Positive thinking and self belief is so important in the approach to birthing – encourage a positive mind set for</a:t>
            </a:r>
            <a:r>
              <a:rPr lang="en-GB" sz="1500" baseline="0" dirty="0" smtClean="0"/>
              <a:t> both you and your partner, we are designed to birth and if we prepare with confidence this helps</a:t>
            </a:r>
            <a:r>
              <a:rPr lang="en-GB" sz="1500" dirty="0" smtClean="0"/>
              <a:t>.</a:t>
            </a:r>
          </a:p>
          <a:p>
            <a:endParaRPr lang="en-GB" sz="1500" dirty="0" smtClean="0"/>
          </a:p>
          <a:p>
            <a:endParaRPr lang="en-GB" sz="1500" dirty="0" smtClean="0"/>
          </a:p>
          <a:p>
            <a:r>
              <a:rPr lang="en-GB" sz="1500" dirty="0" smtClean="0"/>
              <a:t>Breathing, its so important!</a:t>
            </a:r>
            <a:r>
              <a:rPr lang="en-GB" sz="1500" baseline="0" dirty="0" smtClean="0"/>
              <a:t> Long, slow, smooth breaths in and out, the uterus (womb) in a muscle, the more oxygen we take in by breathing well the comfier it will feel. It really is possible to prepare well by</a:t>
            </a:r>
            <a:r>
              <a:rPr lang="en-GB" sz="1500" dirty="0" smtClean="0"/>
              <a:t> think </a:t>
            </a:r>
            <a:r>
              <a:rPr lang="en-GB" sz="1500" dirty="0"/>
              <a:t>about their breathing in the approach to </a:t>
            </a:r>
            <a:r>
              <a:rPr lang="en-GB" sz="1500" dirty="0" smtClean="0"/>
              <a:t>birth,</a:t>
            </a:r>
            <a:r>
              <a:rPr lang="en-GB" sz="1500" baseline="0" dirty="0" smtClean="0"/>
              <a:t> taking just </a:t>
            </a:r>
            <a:r>
              <a:rPr lang="en-GB" sz="1500" dirty="0" smtClean="0"/>
              <a:t>10 </a:t>
            </a:r>
            <a:r>
              <a:rPr lang="en-GB" sz="1500" dirty="0"/>
              <a:t>minutes out each day just to sit quietly and focus on a slow, deep, steady </a:t>
            </a:r>
            <a:r>
              <a:rPr lang="en-GB" sz="1500" dirty="0" smtClean="0"/>
              <a:t>breath, even if this is just at the end of the day as you both get ready for bed. Taking a slow deep breath helps to release tension, refocus the mind and relax, your breathing will</a:t>
            </a:r>
            <a:r>
              <a:rPr lang="en-GB" sz="1500" baseline="0" dirty="0" smtClean="0"/>
              <a:t> become more efficient and this also gives your opportunity to enjoy some time for relaxation each day. Imagine as you concentrate on your breath that each muscle from the top of your scalp to the tips of your toes is relaxing, as the whole body relaxes in birth, your body works at its most comfortable without us tensing. Holding your breath and tensing or breathing too rapidly does not help the birthing process to feel its most comfortable.</a:t>
            </a:r>
            <a:endParaRPr lang="en-GB" sz="1500" dirty="0" smtClean="0"/>
          </a:p>
          <a:p>
            <a:endParaRPr lang="en-GB" sz="1500" dirty="0" smtClean="0"/>
          </a:p>
          <a:p>
            <a:r>
              <a:rPr lang="en-GB" sz="1500" dirty="0" smtClean="0"/>
              <a:t>Massage </a:t>
            </a:r>
            <a:r>
              <a:rPr lang="en-GB" sz="1500" dirty="0"/>
              <a:t>– helps to connect the birthing partner and woman, reduce tension, increase circulation and can help with relaxation</a:t>
            </a:r>
            <a:r>
              <a:rPr lang="en-GB" sz="1500" dirty="0" smtClean="0"/>
              <a:t>. Take</a:t>
            </a:r>
            <a:r>
              <a:rPr lang="en-GB" sz="1500" baseline="0" dirty="0" smtClean="0"/>
              <a:t> the time in your pregnancy to practice what feels nice, enjoy practising on each other and trying different techniques</a:t>
            </a:r>
            <a:r>
              <a:rPr lang="en-GB" sz="1500" dirty="0" smtClean="0"/>
              <a:t>. At the time of birth, </a:t>
            </a:r>
            <a:r>
              <a:rPr lang="en-GB" sz="1500" dirty="0"/>
              <a:t>women may change their mind in labour and prefer not to be </a:t>
            </a:r>
            <a:r>
              <a:rPr lang="en-GB" sz="1500" dirty="0" smtClean="0"/>
              <a:t>touched, so it</a:t>
            </a:r>
            <a:r>
              <a:rPr lang="en-GB" sz="1500" baseline="0" dirty="0" smtClean="0"/>
              <a:t> is important to check that she is still finding massage of help as the birth progresses</a:t>
            </a:r>
            <a:r>
              <a:rPr lang="en-GB" sz="1500" dirty="0" smtClean="0"/>
              <a:t>. </a:t>
            </a:r>
            <a:endParaRPr lang="en-GB" sz="1500" dirty="0"/>
          </a:p>
          <a:p>
            <a:endParaRPr lang="en-GB" sz="1500" dirty="0"/>
          </a:p>
          <a:p>
            <a:endParaRPr lang="en-GB" sz="1500" dirty="0"/>
          </a:p>
          <a:p>
            <a:r>
              <a:rPr lang="en-GB" sz="1500" dirty="0" smtClean="0"/>
              <a:t>Hypnobirthing </a:t>
            </a:r>
            <a:r>
              <a:rPr lang="en-GB" sz="1500" dirty="0"/>
              <a:t>– </a:t>
            </a:r>
            <a:r>
              <a:rPr lang="en-GB" sz="1500" dirty="0" smtClean="0"/>
              <a:t>you</a:t>
            </a:r>
            <a:r>
              <a:rPr lang="en-GB" sz="1500" baseline="0" dirty="0" smtClean="0"/>
              <a:t> may wish to explore the on line options for this, many women successfully ‘hypnobirthing’ without ever attending a course, some without even reading or practising as it is just instinctively how they choose to be.</a:t>
            </a:r>
            <a:endParaRPr lang="en-GB" sz="1500" dirty="0"/>
          </a:p>
        </p:txBody>
      </p:sp>
      <p:sp>
        <p:nvSpPr>
          <p:cNvPr id="4" name="Slide Number Placeholder 3"/>
          <p:cNvSpPr>
            <a:spLocks noGrp="1"/>
          </p:cNvSpPr>
          <p:nvPr>
            <p:ph type="sldNum" sz="quarter" idx="10"/>
          </p:nvPr>
        </p:nvSpPr>
        <p:spPr/>
        <p:txBody>
          <a:bodyPr/>
          <a:lstStyle/>
          <a:p>
            <a:fld id="{9075D006-4486-459B-8EA3-63B552E440D8}" type="slidenum">
              <a:rPr lang="en-GB" smtClean="0"/>
              <a:t>18</a:t>
            </a:fld>
            <a:endParaRPr lang="en-GB" dirty="0"/>
          </a:p>
        </p:txBody>
      </p:sp>
    </p:spTree>
    <p:extLst>
      <p:ext uri="{BB962C8B-B14F-4D97-AF65-F5344CB8AC3E}">
        <p14:creationId xmlns:p14="http://schemas.microsoft.com/office/powerpoint/2010/main" val="1514697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500" b="1" dirty="0"/>
              <a:t>Click once to bring up “coping at home”. </a:t>
            </a:r>
          </a:p>
          <a:p>
            <a:r>
              <a:rPr lang="en-GB" sz="1500" b="1" dirty="0"/>
              <a:t>Click again to reveal answers. </a:t>
            </a:r>
          </a:p>
          <a:p>
            <a:endParaRPr lang="en-GB" sz="1500" dirty="0"/>
          </a:p>
          <a:p>
            <a:r>
              <a:rPr lang="en-GB" sz="1500" dirty="0"/>
              <a:t>Ask the group for ideas of things they might do at home to help in the early stages of labour. </a:t>
            </a:r>
          </a:p>
          <a:p>
            <a:r>
              <a:rPr lang="en-GB" sz="1500" dirty="0"/>
              <a:t>Discuss in more detail as follows…</a:t>
            </a:r>
          </a:p>
          <a:p>
            <a:endParaRPr lang="en-GB" sz="1500" dirty="0"/>
          </a:p>
          <a:p>
            <a:endParaRPr lang="en-GB" sz="1500" dirty="0"/>
          </a:p>
        </p:txBody>
      </p:sp>
      <p:sp>
        <p:nvSpPr>
          <p:cNvPr id="4" name="Slide Number Placeholder 3"/>
          <p:cNvSpPr>
            <a:spLocks noGrp="1"/>
          </p:cNvSpPr>
          <p:nvPr>
            <p:ph type="sldNum" sz="quarter" idx="10"/>
          </p:nvPr>
        </p:nvSpPr>
        <p:spPr/>
        <p:txBody>
          <a:bodyPr/>
          <a:lstStyle/>
          <a:p>
            <a:fld id="{9075D006-4486-459B-8EA3-63B552E440D8}" type="slidenum">
              <a:rPr lang="en-GB" smtClean="0"/>
              <a:t>19</a:t>
            </a:fld>
            <a:endParaRPr lang="en-GB" dirty="0"/>
          </a:p>
        </p:txBody>
      </p:sp>
    </p:spTree>
    <p:extLst>
      <p:ext uri="{BB962C8B-B14F-4D97-AF65-F5344CB8AC3E}">
        <p14:creationId xmlns:p14="http://schemas.microsoft.com/office/powerpoint/2010/main" val="172297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can be helpful that your birth partner keeps track of when you</a:t>
            </a:r>
            <a:r>
              <a:rPr lang="en-GB" baseline="0" dirty="0" smtClean="0"/>
              <a:t> take it, when another dose could be taken and relay this to the midwife so we know if you can take any more whilst caring for you.</a:t>
            </a:r>
            <a:endParaRPr lang="en-GB" dirty="0"/>
          </a:p>
        </p:txBody>
      </p:sp>
      <p:sp>
        <p:nvSpPr>
          <p:cNvPr id="4" name="Slide Number Placeholder 3"/>
          <p:cNvSpPr>
            <a:spLocks noGrp="1"/>
          </p:cNvSpPr>
          <p:nvPr>
            <p:ph type="sldNum" sz="quarter" idx="10"/>
          </p:nvPr>
        </p:nvSpPr>
        <p:spPr/>
        <p:txBody>
          <a:bodyPr/>
          <a:lstStyle/>
          <a:p>
            <a:fld id="{9075D006-4486-459B-8EA3-63B552E440D8}" type="slidenum">
              <a:rPr lang="en-GB" smtClean="0"/>
              <a:t>20</a:t>
            </a:fld>
            <a:endParaRPr lang="en-GB" dirty="0"/>
          </a:p>
        </p:txBody>
      </p:sp>
    </p:spTree>
    <p:extLst>
      <p:ext uri="{BB962C8B-B14F-4D97-AF65-F5344CB8AC3E}">
        <p14:creationId xmlns:p14="http://schemas.microsoft.com/office/powerpoint/2010/main" val="1584511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75D006-4486-459B-8EA3-63B552E440D8}" type="slidenum">
              <a:rPr lang="en-GB" smtClean="0"/>
              <a:t>3</a:t>
            </a:fld>
            <a:endParaRPr lang="en-GB" dirty="0"/>
          </a:p>
        </p:txBody>
      </p:sp>
    </p:spTree>
    <p:extLst>
      <p:ext uri="{BB962C8B-B14F-4D97-AF65-F5344CB8AC3E}">
        <p14:creationId xmlns:p14="http://schemas.microsoft.com/office/powerpoint/2010/main" val="4165857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The evidence</a:t>
            </a:r>
            <a:r>
              <a:rPr lang="en-GB" sz="1500" baseline="0" dirty="0" smtClean="0"/>
              <a:t> for use of TENS in birth is</a:t>
            </a:r>
            <a:r>
              <a:rPr lang="en-GB" sz="1500" dirty="0" smtClean="0"/>
              <a:t> </a:t>
            </a:r>
            <a:r>
              <a:rPr lang="en-GB" sz="1500" dirty="0"/>
              <a:t>not </a:t>
            </a:r>
            <a:r>
              <a:rPr lang="en-GB" sz="1500" dirty="0" smtClean="0"/>
              <a:t>conclusive, </a:t>
            </a:r>
            <a:r>
              <a:rPr lang="en-GB" sz="1500" dirty="0"/>
              <a:t>but it is thought to help reduce pain signals sent to the brain and to stimulate the release of </a:t>
            </a:r>
            <a:r>
              <a:rPr lang="en-GB" sz="1500" dirty="0" smtClean="0"/>
              <a:t>endorphins, likely more beneficial in the latent or early phase than active phase.</a:t>
            </a:r>
          </a:p>
          <a:p>
            <a:r>
              <a:rPr lang="en-GB" sz="1500" dirty="0" smtClean="0"/>
              <a:t>Benefits </a:t>
            </a:r>
            <a:r>
              <a:rPr lang="en-GB" sz="1500" dirty="0"/>
              <a:t>include being non invasive, having the option to remove whenever desired, patient controlled so helps the woman to feel in control. </a:t>
            </a:r>
            <a:endParaRPr lang="en-GB" sz="1500" dirty="0" smtClean="0"/>
          </a:p>
          <a:p>
            <a:r>
              <a:rPr lang="en-GB" sz="1500" dirty="0" smtClean="0"/>
              <a:t>TENS can be hired or bought, its worth a</a:t>
            </a:r>
            <a:r>
              <a:rPr lang="en-GB" sz="1500" baseline="0" dirty="0" smtClean="0"/>
              <a:t> try so that is another option available to you. If using it is worth becoming familiar with how to operate, your birth partner to be familiar with how to help you apply it rather than waiting until the time you want to use it. TENS machines should not be use before birth.</a:t>
            </a:r>
            <a:endParaRPr lang="en-GB" sz="1500" dirty="0"/>
          </a:p>
        </p:txBody>
      </p:sp>
      <p:sp>
        <p:nvSpPr>
          <p:cNvPr id="4" name="Slide Number Placeholder 3"/>
          <p:cNvSpPr>
            <a:spLocks noGrp="1"/>
          </p:cNvSpPr>
          <p:nvPr>
            <p:ph type="sldNum" sz="quarter" idx="10"/>
          </p:nvPr>
        </p:nvSpPr>
        <p:spPr/>
        <p:txBody>
          <a:bodyPr/>
          <a:lstStyle/>
          <a:p>
            <a:fld id="{9075D006-4486-459B-8EA3-63B552E440D8}" type="slidenum">
              <a:rPr lang="en-GB" smtClean="0"/>
              <a:t>21</a:t>
            </a:fld>
            <a:endParaRPr lang="en-GB" dirty="0"/>
          </a:p>
        </p:txBody>
      </p:sp>
    </p:spTree>
    <p:extLst>
      <p:ext uri="{BB962C8B-B14F-4D97-AF65-F5344CB8AC3E}">
        <p14:creationId xmlns:p14="http://schemas.microsoft.com/office/powerpoint/2010/main" val="2354808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Resting on your side in the bath, perhaps with your top leg</a:t>
            </a:r>
            <a:r>
              <a:rPr lang="en-GB" baseline="0" dirty="0" smtClean="0"/>
              <a:t> turned out to not restrict the coccyx bone of the pelvis being able to move and the pubic ligament widening the pelvis.</a:t>
            </a:r>
          </a:p>
          <a:p>
            <a:r>
              <a:rPr lang="en-GB" baseline="0" dirty="0" smtClean="0"/>
              <a:t>If you think your waters have gone not to put any oils or other products in the water.</a:t>
            </a:r>
          </a:p>
          <a:p>
            <a:endParaRPr lang="en-GB" dirty="0"/>
          </a:p>
        </p:txBody>
      </p:sp>
      <p:sp>
        <p:nvSpPr>
          <p:cNvPr id="4" name="Slide Number Placeholder 3"/>
          <p:cNvSpPr>
            <a:spLocks noGrp="1"/>
          </p:cNvSpPr>
          <p:nvPr>
            <p:ph type="sldNum" sz="quarter" idx="10"/>
          </p:nvPr>
        </p:nvSpPr>
        <p:spPr/>
        <p:txBody>
          <a:bodyPr/>
          <a:lstStyle/>
          <a:p>
            <a:fld id="{9075D006-4486-459B-8EA3-63B552E440D8}" type="slidenum">
              <a:rPr lang="en-GB" smtClean="0"/>
              <a:t>22</a:t>
            </a:fld>
            <a:endParaRPr lang="en-GB" dirty="0"/>
          </a:p>
        </p:txBody>
      </p:sp>
    </p:spTree>
    <p:extLst>
      <p:ext uri="{BB962C8B-B14F-4D97-AF65-F5344CB8AC3E}">
        <p14:creationId xmlns:p14="http://schemas.microsoft.com/office/powerpoint/2010/main" val="1864735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75D006-4486-459B-8EA3-63B552E440D8}" type="slidenum">
              <a:rPr lang="en-GB" smtClean="0"/>
              <a:t>23</a:t>
            </a:fld>
            <a:endParaRPr lang="en-GB" dirty="0"/>
          </a:p>
        </p:txBody>
      </p:sp>
    </p:spTree>
    <p:extLst>
      <p:ext uri="{BB962C8B-B14F-4D97-AF65-F5344CB8AC3E}">
        <p14:creationId xmlns:p14="http://schemas.microsoft.com/office/powerpoint/2010/main" val="281247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Your midwife will be looking for signs that your body is ready to birth, and will encourage you to listen to your body and take its direction sometimes</a:t>
            </a:r>
            <a:r>
              <a:rPr lang="en-GB" baseline="0" dirty="0" smtClean="0"/>
              <a:t> if your baby is in a posterior (back to back position) or your baby is breech (bottom first) the midwife may ask to check that the cervix has fully dilated.</a:t>
            </a:r>
            <a:endParaRPr lang="en-GB" dirty="0" smtClean="0"/>
          </a:p>
          <a:p>
            <a:endParaRPr lang="en-GB" dirty="0" smtClean="0"/>
          </a:p>
          <a:p>
            <a:r>
              <a:rPr lang="en-GB" dirty="0" smtClean="0"/>
              <a:t>Maintain</a:t>
            </a:r>
            <a:r>
              <a:rPr lang="en-GB" baseline="0" dirty="0" smtClean="0"/>
              <a:t> a position that you find most comfortable to be in, active and upright positions normally work best. You may feel pressure in your back passage as baby is moving  down and around the birth canal. Your body may open the bowels (poo) at this point, is this a very reassuring sign that everything is happening as it is perfectly designed to do, you may not even realise this has happened as the midwife discreetly clears anything away.</a:t>
            </a:r>
          </a:p>
          <a:p>
            <a:endParaRPr lang="en-GB" dirty="0" smtClean="0"/>
          </a:p>
          <a:p>
            <a:r>
              <a:rPr lang="en-GB" dirty="0" smtClean="0"/>
              <a:t>At the point of crowning the midwife will ask your consent to support your perineum (the area between</a:t>
            </a:r>
            <a:r>
              <a:rPr lang="en-GB" baseline="0" dirty="0" smtClean="0"/>
              <a:t> the vagina and your back passage) by holding a warm compress against it, the latest</a:t>
            </a:r>
            <a:r>
              <a:rPr lang="en-GB" dirty="0" smtClean="0"/>
              <a:t> </a:t>
            </a:r>
            <a:r>
              <a:rPr lang="en-GB" dirty="0"/>
              <a:t>evidence</a:t>
            </a:r>
            <a:r>
              <a:rPr lang="en-GB" baseline="0" dirty="0"/>
              <a:t> that suggests </a:t>
            </a:r>
            <a:r>
              <a:rPr lang="en-GB" baseline="0" dirty="0" smtClean="0"/>
              <a:t>this help </a:t>
            </a:r>
            <a:r>
              <a:rPr lang="en-GB" baseline="0" dirty="0"/>
              <a:t>to reduce the risk of </a:t>
            </a:r>
            <a:r>
              <a:rPr lang="en-GB" baseline="0" dirty="0" smtClean="0"/>
              <a:t>tearing in this area. If you are using the birthing pool then the water pressure and warmth does this, Your midwife will be watching and feeling how quickly the baby is coming forward and may ask you to resist your body's instinct to push and to blow out (imagine blowing out candles on a birthday cake of blowing bubbles). This allows the power of your contraction alone to birth your baby, again reducing the chance of a tear.</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075D006-4486-459B-8EA3-63B552E440D8}" type="slidenum">
              <a:rPr lang="en-GB" smtClean="0"/>
              <a:t>24</a:t>
            </a:fld>
            <a:endParaRPr lang="en-GB" dirty="0"/>
          </a:p>
        </p:txBody>
      </p:sp>
    </p:spTree>
    <p:extLst>
      <p:ext uri="{BB962C8B-B14F-4D97-AF65-F5344CB8AC3E}">
        <p14:creationId xmlns:p14="http://schemas.microsoft.com/office/powerpoint/2010/main" val="3926888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Perineal</a:t>
            </a:r>
            <a:r>
              <a:rPr lang="en-GB" baseline="0" dirty="0" smtClean="0"/>
              <a:t> massage is a method for preparing the perineum for birth, you may wish to try, there is good evidence to support it. There is a ‘How to do’ on the Patient Leaflets section for Maternity at www.hdft.nhs.uk </a:t>
            </a:r>
          </a:p>
          <a:p>
            <a:endParaRPr lang="en-GB" baseline="0" dirty="0" smtClean="0"/>
          </a:p>
          <a:p>
            <a:r>
              <a:rPr lang="en-GB" baseline="0" dirty="0" smtClean="0"/>
              <a:t>You may practice this regularly and have a tear, you may not do it at all and not have one.</a:t>
            </a:r>
            <a:endParaRPr lang="en-GB" baseline="0" dirty="0"/>
          </a:p>
          <a:p>
            <a:endParaRPr lang="en-GB" baseline="0" dirty="0"/>
          </a:p>
        </p:txBody>
      </p:sp>
      <p:sp>
        <p:nvSpPr>
          <p:cNvPr id="4" name="Slide Number Placeholder 3"/>
          <p:cNvSpPr>
            <a:spLocks noGrp="1"/>
          </p:cNvSpPr>
          <p:nvPr>
            <p:ph type="sldNum" sz="quarter" idx="10"/>
          </p:nvPr>
        </p:nvSpPr>
        <p:spPr/>
        <p:txBody>
          <a:bodyPr/>
          <a:lstStyle/>
          <a:p>
            <a:fld id="{9075D006-4486-459B-8EA3-63B552E440D8}" type="slidenum">
              <a:rPr lang="en-GB" smtClean="0"/>
              <a:t>25</a:t>
            </a:fld>
            <a:endParaRPr lang="en-GB" dirty="0"/>
          </a:p>
        </p:txBody>
      </p:sp>
    </p:spTree>
    <p:extLst>
      <p:ext uri="{BB962C8B-B14F-4D97-AF65-F5344CB8AC3E}">
        <p14:creationId xmlns:p14="http://schemas.microsoft.com/office/powerpoint/2010/main" val="3627564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62175" y="196850"/>
            <a:ext cx="2755900" cy="2066925"/>
          </a:xfrm>
        </p:spPr>
      </p:sp>
      <p:sp>
        <p:nvSpPr>
          <p:cNvPr id="3" name="Notes Placeholder 2"/>
          <p:cNvSpPr>
            <a:spLocks noGrp="1"/>
          </p:cNvSpPr>
          <p:nvPr>
            <p:ph type="body" idx="1"/>
          </p:nvPr>
        </p:nvSpPr>
        <p:spPr>
          <a:xfrm>
            <a:off x="765412" y="2243000"/>
            <a:ext cx="5491480" cy="7557240"/>
          </a:xfrm>
        </p:spPr>
        <p:txBody>
          <a:bodyPr/>
          <a:lstStyle/>
          <a:p>
            <a:r>
              <a:rPr lang="en-GB" b="0" dirty="0" smtClean="0"/>
              <a:t>However</a:t>
            </a:r>
            <a:r>
              <a:rPr lang="en-GB" b="0" baseline="0" dirty="0" smtClean="0"/>
              <a:t> you baby births, however you intend to feel your baby, we recommended uninterrupted skin to skin contact with mum until the baby has taken their first feed.</a:t>
            </a:r>
          </a:p>
          <a:p>
            <a:endParaRPr lang="en-GB" b="0" baseline="0" dirty="0" smtClean="0"/>
          </a:p>
          <a:p>
            <a:r>
              <a:rPr lang="en-GB" b="1" dirty="0" smtClean="0"/>
              <a:t>1st </a:t>
            </a:r>
            <a:r>
              <a:rPr lang="en-GB" b="1" dirty="0"/>
              <a:t>stage</a:t>
            </a:r>
            <a:r>
              <a:rPr lang="en-GB" dirty="0"/>
              <a:t>: The birth cry occurs immediately after birth as the baby's lungs expand but usually ends abruptly when the baby is placed onto the mother's chest. </a:t>
            </a:r>
          </a:p>
          <a:p>
            <a:endParaRPr lang="en-GB" dirty="0"/>
          </a:p>
          <a:p>
            <a:r>
              <a:rPr lang="en-GB" b="1" dirty="0"/>
              <a:t>2nd stage</a:t>
            </a:r>
            <a:r>
              <a:rPr lang="en-GB" dirty="0"/>
              <a:t>: Relaxation begins when the birth cry stops and usually lasts 2–3 minutes during which the baby is very quiet and still. </a:t>
            </a:r>
          </a:p>
          <a:p>
            <a:endParaRPr lang="en-GB" dirty="0"/>
          </a:p>
          <a:p>
            <a:r>
              <a:rPr lang="en-GB" b="1" dirty="0"/>
              <a:t>3rd stage</a:t>
            </a:r>
            <a:r>
              <a:rPr lang="en-GB" dirty="0"/>
              <a:t>: Awakening begins with small head movements, as the infant opens his eyes and shows some mouth activity. </a:t>
            </a:r>
          </a:p>
          <a:p>
            <a:endParaRPr lang="en-GB" dirty="0"/>
          </a:p>
          <a:p>
            <a:r>
              <a:rPr lang="en-GB" b="1" dirty="0"/>
              <a:t>4th stage</a:t>
            </a:r>
            <a:r>
              <a:rPr lang="en-GB" dirty="0"/>
              <a:t>: During activity the baby has more stable eye opening, increased mouthing, and suckling movements and often some rooting. </a:t>
            </a:r>
          </a:p>
          <a:p>
            <a:endParaRPr lang="en-GB" dirty="0"/>
          </a:p>
          <a:p>
            <a:r>
              <a:rPr lang="en-GB" b="1" dirty="0"/>
              <a:t>5th stage</a:t>
            </a:r>
            <a:r>
              <a:rPr lang="en-GB" dirty="0"/>
              <a:t>: Resting can occur at any time between the other stages. Many assume, when babies were resting, that they have given up trying to find the breast and seem to clearly need assistance to breastfeed successfully. With knowledge of the nine instinctive stages, we know this is simply a normal stage and babies will move on when they are ready</a:t>
            </a:r>
            <a:r>
              <a:rPr lang="en-GB" dirty="0" smtClean="0"/>
              <a:t>. </a:t>
            </a:r>
            <a:r>
              <a:rPr lang="en-GB" dirty="0"/>
              <a:t>Indeed, rushing a newborn to the breast during a resting stage is usually counterproductive. </a:t>
            </a:r>
          </a:p>
          <a:p>
            <a:endParaRPr lang="en-GB" dirty="0"/>
          </a:p>
          <a:p>
            <a:r>
              <a:rPr lang="en-GB" b="1" dirty="0"/>
              <a:t>6th stage</a:t>
            </a:r>
            <a:r>
              <a:rPr lang="en-GB" dirty="0"/>
              <a:t>: During crawling the baby makes short pushing exertions with his feet or slides his body towards one of the mother's breasts. The baby may lift the upper torso and bob his head in a clear effort to get near the breast. </a:t>
            </a:r>
          </a:p>
          <a:p>
            <a:endParaRPr lang="en-GB" dirty="0"/>
          </a:p>
          <a:p>
            <a:r>
              <a:rPr lang="en-GB" b="1" dirty="0"/>
              <a:t>7th stage</a:t>
            </a:r>
            <a:r>
              <a:rPr lang="en-GB" dirty="0"/>
              <a:t>: After reaching the breast, familiarization begins and may last up to 20 minutes while the baby becomes acquainted with the nipple by licking, touching and massaging. </a:t>
            </a:r>
          </a:p>
          <a:p>
            <a:endParaRPr lang="en-GB" dirty="0"/>
          </a:p>
          <a:p>
            <a:r>
              <a:rPr lang="en-GB" b="1" dirty="0"/>
              <a:t>8th stage</a:t>
            </a:r>
            <a:r>
              <a:rPr lang="en-GB" dirty="0"/>
              <a:t>: After adequate familiarization with the new environment and mother's nipple, the newborn opens his mouth wide, cupping the tongue which is now low in the bottom of the mouth, grasps the nipple in a correct latch and begins to suckle This usually occurs about an hour after birth. </a:t>
            </a:r>
          </a:p>
          <a:p>
            <a:endParaRPr lang="en-GB" dirty="0"/>
          </a:p>
          <a:p>
            <a:r>
              <a:rPr lang="en-GB" b="1" dirty="0"/>
              <a:t>9th stage</a:t>
            </a:r>
            <a:r>
              <a:rPr lang="en-GB" dirty="0"/>
              <a:t>: Sleeping follows usually between 1.5 and 2 hours after birth</a:t>
            </a:r>
            <a:r>
              <a:rPr lang="en-GB" dirty="0" smtClean="0"/>
              <a:t>. Try to then get some rest yourself!</a:t>
            </a:r>
            <a:endParaRPr lang="en-GB" baseline="30000" dirty="0"/>
          </a:p>
          <a:p>
            <a:endParaRPr lang="en-GB" baseline="30000" dirty="0"/>
          </a:p>
        </p:txBody>
      </p:sp>
      <p:sp>
        <p:nvSpPr>
          <p:cNvPr id="4" name="Slide Number Placeholder 3"/>
          <p:cNvSpPr>
            <a:spLocks noGrp="1"/>
          </p:cNvSpPr>
          <p:nvPr>
            <p:ph type="sldNum" sz="quarter" idx="10"/>
          </p:nvPr>
        </p:nvSpPr>
        <p:spPr/>
        <p:txBody>
          <a:bodyPr/>
          <a:lstStyle/>
          <a:p>
            <a:fld id="{9075D006-4486-459B-8EA3-63B552E440D8}" type="slidenum">
              <a:rPr lang="en-GB" smtClean="0"/>
              <a:t>26</a:t>
            </a:fld>
            <a:endParaRPr lang="en-GB" dirty="0"/>
          </a:p>
        </p:txBody>
      </p:sp>
    </p:spTree>
    <p:extLst>
      <p:ext uri="{BB962C8B-B14F-4D97-AF65-F5344CB8AC3E}">
        <p14:creationId xmlns:p14="http://schemas.microsoft.com/office/powerpoint/2010/main" val="142155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However you birth we will try</a:t>
            </a:r>
            <a:r>
              <a:rPr lang="en-GB" baseline="0" dirty="0" smtClean="0"/>
              <a:t> to do delayed cord clamping, even at instrumental and caesarean birth.</a:t>
            </a:r>
            <a:endParaRPr lang="en-GB" dirty="0"/>
          </a:p>
        </p:txBody>
      </p:sp>
      <p:sp>
        <p:nvSpPr>
          <p:cNvPr id="4" name="Slide Number Placeholder 3"/>
          <p:cNvSpPr>
            <a:spLocks noGrp="1"/>
          </p:cNvSpPr>
          <p:nvPr>
            <p:ph type="sldNum" sz="quarter" idx="10"/>
          </p:nvPr>
        </p:nvSpPr>
        <p:spPr/>
        <p:txBody>
          <a:bodyPr/>
          <a:lstStyle/>
          <a:p>
            <a:fld id="{9075D006-4486-459B-8EA3-63B552E440D8}" type="slidenum">
              <a:rPr lang="en-GB" smtClean="0"/>
              <a:t>27</a:t>
            </a:fld>
            <a:endParaRPr lang="en-GB" dirty="0"/>
          </a:p>
        </p:txBody>
      </p:sp>
    </p:spTree>
    <p:extLst>
      <p:ext uri="{BB962C8B-B14F-4D97-AF65-F5344CB8AC3E}">
        <p14:creationId xmlns:p14="http://schemas.microsoft.com/office/powerpoint/2010/main" val="3191687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0" y="354013"/>
            <a:ext cx="3462338" cy="2597150"/>
          </a:xfrm>
        </p:spPr>
      </p:sp>
      <p:sp>
        <p:nvSpPr>
          <p:cNvPr id="3" name="Notes Placeholder 2"/>
          <p:cNvSpPr>
            <a:spLocks noGrp="1"/>
          </p:cNvSpPr>
          <p:nvPr>
            <p:ph type="body" idx="1"/>
          </p:nvPr>
        </p:nvSpPr>
        <p:spPr>
          <a:xfrm>
            <a:off x="621263" y="2951491"/>
            <a:ext cx="5491480" cy="6848749"/>
          </a:xfrm>
        </p:spPr>
        <p:txBody>
          <a:bodyPr/>
          <a:lstStyle/>
          <a:p>
            <a:r>
              <a:rPr lang="en-GB" sz="1500" dirty="0" smtClean="0"/>
              <a:t>Your midwife during</a:t>
            </a:r>
            <a:r>
              <a:rPr lang="en-GB" sz="1500" baseline="0" dirty="0" smtClean="0"/>
              <a:t> your birth will assess whether there is a good reason for you to have an active management for delivering your placenta, e.g., low iron level, long labour, assisted delivery, we will advise you and explain our rationale for why it has been recommended should this be the case.</a:t>
            </a:r>
          </a:p>
          <a:p>
            <a:endParaRPr lang="en-GB" sz="1500" baseline="0" dirty="0" smtClean="0"/>
          </a:p>
          <a:p>
            <a:r>
              <a:rPr lang="en-GB" sz="1500" baseline="0" dirty="0" smtClean="0"/>
              <a:t>If active management is not recommended you may prefer to have a natural or physiological delivery of your placenta. Perhaps you have had an active birth and use the pool, with no drugs or medicines and you wish to complete delivery of your placenta in the same way.</a:t>
            </a:r>
          </a:p>
          <a:p>
            <a:endParaRPr lang="en-GB" sz="1500" baseline="0" dirty="0" smtClean="0"/>
          </a:p>
          <a:p>
            <a:r>
              <a:rPr lang="en-GB" sz="1500" baseline="0" dirty="0" smtClean="0"/>
              <a:t>The placenta is an amazing organ, you may wish the midwife to show you it. Unless you have a request to keep it the midwife sill examine it then it is disposed of in clinical waste.</a:t>
            </a:r>
          </a:p>
        </p:txBody>
      </p:sp>
      <p:sp>
        <p:nvSpPr>
          <p:cNvPr id="4" name="Slide Number Placeholder 3"/>
          <p:cNvSpPr>
            <a:spLocks noGrp="1"/>
          </p:cNvSpPr>
          <p:nvPr>
            <p:ph type="sldNum" sz="quarter" idx="10"/>
          </p:nvPr>
        </p:nvSpPr>
        <p:spPr/>
        <p:txBody>
          <a:bodyPr/>
          <a:lstStyle/>
          <a:p>
            <a:fld id="{9075D006-4486-459B-8EA3-63B552E440D8}" type="slidenum">
              <a:rPr lang="en-GB" smtClean="0"/>
              <a:t>28</a:t>
            </a:fld>
            <a:endParaRPr lang="en-GB" dirty="0"/>
          </a:p>
        </p:txBody>
      </p:sp>
    </p:spTree>
    <p:extLst>
      <p:ext uri="{BB962C8B-B14F-4D97-AF65-F5344CB8AC3E}">
        <p14:creationId xmlns:p14="http://schemas.microsoft.com/office/powerpoint/2010/main" val="3549619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light of COVID 19,</a:t>
            </a:r>
            <a:r>
              <a:rPr lang="en-GB" baseline="0" dirty="0" smtClean="0"/>
              <a:t> we are no longer able to facilitate visiting in the postnatal period. Partners will be requested to go home as soon as possible following the birth.</a:t>
            </a:r>
          </a:p>
          <a:p>
            <a:r>
              <a:rPr lang="en-GB" baseline="0" dirty="0" smtClean="0"/>
              <a:t>Please monitor the HDFT website or our Facebook page Harrogate Maternity Mums and Midwives for the most up to date information.</a:t>
            </a:r>
          </a:p>
          <a:p>
            <a:pPr marL="0" indent="0">
              <a:buNone/>
            </a:pPr>
            <a:r>
              <a:rPr lang="en-GB" sz="1200" dirty="0" smtClean="0"/>
              <a:t>Amenity rooms are no longer available for booking at the present time. Side</a:t>
            </a:r>
            <a:r>
              <a:rPr lang="en-GB" sz="1200" baseline="0" dirty="0" smtClean="0"/>
              <a:t> rooms will be allocated by clinical need until further notice.</a:t>
            </a:r>
            <a:endParaRPr lang="en-GB" dirty="0"/>
          </a:p>
        </p:txBody>
      </p:sp>
      <p:sp>
        <p:nvSpPr>
          <p:cNvPr id="4" name="Slide Number Placeholder 3"/>
          <p:cNvSpPr>
            <a:spLocks noGrp="1"/>
          </p:cNvSpPr>
          <p:nvPr>
            <p:ph type="sldNum" sz="quarter" idx="10"/>
          </p:nvPr>
        </p:nvSpPr>
        <p:spPr/>
        <p:txBody>
          <a:bodyPr/>
          <a:lstStyle/>
          <a:p>
            <a:fld id="{9075D006-4486-459B-8EA3-63B552E440D8}" type="slidenum">
              <a:rPr lang="en-GB" smtClean="0"/>
              <a:t>29</a:t>
            </a:fld>
            <a:endParaRPr lang="en-GB" dirty="0"/>
          </a:p>
        </p:txBody>
      </p:sp>
    </p:spTree>
    <p:extLst>
      <p:ext uri="{BB962C8B-B14F-4D97-AF65-F5344CB8AC3E}">
        <p14:creationId xmlns:p14="http://schemas.microsoft.com/office/powerpoint/2010/main" val="34020053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75D006-4486-459B-8EA3-63B552E440D8}" type="slidenum">
              <a:rPr lang="en-GB" smtClean="0"/>
              <a:t>30</a:t>
            </a:fld>
            <a:endParaRPr lang="en-GB" dirty="0"/>
          </a:p>
        </p:txBody>
      </p:sp>
    </p:spTree>
    <p:extLst>
      <p:ext uri="{BB962C8B-B14F-4D97-AF65-F5344CB8AC3E}">
        <p14:creationId xmlns:p14="http://schemas.microsoft.com/office/powerpoint/2010/main" val="1218982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196850"/>
            <a:ext cx="4827587" cy="3621088"/>
          </a:xfrm>
        </p:spPr>
      </p:sp>
      <p:sp>
        <p:nvSpPr>
          <p:cNvPr id="3" name="Notes Placeholder 2"/>
          <p:cNvSpPr>
            <a:spLocks noGrp="1"/>
          </p:cNvSpPr>
          <p:nvPr>
            <p:ph type="body" idx="1"/>
          </p:nvPr>
        </p:nvSpPr>
        <p:spPr>
          <a:xfrm>
            <a:off x="693337" y="4053589"/>
            <a:ext cx="5491480" cy="5746651"/>
          </a:xfrm>
        </p:spPr>
        <p:txBody>
          <a:bodyPr/>
          <a:lstStyle/>
          <a:p>
            <a:r>
              <a:rPr lang="en-GB" u="none" baseline="0" dirty="0" smtClean="0"/>
              <a:t>How will I know I am in labour? Contractions? Show? Waters breaking? Diarrhoea?</a:t>
            </a:r>
          </a:p>
          <a:p>
            <a:endParaRPr lang="en-GB" u="none" baseline="0" dirty="0" smtClean="0"/>
          </a:p>
          <a:p>
            <a:r>
              <a:rPr lang="en-GB" u="none" baseline="0" dirty="0" smtClean="0"/>
              <a:t> </a:t>
            </a:r>
          </a:p>
          <a:p>
            <a:r>
              <a:rPr lang="en-GB" u="none" baseline="0" dirty="0" smtClean="0"/>
              <a:t>Contractions? Feeling the abdomen tighten for perhaps between 20-60 seconds then relaxing, perhaps with some backache or period like discomfort.</a:t>
            </a:r>
          </a:p>
          <a:p>
            <a:endParaRPr lang="en-GB" u="none" baseline="0" dirty="0" smtClean="0"/>
          </a:p>
          <a:p>
            <a:r>
              <a:rPr lang="en-GB" u="none" baseline="0" dirty="0" smtClean="0"/>
              <a:t>If over 37 weeks, baby known to be head down and  happy with your babies movements and coping then await events. Listen to your body, rest if you feel like resting, be active and move around if you can’t rest. Distract yourself, try not to ‘watch the clock’- perhaps go for a walk or watch a comedy on TV, relax in a warm bath, ask your partner to give you a massage, listen to music. You may want to use a TENS machine (see later slides) or bounce on your birthing ball if you have one at home. Perhaps try a 1g dose of paracetamol (doses spaced at least 4 hours apart, maximum 8 tablets or 4mg in a 24 hour period).</a:t>
            </a:r>
          </a:p>
          <a:p>
            <a:endParaRPr lang="en-GB" u="none" baseline="0" dirty="0" smtClean="0"/>
          </a:p>
          <a:p>
            <a:r>
              <a:rPr lang="en-GB" u="none" baseline="0" dirty="0" smtClean="0"/>
              <a:t>Its important to keep well hydrated, water, isotonic drinks or tea, snacks like fruit, cereal, crackers, toast, a few sweets to give you bursts of energy. You are unlikely to fancy a 3 course dinner! If you feel nauseous keep hydrated by taking plenty of sips, if you are sick which is common in labour, then it is important to replace the fluid you have lost once you feel able to. Bladder care is important too, sometimes the sensations of birth can affect our normal feeling of needing to wee, an emptier bladder gives our baby plenty of space to move into a position for birth. Your partner can remind you every 3-4 hours to try emptying the bladder.</a:t>
            </a:r>
          </a:p>
          <a:p>
            <a:endParaRPr lang="en-GB" u="none" baseline="0" dirty="0" smtClean="0"/>
          </a:p>
          <a:p>
            <a:r>
              <a:rPr lang="en-GB" u="none" baseline="0" dirty="0" smtClean="0"/>
              <a:t>If less than 37 weeks, baby in the breech (bottom down) position, concerned baby's’ movements are reduced, not coping with discomfort or coming regularly (3-4 in a 10 minute period, each lasting near 60 seconds and like this for longer than an hour), then call and let us know and we will give advice.</a:t>
            </a:r>
          </a:p>
          <a:p>
            <a:endParaRPr lang="en-GB" u="none" baseline="0" dirty="0" smtClean="0"/>
          </a:p>
          <a:p>
            <a:r>
              <a:rPr lang="en-GB" u="none" baseline="0" dirty="0" smtClean="0"/>
              <a:t>Your partner may help you monitor the frequency of your contractions, encourage hydration, snacks, run you a bath, offer a massage, remind you to take rest, support you in active birth positions or offer doses of paracetamol (as above maximum dose warning).</a:t>
            </a:r>
            <a:endParaRPr lang="en-GB" u="none" baseline="0" dirty="0"/>
          </a:p>
        </p:txBody>
      </p:sp>
      <p:sp>
        <p:nvSpPr>
          <p:cNvPr id="4" name="Slide Number Placeholder 3"/>
          <p:cNvSpPr>
            <a:spLocks noGrp="1"/>
          </p:cNvSpPr>
          <p:nvPr>
            <p:ph type="sldNum" sz="quarter" idx="10"/>
          </p:nvPr>
        </p:nvSpPr>
        <p:spPr/>
        <p:txBody>
          <a:bodyPr/>
          <a:lstStyle/>
          <a:p>
            <a:fld id="{9075D006-4486-459B-8EA3-63B552E440D8}" type="slidenum">
              <a:rPr lang="en-GB" smtClean="0"/>
              <a:t>4</a:t>
            </a:fld>
            <a:endParaRPr lang="en-GB" dirty="0"/>
          </a:p>
        </p:txBody>
      </p:sp>
    </p:spTree>
    <p:extLst>
      <p:ext uri="{BB962C8B-B14F-4D97-AF65-F5344CB8AC3E}">
        <p14:creationId xmlns:p14="http://schemas.microsoft.com/office/powerpoint/2010/main" val="1011995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500" dirty="0" smtClean="0"/>
              <a:t>It is always best to call so we can give you advice specific</a:t>
            </a:r>
            <a:r>
              <a:rPr lang="en-GB" sz="1500" baseline="0" dirty="0" smtClean="0"/>
              <a:t> to your pregnancy based on how many weeks you are, any medical conditions, your baby's movements and scans etc., much better than resorting to asking Google, and that is what we are here for! If in doubt, call, we are here 365 days a year, 24 hours a day.</a:t>
            </a:r>
          </a:p>
          <a:p>
            <a:endParaRPr lang="en-GB" sz="1500" baseline="0" dirty="0" smtClean="0"/>
          </a:p>
          <a:p>
            <a:r>
              <a:rPr lang="en-GB" sz="1500" dirty="0" smtClean="0"/>
              <a:t>Always</a:t>
            </a:r>
            <a:r>
              <a:rPr lang="en-GB" sz="1500" baseline="0" dirty="0" smtClean="0"/>
              <a:t> call ahead to let us know you wish to come in so we can allocate you a bed and a midwife to care for you.</a:t>
            </a:r>
          </a:p>
          <a:p>
            <a:endParaRPr lang="en-GB" sz="1500" baseline="0" dirty="0" smtClean="0"/>
          </a:p>
          <a:p>
            <a:r>
              <a:rPr lang="en-GB" sz="1500" baseline="0" dirty="0" smtClean="0"/>
              <a:t>When is the right time to come in labour?</a:t>
            </a:r>
          </a:p>
          <a:p>
            <a:pPr marL="285750" indent="-285750">
              <a:buFontTx/>
              <a:buChar char="-"/>
            </a:pPr>
            <a:r>
              <a:rPr lang="en-GB" sz="1500" baseline="0" dirty="0" smtClean="0"/>
              <a:t>If your contractions are coming regularly, i.e., 3 in a 10 minute period, for a couple of hours and lasting 60 second (3,2,1 rule) </a:t>
            </a:r>
          </a:p>
          <a:p>
            <a:pPr marL="285750" indent="-285750">
              <a:buFontTx/>
              <a:buChar char="-"/>
            </a:pPr>
            <a:r>
              <a:rPr lang="en-GB" sz="1500" baseline="0" dirty="0" smtClean="0"/>
              <a:t>If you have concerns about your baby's movements</a:t>
            </a:r>
          </a:p>
          <a:p>
            <a:pPr marL="285750" indent="-285750">
              <a:buFontTx/>
              <a:buChar char="-"/>
            </a:pPr>
            <a:r>
              <a:rPr lang="en-GB" sz="1500" baseline="0" dirty="0" smtClean="0"/>
              <a:t>If your waters are a colour other than clear</a:t>
            </a:r>
          </a:p>
          <a:p>
            <a:pPr marL="285750" indent="-285750">
              <a:buFontTx/>
              <a:buChar char="-"/>
            </a:pPr>
            <a:r>
              <a:rPr lang="en-GB" sz="1500" baseline="0" dirty="0" smtClean="0"/>
              <a:t>If you are finding it difficult to cope with the contractions and need some further support or pain relief</a:t>
            </a:r>
          </a:p>
          <a:p>
            <a:pPr marL="285750" indent="-285750">
              <a:buFontTx/>
              <a:buChar char="-"/>
            </a:pPr>
            <a:endParaRPr lang="en-GB" sz="1500" baseline="0" dirty="0" smtClean="0"/>
          </a:p>
          <a:p>
            <a:pPr marL="0" indent="0">
              <a:buFontTx/>
              <a:buNone/>
            </a:pPr>
            <a:r>
              <a:rPr lang="en-GB" sz="1500" baseline="0" dirty="0" smtClean="0"/>
              <a:t>Call us sooner if you are having a home birth so we can arrange a midwife to contact you or straight away if you have had any complications in your pregnancy, e.g. low lying placenta, baby being breech, previous c section, raised blood pressure or mum is known to be Group B Strep (GBS) positive in this pregnancy</a:t>
            </a:r>
            <a:endParaRPr lang="en-GB" sz="1500" dirty="0"/>
          </a:p>
        </p:txBody>
      </p:sp>
      <p:sp>
        <p:nvSpPr>
          <p:cNvPr id="4" name="Slide Number Placeholder 3"/>
          <p:cNvSpPr>
            <a:spLocks noGrp="1"/>
          </p:cNvSpPr>
          <p:nvPr>
            <p:ph type="sldNum" sz="quarter" idx="10"/>
          </p:nvPr>
        </p:nvSpPr>
        <p:spPr/>
        <p:txBody>
          <a:bodyPr/>
          <a:lstStyle/>
          <a:p>
            <a:fld id="{9075D006-4486-459B-8EA3-63B552E440D8}" type="slidenum">
              <a:rPr lang="en-GB" smtClean="0"/>
              <a:t>5</a:t>
            </a:fld>
            <a:endParaRPr lang="en-GB" dirty="0"/>
          </a:p>
        </p:txBody>
      </p:sp>
    </p:spTree>
    <p:extLst>
      <p:ext uri="{BB962C8B-B14F-4D97-AF65-F5344CB8AC3E}">
        <p14:creationId xmlns:p14="http://schemas.microsoft.com/office/powerpoint/2010/main" val="187388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sz="1600" u="none" baseline="0" dirty="0" smtClean="0"/>
              <a:t>Having a show (mucus plug)- see examples above. This plug of mucus sits within the cervix, which remains tubular in pregnancy (tucked backwards slightly, 4-5cm in length and approx. 1cm thick), having a show is a sign the cervix is making some changes for birth (moving forwards, losing length, thinning and softening)- this process is called effacement. </a:t>
            </a:r>
          </a:p>
          <a:p>
            <a:pPr marL="0" indent="0">
              <a:buFontTx/>
              <a:buNone/>
            </a:pPr>
            <a:endParaRPr lang="en-GB" sz="1600" u="none" baseline="0" dirty="0" smtClean="0"/>
          </a:p>
          <a:p>
            <a:pPr marL="171450" indent="-171450">
              <a:buFontTx/>
              <a:buChar char="-"/>
            </a:pPr>
            <a:r>
              <a:rPr lang="en-GB" sz="1600" u="none" baseline="0" dirty="0" smtClean="0"/>
              <a:t>In our first pregnancies this process must complete before the cervix can continue opening or dilating, this latent part of labour can be an indeterminate amount of time- ‘how long is a piece of string?’- may be hours, days or longer.</a:t>
            </a:r>
          </a:p>
          <a:p>
            <a:pPr marL="0" indent="0">
              <a:buFontTx/>
              <a:buNone/>
            </a:pPr>
            <a:endParaRPr lang="en-GB" sz="1600" u="none" baseline="0" dirty="0" smtClean="0"/>
          </a:p>
          <a:p>
            <a:pPr marL="171450" indent="-171450">
              <a:buFontTx/>
              <a:buChar char="-"/>
            </a:pPr>
            <a:r>
              <a:rPr lang="en-GB" sz="1600" u="none" baseline="0" dirty="0" smtClean="0"/>
              <a:t>In subsequent pregnancies the cervix has some ‘muscle memory’ of having done this before so typically can efface and open at the same time, which generally follows that our second labours are shorter in length. What to do- if 37-42 weeks, get excited, a sign that your body is preparing for birth, but this can still be hours, days or a week away! You don’t need to let us know UNLESS you think you have had a show and are less than 37 weeks into your pregnancy	</a:t>
            </a:r>
          </a:p>
          <a:p>
            <a:pPr marL="0" indent="0">
              <a:buFontTx/>
              <a:buNone/>
            </a:pPr>
            <a:endParaRPr lang="en-GB" sz="1600" u="none" baseline="0" dirty="0" smtClean="0"/>
          </a:p>
          <a:p>
            <a:pPr marL="171450" indent="-171450">
              <a:buFontTx/>
              <a:buChar char="-"/>
            </a:pPr>
            <a:r>
              <a:rPr lang="en-GB" sz="1600" u="none" baseline="0" dirty="0" smtClean="0"/>
              <a:t>It may be streaked with blood or even quite pink/red in colour, any bleeding that is not mucousy, or is mucousy but very heavy needs investigation</a:t>
            </a:r>
          </a:p>
          <a:p>
            <a:pPr marL="0" indent="0">
              <a:buFontTx/>
              <a:buNone/>
            </a:pPr>
            <a:endParaRPr lang="en-GB" sz="1600" u="none" baseline="0" dirty="0" smtClean="0"/>
          </a:p>
          <a:p>
            <a:pPr marL="171450" indent="-171450">
              <a:buFontTx/>
              <a:buChar char="-"/>
            </a:pPr>
            <a:r>
              <a:rPr lang="en-GB" sz="1600" u="none" baseline="0" dirty="0" smtClean="0"/>
              <a:t>It may come away all in one go, or may keep coming away, particularly as you wipe after passing urine</a:t>
            </a:r>
          </a:p>
          <a:p>
            <a:endParaRPr lang="en-GB" sz="1500" dirty="0"/>
          </a:p>
        </p:txBody>
      </p:sp>
      <p:sp>
        <p:nvSpPr>
          <p:cNvPr id="4" name="Slide Number Placeholder 3"/>
          <p:cNvSpPr>
            <a:spLocks noGrp="1"/>
          </p:cNvSpPr>
          <p:nvPr>
            <p:ph type="sldNum" sz="quarter" idx="10"/>
          </p:nvPr>
        </p:nvSpPr>
        <p:spPr/>
        <p:txBody>
          <a:bodyPr/>
          <a:lstStyle/>
          <a:p>
            <a:fld id="{9075D006-4486-459B-8EA3-63B552E440D8}" type="slidenum">
              <a:rPr lang="en-GB" smtClean="0"/>
              <a:t>6</a:t>
            </a:fld>
            <a:endParaRPr lang="en-GB" dirty="0"/>
          </a:p>
        </p:txBody>
      </p:sp>
    </p:spTree>
    <p:extLst>
      <p:ext uri="{BB962C8B-B14F-4D97-AF65-F5344CB8AC3E}">
        <p14:creationId xmlns:p14="http://schemas.microsoft.com/office/powerpoint/2010/main" val="225117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500" dirty="0" smtClean="0"/>
              <a:t>Your waters may break before labour, during labour or the baby may even be</a:t>
            </a:r>
            <a:r>
              <a:rPr lang="en-GB" sz="1500" baseline="0" dirty="0" smtClean="0"/>
              <a:t> born in the bag of waters.</a:t>
            </a:r>
          </a:p>
          <a:p>
            <a:endParaRPr lang="en-GB" sz="1500" baseline="0" dirty="0" smtClean="0"/>
          </a:p>
          <a:p>
            <a:r>
              <a:rPr lang="en-GB" sz="1500" baseline="0" dirty="0" smtClean="0"/>
              <a:t>They are typically clear in colour, sometimes with small white flecks.</a:t>
            </a:r>
          </a:p>
          <a:p>
            <a:endParaRPr lang="en-GB" sz="1500" baseline="0" dirty="0" smtClean="0"/>
          </a:p>
          <a:p>
            <a:r>
              <a:rPr lang="en-GB" sz="1500" baseline="0" dirty="0" smtClean="0"/>
              <a:t>You may have a fore water break (often like is portrayed in films!) and it is very obvious OR you may have a hind water break, this can be less obvious-  perhaps as a small gush then further small leaks or perhaps just feeling damper than normal and needing to wear a sanitary towel. Either way it is the waters breaking (SROM- spontaneous rupture of membranes).</a:t>
            </a:r>
          </a:p>
          <a:p>
            <a:endParaRPr lang="en-GB" sz="1500" baseline="0" dirty="0" smtClean="0"/>
          </a:p>
          <a:p>
            <a:r>
              <a:rPr lang="en-GB" sz="1500" baseline="0" dirty="0" smtClean="0"/>
              <a:t>If you are less than 37 weeks and no sign of contractions, we ask you to come in so that we can confirm whether your waters have broken or not. If you are over 37 weeks, the majority of women (60%) will start in their labour if we wait for 24 hours, if you are happy with your babies movements and some basic checks are normal then we would encourage you to go home and await events. We will give you some paper thermometers to use at home every 6-8 hours to monitor your temperature. We advise you to use sanitary towels and change them regularly, not avoid intercourse and swimming (it is alright to bath in plain water). If your temperature is rising, if you feel unwell in anyway,  if the colour of the water changes or you have concerns about your baby's movements feeling reduced we would ask you to come back in. After 24 hours if your labour has not started we will discuss  with you if you wish Induction of Labour (IOL) or whether you wish to wait a little longer.</a:t>
            </a:r>
          </a:p>
          <a:p>
            <a:endParaRPr lang="en-GB" sz="15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500" baseline="0" dirty="0" smtClean="0"/>
              <a:t>If the waters are black/brown/green, an example on the next slide (this means your baby has passed meconium- its first poo) or heavily pink or red (blood staining) and we need to keep a closer eye on your baby by monitoring its heartbeat. We are likely to admit you so we can keep a close eye on you and your baby's well being. This also applies if Mum is known to be Group B Strep (GBS) positive in this pregnancy as we are likely to start your intravenous antibiotics once the waters have gone.</a:t>
            </a:r>
            <a:endParaRPr lang="en-GB" sz="1500" dirty="0"/>
          </a:p>
        </p:txBody>
      </p:sp>
      <p:sp>
        <p:nvSpPr>
          <p:cNvPr id="4" name="Slide Number Placeholder 3"/>
          <p:cNvSpPr>
            <a:spLocks noGrp="1"/>
          </p:cNvSpPr>
          <p:nvPr>
            <p:ph type="sldNum" sz="quarter" idx="10"/>
          </p:nvPr>
        </p:nvSpPr>
        <p:spPr/>
        <p:txBody>
          <a:bodyPr/>
          <a:lstStyle/>
          <a:p>
            <a:fld id="{9075D006-4486-459B-8EA3-63B552E440D8}" type="slidenum">
              <a:rPr lang="en-GB" smtClean="0"/>
              <a:t>7</a:t>
            </a:fld>
            <a:endParaRPr lang="en-GB" dirty="0"/>
          </a:p>
        </p:txBody>
      </p:sp>
    </p:spTree>
    <p:extLst>
      <p:ext uri="{BB962C8B-B14F-4D97-AF65-F5344CB8AC3E}">
        <p14:creationId xmlns:p14="http://schemas.microsoft.com/office/powerpoint/2010/main" val="2618423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your</a:t>
            </a:r>
            <a:r>
              <a:rPr lang="en-GB" baseline="0" dirty="0" smtClean="0"/>
              <a:t> baby has passed meconium before birth we do a set of observations of heart rate, breathing rate, oxygen saturations, temperature and general well being on your baby at 1 and 2 hours old (baby stays with you).</a:t>
            </a:r>
          </a:p>
          <a:p>
            <a:r>
              <a:rPr lang="en-GB" baseline="0" dirty="0" smtClean="0"/>
              <a:t>If the meconium has been significant we continue these observations every 2 hours until your baby is 12 hours old.</a:t>
            </a:r>
          </a:p>
          <a:p>
            <a:r>
              <a:rPr lang="en-GB" baseline="0" dirty="0" smtClean="0"/>
              <a:t>It is quite common for your baby to pass meconium before birth if the of overdue, but we would still follow these same observations.</a:t>
            </a:r>
            <a:endParaRPr lang="en-GB" dirty="0"/>
          </a:p>
        </p:txBody>
      </p:sp>
      <p:sp>
        <p:nvSpPr>
          <p:cNvPr id="4" name="Slide Number Placeholder 3"/>
          <p:cNvSpPr>
            <a:spLocks noGrp="1"/>
          </p:cNvSpPr>
          <p:nvPr>
            <p:ph type="sldNum" sz="quarter" idx="10"/>
          </p:nvPr>
        </p:nvSpPr>
        <p:spPr/>
        <p:txBody>
          <a:bodyPr/>
          <a:lstStyle/>
          <a:p>
            <a:fld id="{9075D006-4486-459B-8EA3-63B552E440D8}" type="slidenum">
              <a:rPr lang="en-GB" smtClean="0"/>
              <a:t>8</a:t>
            </a:fld>
            <a:endParaRPr lang="en-GB" dirty="0"/>
          </a:p>
        </p:txBody>
      </p:sp>
    </p:spTree>
    <p:extLst>
      <p:ext uri="{BB962C8B-B14F-4D97-AF65-F5344CB8AC3E}">
        <p14:creationId xmlns:p14="http://schemas.microsoft.com/office/powerpoint/2010/main" val="1978988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aseline="0" dirty="0" smtClean="0"/>
              <a:t>Any concerns about your baby's movements need investigating properly, listening in for 1 minute like your midwife does at you’re an checks is not a sufficient enough assessment of your baby's well being. </a:t>
            </a:r>
          </a:p>
          <a:p>
            <a:endParaRPr lang="en-GB" baseline="0" dirty="0" smtClean="0"/>
          </a:p>
          <a:p>
            <a:r>
              <a:rPr lang="en-GB" baseline="0" dirty="0" smtClean="0"/>
              <a:t>We ask that you come to hospital so that we can perform continuous monitoring  (CTG) for a period of around 30 minutes, this gives us much more information on your babies well being and  assures us baby is well now.</a:t>
            </a:r>
          </a:p>
          <a:p>
            <a:endParaRPr lang="en-GB" baseline="0" dirty="0" smtClean="0"/>
          </a:p>
          <a:p>
            <a:r>
              <a:rPr lang="en-GB" baseline="0" dirty="0" smtClean="0"/>
              <a:t>It does NOT predict about tomorrow or later in the week, if concerns continue then you need to re attend again at the time you have concerns.</a:t>
            </a:r>
          </a:p>
          <a:p>
            <a:endParaRPr lang="en-GB" baseline="0" dirty="0" smtClean="0"/>
          </a:p>
          <a:p>
            <a:r>
              <a:rPr lang="en-GB" baseline="0" dirty="0" smtClean="0"/>
              <a:t>Repeated episodes of reduced fetal movement will warrant further assessment, e.g., growth scan, Doppler's and liquor volume.</a:t>
            </a:r>
            <a:endParaRPr lang="en-GB" dirty="0"/>
          </a:p>
        </p:txBody>
      </p:sp>
      <p:sp>
        <p:nvSpPr>
          <p:cNvPr id="4" name="Slide Number Placeholder 3"/>
          <p:cNvSpPr>
            <a:spLocks noGrp="1"/>
          </p:cNvSpPr>
          <p:nvPr>
            <p:ph type="sldNum" sz="quarter" idx="10"/>
          </p:nvPr>
        </p:nvSpPr>
        <p:spPr/>
        <p:txBody>
          <a:bodyPr/>
          <a:lstStyle/>
          <a:p>
            <a:fld id="{9075D006-4486-459B-8EA3-63B552E440D8}" type="slidenum">
              <a:rPr lang="en-GB" smtClean="0"/>
              <a:t>9</a:t>
            </a:fld>
            <a:endParaRPr lang="en-GB" dirty="0"/>
          </a:p>
        </p:txBody>
      </p:sp>
    </p:spTree>
    <p:extLst>
      <p:ext uri="{BB962C8B-B14F-4D97-AF65-F5344CB8AC3E}">
        <p14:creationId xmlns:p14="http://schemas.microsoft.com/office/powerpoint/2010/main" val="3088827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Diarrhoea or a loose stool</a:t>
            </a:r>
            <a:r>
              <a:rPr lang="en-GB" baseline="0" dirty="0" smtClean="0"/>
              <a:t> may be a sign of early labour, it may also just be something you have eaten or a bit of a bug- follow the advice on the slide.</a:t>
            </a:r>
          </a:p>
          <a:p>
            <a:endParaRPr lang="en-GB" baseline="0" dirty="0" smtClean="0"/>
          </a:p>
          <a:p>
            <a:r>
              <a:rPr lang="en-GB" baseline="0" dirty="0" smtClean="0"/>
              <a:t>If the answer to ALL 3 of these is YES, stay at home, keep hydrated but do let us know if this changes.</a:t>
            </a:r>
            <a:endParaRPr lang="en-GB" dirty="0"/>
          </a:p>
        </p:txBody>
      </p:sp>
      <p:sp>
        <p:nvSpPr>
          <p:cNvPr id="4" name="Slide Number Placeholder 3"/>
          <p:cNvSpPr>
            <a:spLocks noGrp="1"/>
          </p:cNvSpPr>
          <p:nvPr>
            <p:ph type="sldNum" sz="quarter" idx="10"/>
          </p:nvPr>
        </p:nvSpPr>
        <p:spPr/>
        <p:txBody>
          <a:bodyPr/>
          <a:lstStyle/>
          <a:p>
            <a:fld id="{9075D006-4486-459B-8EA3-63B552E440D8}" type="slidenum">
              <a:rPr lang="en-GB" smtClean="0"/>
              <a:t>10</a:t>
            </a:fld>
            <a:endParaRPr lang="en-GB" dirty="0"/>
          </a:p>
        </p:txBody>
      </p:sp>
    </p:spTree>
    <p:extLst>
      <p:ext uri="{BB962C8B-B14F-4D97-AF65-F5344CB8AC3E}">
        <p14:creationId xmlns:p14="http://schemas.microsoft.com/office/powerpoint/2010/main" val="2190817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292A3CC-711A-4349-B5AF-E30E7D6475C5}" type="datetimeFigureOut">
              <a:rPr lang="en-GB" smtClean="0"/>
              <a:t>31/03/2020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75B9F98-3114-4818-A71C-EE9038E52D38}" type="slidenum">
              <a:rPr lang="en-GB" smtClean="0"/>
              <a:t>‹#›</a:t>
            </a:fld>
            <a:endParaRPr lang="en-GB" dirty="0"/>
          </a:p>
        </p:txBody>
      </p:sp>
    </p:spTree>
    <p:extLst>
      <p:ext uri="{BB962C8B-B14F-4D97-AF65-F5344CB8AC3E}">
        <p14:creationId xmlns:p14="http://schemas.microsoft.com/office/powerpoint/2010/main" val="1172623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292A3CC-711A-4349-B5AF-E30E7D6475C5}" type="datetimeFigureOut">
              <a:rPr lang="en-GB" smtClean="0"/>
              <a:t>31/03/2020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75B9F98-3114-4818-A71C-EE9038E52D38}" type="slidenum">
              <a:rPr lang="en-GB" smtClean="0"/>
              <a:t>‹#›</a:t>
            </a:fld>
            <a:endParaRPr lang="en-GB" dirty="0"/>
          </a:p>
        </p:txBody>
      </p:sp>
    </p:spTree>
    <p:extLst>
      <p:ext uri="{BB962C8B-B14F-4D97-AF65-F5344CB8AC3E}">
        <p14:creationId xmlns:p14="http://schemas.microsoft.com/office/powerpoint/2010/main" val="3847044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292A3CC-711A-4349-B5AF-E30E7D6475C5}" type="datetimeFigureOut">
              <a:rPr lang="en-GB" smtClean="0"/>
              <a:t>31/03/2020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75B9F98-3114-4818-A71C-EE9038E52D38}" type="slidenum">
              <a:rPr lang="en-GB" smtClean="0"/>
              <a:t>‹#›</a:t>
            </a:fld>
            <a:endParaRPr lang="en-GB" dirty="0"/>
          </a:p>
        </p:txBody>
      </p:sp>
    </p:spTree>
    <p:extLst>
      <p:ext uri="{BB962C8B-B14F-4D97-AF65-F5344CB8AC3E}">
        <p14:creationId xmlns:p14="http://schemas.microsoft.com/office/powerpoint/2010/main" val="14053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292A3CC-711A-4349-B5AF-E30E7D6475C5}" type="datetimeFigureOut">
              <a:rPr lang="en-GB" smtClean="0"/>
              <a:t>31/03/2020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75B9F98-3114-4818-A71C-EE9038E52D38}" type="slidenum">
              <a:rPr lang="en-GB" smtClean="0"/>
              <a:t>‹#›</a:t>
            </a:fld>
            <a:endParaRPr lang="en-GB" dirty="0"/>
          </a:p>
        </p:txBody>
      </p:sp>
    </p:spTree>
    <p:extLst>
      <p:ext uri="{BB962C8B-B14F-4D97-AF65-F5344CB8AC3E}">
        <p14:creationId xmlns:p14="http://schemas.microsoft.com/office/powerpoint/2010/main" val="101027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92A3CC-711A-4349-B5AF-E30E7D6475C5}" type="datetimeFigureOut">
              <a:rPr lang="en-GB" smtClean="0"/>
              <a:t>31/03/2020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75B9F98-3114-4818-A71C-EE9038E52D38}" type="slidenum">
              <a:rPr lang="en-GB" smtClean="0"/>
              <a:t>‹#›</a:t>
            </a:fld>
            <a:endParaRPr lang="en-GB" dirty="0"/>
          </a:p>
        </p:txBody>
      </p:sp>
    </p:spTree>
    <p:extLst>
      <p:ext uri="{BB962C8B-B14F-4D97-AF65-F5344CB8AC3E}">
        <p14:creationId xmlns:p14="http://schemas.microsoft.com/office/powerpoint/2010/main" val="649213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292A3CC-711A-4349-B5AF-E30E7D6475C5}" type="datetimeFigureOut">
              <a:rPr lang="en-GB" smtClean="0"/>
              <a:t>31/03/2020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75B9F98-3114-4818-A71C-EE9038E52D38}" type="slidenum">
              <a:rPr lang="en-GB" smtClean="0"/>
              <a:t>‹#›</a:t>
            </a:fld>
            <a:endParaRPr lang="en-GB" dirty="0"/>
          </a:p>
        </p:txBody>
      </p:sp>
    </p:spTree>
    <p:extLst>
      <p:ext uri="{BB962C8B-B14F-4D97-AF65-F5344CB8AC3E}">
        <p14:creationId xmlns:p14="http://schemas.microsoft.com/office/powerpoint/2010/main" val="3396628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292A3CC-711A-4349-B5AF-E30E7D6475C5}" type="datetimeFigureOut">
              <a:rPr lang="en-GB" smtClean="0"/>
              <a:t>31/03/2020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75B9F98-3114-4818-A71C-EE9038E52D38}" type="slidenum">
              <a:rPr lang="en-GB" smtClean="0"/>
              <a:t>‹#›</a:t>
            </a:fld>
            <a:endParaRPr lang="en-GB" dirty="0"/>
          </a:p>
        </p:txBody>
      </p:sp>
    </p:spTree>
    <p:extLst>
      <p:ext uri="{BB962C8B-B14F-4D97-AF65-F5344CB8AC3E}">
        <p14:creationId xmlns:p14="http://schemas.microsoft.com/office/powerpoint/2010/main" val="3098173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292A3CC-711A-4349-B5AF-E30E7D6475C5}" type="datetimeFigureOut">
              <a:rPr lang="en-GB" smtClean="0"/>
              <a:t>31/03/2020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75B9F98-3114-4818-A71C-EE9038E52D38}" type="slidenum">
              <a:rPr lang="en-GB" smtClean="0"/>
              <a:t>‹#›</a:t>
            </a:fld>
            <a:endParaRPr lang="en-GB" dirty="0"/>
          </a:p>
        </p:txBody>
      </p:sp>
    </p:spTree>
    <p:extLst>
      <p:ext uri="{BB962C8B-B14F-4D97-AF65-F5344CB8AC3E}">
        <p14:creationId xmlns:p14="http://schemas.microsoft.com/office/powerpoint/2010/main" val="184858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2A3CC-711A-4349-B5AF-E30E7D6475C5}" type="datetimeFigureOut">
              <a:rPr lang="en-GB" smtClean="0"/>
              <a:t>31/03/2020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75B9F98-3114-4818-A71C-EE9038E52D38}" type="slidenum">
              <a:rPr lang="en-GB" smtClean="0"/>
              <a:t>‹#›</a:t>
            </a:fld>
            <a:endParaRPr lang="en-GB" dirty="0"/>
          </a:p>
        </p:txBody>
      </p:sp>
    </p:spTree>
    <p:extLst>
      <p:ext uri="{BB962C8B-B14F-4D97-AF65-F5344CB8AC3E}">
        <p14:creationId xmlns:p14="http://schemas.microsoft.com/office/powerpoint/2010/main" val="2552749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92A3CC-711A-4349-B5AF-E30E7D6475C5}" type="datetimeFigureOut">
              <a:rPr lang="en-GB" smtClean="0"/>
              <a:t>31/03/2020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75B9F98-3114-4818-A71C-EE9038E52D38}" type="slidenum">
              <a:rPr lang="en-GB" smtClean="0"/>
              <a:t>‹#›</a:t>
            </a:fld>
            <a:endParaRPr lang="en-GB" dirty="0"/>
          </a:p>
        </p:txBody>
      </p:sp>
    </p:spTree>
    <p:extLst>
      <p:ext uri="{BB962C8B-B14F-4D97-AF65-F5344CB8AC3E}">
        <p14:creationId xmlns:p14="http://schemas.microsoft.com/office/powerpoint/2010/main" val="59639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92A3CC-711A-4349-B5AF-E30E7D6475C5}" type="datetimeFigureOut">
              <a:rPr lang="en-GB" smtClean="0"/>
              <a:t>31/03/2020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75B9F98-3114-4818-A71C-EE9038E52D38}" type="slidenum">
              <a:rPr lang="en-GB" smtClean="0"/>
              <a:t>‹#›</a:t>
            </a:fld>
            <a:endParaRPr lang="en-GB" dirty="0"/>
          </a:p>
        </p:txBody>
      </p:sp>
    </p:spTree>
    <p:extLst>
      <p:ext uri="{BB962C8B-B14F-4D97-AF65-F5344CB8AC3E}">
        <p14:creationId xmlns:p14="http://schemas.microsoft.com/office/powerpoint/2010/main" val="1478841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92A3CC-711A-4349-B5AF-E30E7D6475C5}" type="datetimeFigureOut">
              <a:rPr lang="en-GB" smtClean="0"/>
              <a:t>31/03/2020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5B9F98-3114-4818-A71C-EE9038E52D38}" type="slidenum">
              <a:rPr lang="en-GB" smtClean="0"/>
              <a:t>‹#›</a:t>
            </a:fld>
            <a:endParaRPr lang="en-GB" dirty="0"/>
          </a:p>
        </p:txBody>
      </p:sp>
    </p:spTree>
    <p:extLst>
      <p:ext uri="{BB962C8B-B14F-4D97-AF65-F5344CB8AC3E}">
        <p14:creationId xmlns:p14="http://schemas.microsoft.com/office/powerpoint/2010/main" val="3192973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dft.nhs.u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2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000000"/>
              </a:clrFrom>
              <a:clrTo>
                <a:srgbClr val="000000">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8700"/>
                    </a14:imgEffect>
                    <a14:imgEffect>
                      <a14:saturation sat="250000"/>
                    </a14:imgEffect>
                  </a14:imgLayer>
                </a14:imgProps>
              </a:ext>
              <a:ext uri="{28A0092B-C50C-407E-A947-70E740481C1C}">
                <a14:useLocalDpi xmlns:a14="http://schemas.microsoft.com/office/drawing/2010/main" val="0"/>
              </a:ext>
            </a:extLst>
          </a:blip>
          <a:stretch>
            <a:fillRect/>
          </a:stretch>
        </p:blipFill>
        <p:spPr>
          <a:xfrm>
            <a:off x="0" y="-5680"/>
            <a:ext cx="9144000" cy="6863680"/>
          </a:xfrm>
          <a:prstGeom prst="rect">
            <a:avLst/>
          </a:prstGeom>
          <a:effectLst>
            <a:glow>
              <a:schemeClr val="accent1"/>
            </a:glow>
            <a:reflection endPos="0" dir="5400000" sy="-100000" algn="bl" rotWithShape="0"/>
          </a:effectLst>
        </p:spPr>
      </p:pic>
      <p:sp>
        <p:nvSpPr>
          <p:cNvPr id="2" name="Title 1"/>
          <p:cNvSpPr>
            <a:spLocks noGrp="1"/>
          </p:cNvSpPr>
          <p:nvPr>
            <p:ph type="ctrTitle"/>
          </p:nvPr>
        </p:nvSpPr>
        <p:spPr>
          <a:xfrm>
            <a:off x="685800" y="2924944"/>
            <a:ext cx="7772400" cy="1470025"/>
          </a:xfrm>
        </p:spPr>
        <p:txBody>
          <a:bodyPr>
            <a:normAutofit/>
          </a:bodyPr>
          <a:lstStyle/>
          <a:p>
            <a:r>
              <a:rPr lang="en-GB" sz="8000" b="1" dirty="0"/>
              <a:t>Birth &amp; Beyond</a:t>
            </a:r>
          </a:p>
        </p:txBody>
      </p:sp>
      <p:sp>
        <p:nvSpPr>
          <p:cNvPr id="3" name="Subtitle 2"/>
          <p:cNvSpPr>
            <a:spLocks noGrp="1"/>
          </p:cNvSpPr>
          <p:nvPr>
            <p:ph type="subTitle" idx="1"/>
          </p:nvPr>
        </p:nvSpPr>
        <p:spPr>
          <a:xfrm>
            <a:off x="1371600" y="4653136"/>
            <a:ext cx="6400800" cy="1752600"/>
          </a:xfrm>
        </p:spPr>
        <p:txBody>
          <a:bodyPr>
            <a:normAutofit/>
          </a:bodyPr>
          <a:lstStyle/>
          <a:p>
            <a:r>
              <a:rPr lang="en-GB" sz="4400" dirty="0">
                <a:solidFill>
                  <a:schemeClr val="tx1">
                    <a:lumMod val="85000"/>
                    <a:lumOff val="15000"/>
                  </a:schemeClr>
                </a:solidFill>
              </a:rPr>
              <a:t>Class One: Active Birth</a:t>
            </a:r>
          </a:p>
        </p:txBody>
      </p:sp>
      <p:pic>
        <p:nvPicPr>
          <p:cNvPr id="1026" name="Picture 2" descr="H&amp;D%20FT%20logo%20(Blue&amp;bl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260648"/>
            <a:ext cx="499767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2591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Diarrhoea and Vomiting</a:t>
            </a:r>
            <a:endParaRPr lang="en-GB" dirty="0"/>
          </a:p>
        </p:txBody>
      </p:sp>
      <p:sp>
        <p:nvSpPr>
          <p:cNvPr id="3" name="Content Placeholder 2"/>
          <p:cNvSpPr>
            <a:spLocks noGrp="1"/>
          </p:cNvSpPr>
          <p:nvPr>
            <p:ph idx="1"/>
          </p:nvPr>
        </p:nvSpPr>
        <p:spPr/>
        <p:txBody>
          <a:bodyPr/>
          <a:lstStyle/>
          <a:p>
            <a:r>
              <a:rPr lang="en-GB" dirty="0" smtClean="0"/>
              <a:t>Ask yourself:</a:t>
            </a:r>
          </a:p>
          <a:p>
            <a:pPr marL="0" indent="0">
              <a:buNone/>
            </a:pPr>
            <a:r>
              <a:rPr lang="en-GB" dirty="0" smtClean="0"/>
              <a:t>  -do I feel well in myself?</a:t>
            </a:r>
          </a:p>
          <a:p>
            <a:pPr marL="0" indent="0">
              <a:buNone/>
            </a:pPr>
            <a:r>
              <a:rPr lang="en-GB" dirty="0" smtClean="0"/>
              <a:t>  -am I happy my baby's’ movements are         normal?</a:t>
            </a:r>
          </a:p>
          <a:p>
            <a:pPr marL="0" indent="0">
              <a:buNone/>
            </a:pPr>
            <a:r>
              <a:rPr lang="en-GB" dirty="0" smtClean="0"/>
              <a:t>  -am I keeping hydrated?</a:t>
            </a:r>
          </a:p>
          <a:p>
            <a:pPr marL="0" indent="0">
              <a:buNone/>
            </a:pPr>
            <a:endParaRPr lang="en-GB" dirty="0" smtClean="0"/>
          </a:p>
          <a:p>
            <a:pPr marL="0" indent="0">
              <a:buNone/>
            </a:pPr>
            <a:r>
              <a:rPr lang="en-GB" dirty="0" smtClean="0"/>
              <a:t>If the answer to any of these is NO then you need to be seen	      </a:t>
            </a:r>
            <a:endParaRPr lang="en-GB" dirty="0"/>
          </a:p>
        </p:txBody>
      </p:sp>
    </p:spTree>
    <p:extLst>
      <p:ext uri="{BB962C8B-B14F-4D97-AF65-F5344CB8AC3E}">
        <p14:creationId xmlns:p14="http://schemas.microsoft.com/office/powerpoint/2010/main" val="1386180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92896"/>
            <a:ext cx="8229600" cy="1143000"/>
          </a:xfrm>
        </p:spPr>
        <p:txBody>
          <a:bodyPr>
            <a:noAutofit/>
          </a:bodyPr>
          <a:lstStyle/>
          <a:p>
            <a:r>
              <a:rPr lang="en-GB" sz="8800" u="sng" dirty="0" smtClean="0"/>
              <a:t>The Labour Line</a:t>
            </a:r>
            <a:endParaRPr lang="en-GB" sz="8800" u="sng" dirty="0"/>
          </a:p>
        </p:txBody>
      </p:sp>
    </p:spTree>
    <p:extLst>
      <p:ext uri="{BB962C8B-B14F-4D97-AF65-F5344CB8AC3E}">
        <p14:creationId xmlns:p14="http://schemas.microsoft.com/office/powerpoint/2010/main" val="3180649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a:t>What changes are happening inside my body?</a:t>
            </a:r>
            <a:br>
              <a:rPr lang="en-GB" u="sng" dirty="0"/>
            </a:br>
            <a:r>
              <a:rPr lang="en-GB" sz="3600" u="sng" dirty="0"/>
              <a:t>Cervical Effacement &amp; Dilatation</a:t>
            </a:r>
          </a:p>
        </p:txBody>
      </p:sp>
      <p:pic>
        <p:nvPicPr>
          <p:cNvPr id="5" name="Content Placeholder 4"/>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512" y="1700808"/>
            <a:ext cx="2088232" cy="181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6" name="Pictur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1700808"/>
            <a:ext cx="2160240" cy="178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7" name="Picture 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5" y="1700808"/>
            <a:ext cx="2015688" cy="178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8" name="Picture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1682375"/>
            <a:ext cx="2195736" cy="179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24001" t="9649" r="24845" b="14063"/>
          <a:stretch/>
        </p:blipFill>
        <p:spPr>
          <a:xfrm>
            <a:off x="827584" y="5349505"/>
            <a:ext cx="481089" cy="478311"/>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8">
            <a:extLst>
              <a:ext uri="{28A0092B-C50C-407E-A947-70E740481C1C}">
                <a14:useLocalDpi xmlns:a14="http://schemas.microsoft.com/office/drawing/2010/main" val="0"/>
              </a:ext>
            </a:extLst>
          </a:blip>
          <a:srcRect l="3674" t="6347" r="4159" b="5210"/>
          <a:stretch/>
        </p:blipFill>
        <p:spPr>
          <a:xfrm>
            <a:off x="6516216" y="3599356"/>
            <a:ext cx="2304256" cy="2211155"/>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1680" y="4998049"/>
            <a:ext cx="879509" cy="843294"/>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rotWithShape="1">
          <a:blip r:embed="rId10">
            <a:extLst>
              <a:ext uri="{28A0092B-C50C-407E-A947-70E740481C1C}">
                <a14:useLocalDpi xmlns:a14="http://schemas.microsoft.com/office/drawing/2010/main" val="0"/>
              </a:ext>
            </a:extLst>
          </a:blip>
          <a:srcRect l="14017" t="11176" r="12140" b="15521"/>
          <a:stretch/>
        </p:blipFill>
        <p:spPr>
          <a:xfrm>
            <a:off x="4427984" y="4094937"/>
            <a:ext cx="1728191" cy="1715574"/>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76463" y="4619437"/>
            <a:ext cx="1199493" cy="1208379"/>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683568" y="5980057"/>
            <a:ext cx="625105" cy="369332"/>
          </a:xfrm>
          <a:prstGeom prst="rect">
            <a:avLst/>
          </a:prstGeom>
          <a:noFill/>
        </p:spPr>
        <p:txBody>
          <a:bodyPr wrap="square" rtlCol="0">
            <a:spAutoFit/>
          </a:bodyPr>
          <a:lstStyle/>
          <a:p>
            <a:r>
              <a:rPr lang="en-GB" dirty="0"/>
              <a:t>1cm</a:t>
            </a:r>
          </a:p>
        </p:txBody>
      </p:sp>
      <p:sp>
        <p:nvSpPr>
          <p:cNvPr id="15" name="TextBox 14"/>
          <p:cNvSpPr txBox="1"/>
          <p:nvPr/>
        </p:nvSpPr>
        <p:spPr>
          <a:xfrm>
            <a:off x="1835696" y="5949280"/>
            <a:ext cx="735493" cy="369332"/>
          </a:xfrm>
          <a:prstGeom prst="rect">
            <a:avLst/>
          </a:prstGeom>
          <a:noFill/>
        </p:spPr>
        <p:txBody>
          <a:bodyPr wrap="square" rtlCol="0">
            <a:spAutoFit/>
          </a:bodyPr>
          <a:lstStyle/>
          <a:p>
            <a:r>
              <a:rPr lang="en-GB" dirty="0"/>
              <a:t>3cm</a:t>
            </a:r>
          </a:p>
        </p:txBody>
      </p:sp>
      <p:sp>
        <p:nvSpPr>
          <p:cNvPr id="16" name="TextBox 15"/>
          <p:cNvSpPr txBox="1"/>
          <p:nvPr/>
        </p:nvSpPr>
        <p:spPr>
          <a:xfrm>
            <a:off x="3203848" y="5949280"/>
            <a:ext cx="864096" cy="369332"/>
          </a:xfrm>
          <a:prstGeom prst="rect">
            <a:avLst/>
          </a:prstGeom>
          <a:noFill/>
        </p:spPr>
        <p:txBody>
          <a:bodyPr wrap="square" rtlCol="0">
            <a:spAutoFit/>
          </a:bodyPr>
          <a:lstStyle/>
          <a:p>
            <a:r>
              <a:rPr lang="en-GB" dirty="0"/>
              <a:t>4cm</a:t>
            </a:r>
          </a:p>
        </p:txBody>
      </p:sp>
      <p:sp>
        <p:nvSpPr>
          <p:cNvPr id="17" name="TextBox 16"/>
          <p:cNvSpPr txBox="1"/>
          <p:nvPr/>
        </p:nvSpPr>
        <p:spPr>
          <a:xfrm>
            <a:off x="4788024" y="5918502"/>
            <a:ext cx="936103" cy="369332"/>
          </a:xfrm>
          <a:prstGeom prst="rect">
            <a:avLst/>
          </a:prstGeom>
          <a:noFill/>
        </p:spPr>
        <p:txBody>
          <a:bodyPr wrap="square" rtlCol="0">
            <a:spAutoFit/>
          </a:bodyPr>
          <a:lstStyle/>
          <a:p>
            <a:r>
              <a:rPr lang="en-GB" dirty="0"/>
              <a:t>7cm</a:t>
            </a:r>
          </a:p>
        </p:txBody>
      </p:sp>
      <p:sp>
        <p:nvSpPr>
          <p:cNvPr id="18" name="TextBox 17"/>
          <p:cNvSpPr txBox="1"/>
          <p:nvPr/>
        </p:nvSpPr>
        <p:spPr>
          <a:xfrm>
            <a:off x="7380312" y="5949279"/>
            <a:ext cx="864096" cy="369332"/>
          </a:xfrm>
          <a:prstGeom prst="rect">
            <a:avLst/>
          </a:prstGeom>
          <a:noFill/>
        </p:spPr>
        <p:txBody>
          <a:bodyPr wrap="square" rtlCol="0">
            <a:spAutoFit/>
          </a:bodyPr>
          <a:lstStyle/>
          <a:p>
            <a:r>
              <a:rPr lang="en-GB" dirty="0"/>
              <a:t>10cm</a:t>
            </a:r>
          </a:p>
        </p:txBody>
      </p:sp>
    </p:spTree>
    <p:extLst>
      <p:ext uri="{BB962C8B-B14F-4D97-AF65-F5344CB8AC3E}">
        <p14:creationId xmlns:p14="http://schemas.microsoft.com/office/powerpoint/2010/main" val="1097105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clever design!</a:t>
            </a:r>
            <a:endParaRPr lang="en-GB" dirty="0"/>
          </a:p>
        </p:txBody>
      </p:sp>
      <p:sp>
        <p:nvSpPr>
          <p:cNvPr id="3" name="Content Placeholder 2"/>
          <p:cNvSpPr>
            <a:spLocks noGrp="1"/>
          </p:cNvSpPr>
          <p:nvPr>
            <p:ph idx="1"/>
          </p:nvPr>
        </p:nvSpPr>
        <p:spPr/>
        <p:txBody>
          <a:bodyPr>
            <a:normAutofit/>
          </a:bodyPr>
          <a:lstStyle/>
          <a:p>
            <a:r>
              <a:rPr lang="en-GB" sz="2800" dirty="0" smtClean="0"/>
              <a:t>As we keep active and upright, we may increase the space in the pelvis as much as 28% for baby to birth, making birth comfier and shorter</a:t>
            </a:r>
          </a:p>
          <a:p>
            <a:r>
              <a:rPr lang="en-GB" sz="2800" dirty="0" smtClean="0"/>
              <a:t>Our baby is designed to fit too! The baby's skull bones gently overlap during the birth process, making their head physically smaller to birth- amazing design!</a:t>
            </a:r>
            <a:endParaRPr lang="en-GB" sz="2800" dirty="0"/>
          </a:p>
        </p:txBody>
      </p:sp>
      <p:pic>
        <p:nvPicPr>
          <p:cNvPr id="1026" name="Picture 2" descr="C:\Users\r.robson\AppData\Local\Microsoft\Windows\Temporary Internet Files\Content.IE5\ZF40GBC1\516-3590-1-PB[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4437112"/>
            <a:ext cx="2532115" cy="1938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437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a:t>Why is it beneficial to remain Active in Labour?</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20290" r="23338"/>
          <a:stretch/>
        </p:blipFill>
        <p:spPr>
          <a:xfrm>
            <a:off x="2783525" y="1585851"/>
            <a:ext cx="1184503" cy="2101218"/>
          </a:xfr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4822" r="19935"/>
          <a:stretch/>
        </p:blipFill>
        <p:spPr>
          <a:xfrm>
            <a:off x="2771800" y="3995315"/>
            <a:ext cx="1280655" cy="196288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6216" y="1602477"/>
            <a:ext cx="1752843" cy="1752843"/>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16990" t="5127" r="12798"/>
          <a:stretch/>
        </p:blipFill>
        <p:spPr>
          <a:xfrm>
            <a:off x="4499992" y="4152318"/>
            <a:ext cx="1588811" cy="2146872"/>
          </a:xfrm>
          <a:prstGeom prst="rect">
            <a:avLst/>
          </a:prstGeom>
        </p:spPr>
      </p:pic>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l="17034" r="17675"/>
          <a:stretch/>
        </p:blipFill>
        <p:spPr>
          <a:xfrm>
            <a:off x="758534" y="3995315"/>
            <a:ext cx="1465121" cy="2243979"/>
          </a:xfrm>
          <a:prstGeom prst="rect">
            <a:avLst/>
          </a:prstGeom>
        </p:spPr>
      </p:pic>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l="18841" t="8915" r="17648"/>
          <a:stretch/>
        </p:blipFill>
        <p:spPr>
          <a:xfrm>
            <a:off x="758535" y="1585851"/>
            <a:ext cx="1465120" cy="2101218"/>
          </a:xfrm>
          <a:prstGeom prst="rect">
            <a:avLst/>
          </a:prstGeom>
        </p:spPr>
      </p:pic>
      <p:pic>
        <p:nvPicPr>
          <p:cNvPr id="10" name="Picture 9"/>
          <p:cNvPicPr>
            <a:picLocks noChangeAspect="1"/>
          </p:cNvPicPr>
          <p:nvPr/>
        </p:nvPicPr>
        <p:blipFill rotWithShape="1">
          <a:blip r:embed="rId9">
            <a:extLst>
              <a:ext uri="{28A0092B-C50C-407E-A947-70E740481C1C}">
                <a14:useLocalDpi xmlns:a14="http://schemas.microsoft.com/office/drawing/2010/main" val="0"/>
              </a:ext>
            </a:extLst>
          </a:blip>
          <a:srcRect t="16600" b="17282"/>
          <a:stretch/>
        </p:blipFill>
        <p:spPr>
          <a:xfrm>
            <a:off x="4427984" y="1592621"/>
            <a:ext cx="1578750" cy="1043839"/>
          </a:xfrm>
          <a:prstGeom prst="rect">
            <a:avLst/>
          </a:prstGeom>
        </p:spPr>
      </p:pic>
      <p:pic>
        <p:nvPicPr>
          <p:cNvPr id="11" name="Picture 10"/>
          <p:cNvPicPr>
            <a:picLocks noChangeAspect="1"/>
          </p:cNvPicPr>
          <p:nvPr/>
        </p:nvPicPr>
        <p:blipFill rotWithShape="1">
          <a:blip r:embed="rId10">
            <a:extLst>
              <a:ext uri="{28A0092B-C50C-407E-A947-70E740481C1C}">
                <a14:useLocalDpi xmlns:a14="http://schemas.microsoft.com/office/drawing/2010/main" val="0"/>
              </a:ext>
            </a:extLst>
          </a:blip>
          <a:srcRect t="24209" b="23976"/>
          <a:stretch/>
        </p:blipFill>
        <p:spPr>
          <a:xfrm>
            <a:off x="6400150" y="3464228"/>
            <a:ext cx="2049940" cy="1062173"/>
          </a:xfrm>
          <a:prstGeom prst="rect">
            <a:avLst/>
          </a:prstGeom>
        </p:spPr>
      </p:pic>
      <p:pic>
        <p:nvPicPr>
          <p:cNvPr id="12" name="Picture 11"/>
          <p:cNvPicPr>
            <a:picLocks noChangeAspect="1"/>
          </p:cNvPicPr>
          <p:nvPr/>
        </p:nvPicPr>
        <p:blipFill rotWithShape="1">
          <a:blip r:embed="rId11">
            <a:extLst>
              <a:ext uri="{28A0092B-C50C-407E-A947-70E740481C1C}">
                <a14:useLocalDpi xmlns:a14="http://schemas.microsoft.com/office/drawing/2010/main" val="0"/>
              </a:ext>
            </a:extLst>
          </a:blip>
          <a:srcRect t="29646" b="23735"/>
          <a:stretch/>
        </p:blipFill>
        <p:spPr>
          <a:xfrm>
            <a:off x="4329168" y="2809344"/>
            <a:ext cx="1930458" cy="899964"/>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60231" y="4653136"/>
            <a:ext cx="1659283" cy="1659283"/>
          </a:xfrm>
          <a:prstGeom prst="rect">
            <a:avLst/>
          </a:prstGeom>
        </p:spPr>
      </p:pic>
    </p:spTree>
    <p:extLst>
      <p:ext uri="{BB962C8B-B14F-4D97-AF65-F5344CB8AC3E}">
        <p14:creationId xmlns:p14="http://schemas.microsoft.com/office/powerpoint/2010/main" val="269335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4"/>
                                        </p:tgtEl>
                                        <p:attrNameLst>
                                          <p:attrName>r</p:attrName>
                                        </p:attrNameLst>
                                      </p:cBhvr>
                                    </p:animRot>
                                    <p:animRot by="-240000">
                                      <p:cBhvr>
                                        <p:cTn id="14" dur="200" fill="hold">
                                          <p:stCondLst>
                                            <p:cond delay="200"/>
                                          </p:stCondLst>
                                        </p:cTn>
                                        <p:tgtEl>
                                          <p:spTgt spid="4"/>
                                        </p:tgtEl>
                                        <p:attrNameLst>
                                          <p:attrName>r</p:attrName>
                                        </p:attrNameLst>
                                      </p:cBhvr>
                                    </p:animRot>
                                    <p:animRot by="240000">
                                      <p:cBhvr>
                                        <p:cTn id="15" dur="200" fill="hold">
                                          <p:stCondLst>
                                            <p:cond delay="400"/>
                                          </p:stCondLst>
                                        </p:cTn>
                                        <p:tgtEl>
                                          <p:spTgt spid="4"/>
                                        </p:tgtEl>
                                        <p:attrNameLst>
                                          <p:attrName>r</p:attrName>
                                        </p:attrNameLst>
                                      </p:cBhvr>
                                    </p:animRot>
                                    <p:animRot by="-240000">
                                      <p:cBhvr>
                                        <p:cTn id="16" dur="200" fill="hold">
                                          <p:stCondLst>
                                            <p:cond delay="600"/>
                                          </p:stCondLst>
                                        </p:cTn>
                                        <p:tgtEl>
                                          <p:spTgt spid="4"/>
                                        </p:tgtEl>
                                        <p:attrNameLst>
                                          <p:attrName>r</p:attrName>
                                        </p:attrNameLst>
                                      </p:cBhvr>
                                    </p:animRot>
                                    <p:animRot by="120000">
                                      <p:cBhvr>
                                        <p:cTn id="17" dur="200" fill="hold">
                                          <p:stCondLst>
                                            <p:cond delay="800"/>
                                          </p:stCondLst>
                                        </p:cTn>
                                        <p:tgtEl>
                                          <p:spTgt spid="4"/>
                                        </p:tgtEl>
                                        <p:attrNameLst>
                                          <p:attrName>r</p:attrName>
                                        </p:attrNameLst>
                                      </p:cBhvr>
                                    </p:animRot>
                                  </p:childTnLst>
                                </p:cTn>
                              </p:par>
                            </p:childTnLst>
                          </p:cTn>
                        </p:par>
                        <p:par>
                          <p:cTn id="18" fill="hold">
                            <p:stCondLst>
                              <p:cond delay="2000"/>
                            </p:stCondLst>
                            <p:childTnLst>
                              <p:par>
                                <p:cTn id="19" presetID="32" presetClass="emph" presetSubtype="0" fill="hold" nodeType="afterEffect">
                                  <p:stCondLst>
                                    <p:cond delay="0"/>
                                  </p:stCondLst>
                                  <p:childTnLst>
                                    <p:animRot by="120000">
                                      <p:cBhvr>
                                        <p:cTn id="20" dur="100" fill="hold">
                                          <p:stCondLst>
                                            <p:cond delay="0"/>
                                          </p:stCondLst>
                                        </p:cTn>
                                        <p:tgtEl>
                                          <p:spTgt spid="10"/>
                                        </p:tgtEl>
                                        <p:attrNameLst>
                                          <p:attrName>r</p:attrName>
                                        </p:attrNameLst>
                                      </p:cBhvr>
                                    </p:animRot>
                                    <p:animRot by="-240000">
                                      <p:cBhvr>
                                        <p:cTn id="21" dur="200" fill="hold">
                                          <p:stCondLst>
                                            <p:cond delay="200"/>
                                          </p:stCondLst>
                                        </p:cTn>
                                        <p:tgtEl>
                                          <p:spTgt spid="10"/>
                                        </p:tgtEl>
                                        <p:attrNameLst>
                                          <p:attrName>r</p:attrName>
                                        </p:attrNameLst>
                                      </p:cBhvr>
                                    </p:animRot>
                                    <p:animRot by="240000">
                                      <p:cBhvr>
                                        <p:cTn id="22" dur="200" fill="hold">
                                          <p:stCondLst>
                                            <p:cond delay="400"/>
                                          </p:stCondLst>
                                        </p:cTn>
                                        <p:tgtEl>
                                          <p:spTgt spid="10"/>
                                        </p:tgtEl>
                                        <p:attrNameLst>
                                          <p:attrName>r</p:attrName>
                                        </p:attrNameLst>
                                      </p:cBhvr>
                                    </p:animRot>
                                    <p:animRot by="-240000">
                                      <p:cBhvr>
                                        <p:cTn id="23" dur="200" fill="hold">
                                          <p:stCondLst>
                                            <p:cond delay="600"/>
                                          </p:stCondLst>
                                        </p:cTn>
                                        <p:tgtEl>
                                          <p:spTgt spid="10"/>
                                        </p:tgtEl>
                                        <p:attrNameLst>
                                          <p:attrName>r</p:attrName>
                                        </p:attrNameLst>
                                      </p:cBhvr>
                                    </p:animRot>
                                    <p:animRot by="120000">
                                      <p:cBhvr>
                                        <p:cTn id="24" dur="200" fill="hold">
                                          <p:stCondLst>
                                            <p:cond delay="800"/>
                                          </p:stCondLst>
                                        </p:cTn>
                                        <p:tgtEl>
                                          <p:spTgt spid="10"/>
                                        </p:tgtEl>
                                        <p:attrNameLst>
                                          <p:attrName>r</p:attrName>
                                        </p:attrNameLst>
                                      </p:cBhvr>
                                    </p:animRot>
                                  </p:childTnLst>
                                </p:cTn>
                              </p:par>
                            </p:childTnLst>
                          </p:cTn>
                        </p:par>
                        <p:par>
                          <p:cTn id="25" fill="hold">
                            <p:stCondLst>
                              <p:cond delay="3000"/>
                            </p:stCondLst>
                            <p:childTnLst>
                              <p:par>
                                <p:cTn id="26" presetID="32" presetClass="emph" presetSubtype="0" fill="hold" nodeType="afterEffect">
                                  <p:stCondLst>
                                    <p:cond delay="0"/>
                                  </p:stCondLst>
                                  <p:childTnLst>
                                    <p:animRot by="120000">
                                      <p:cBhvr>
                                        <p:cTn id="27" dur="100" fill="hold">
                                          <p:stCondLst>
                                            <p:cond delay="0"/>
                                          </p:stCondLst>
                                        </p:cTn>
                                        <p:tgtEl>
                                          <p:spTgt spid="6"/>
                                        </p:tgtEl>
                                        <p:attrNameLst>
                                          <p:attrName>r</p:attrName>
                                        </p:attrNameLst>
                                      </p:cBhvr>
                                    </p:animRot>
                                    <p:animRot by="-240000">
                                      <p:cBhvr>
                                        <p:cTn id="28" dur="200" fill="hold">
                                          <p:stCondLst>
                                            <p:cond delay="200"/>
                                          </p:stCondLst>
                                        </p:cTn>
                                        <p:tgtEl>
                                          <p:spTgt spid="6"/>
                                        </p:tgtEl>
                                        <p:attrNameLst>
                                          <p:attrName>r</p:attrName>
                                        </p:attrNameLst>
                                      </p:cBhvr>
                                    </p:animRot>
                                    <p:animRot by="240000">
                                      <p:cBhvr>
                                        <p:cTn id="29" dur="200" fill="hold">
                                          <p:stCondLst>
                                            <p:cond delay="400"/>
                                          </p:stCondLst>
                                        </p:cTn>
                                        <p:tgtEl>
                                          <p:spTgt spid="6"/>
                                        </p:tgtEl>
                                        <p:attrNameLst>
                                          <p:attrName>r</p:attrName>
                                        </p:attrNameLst>
                                      </p:cBhvr>
                                    </p:animRot>
                                    <p:animRot by="-240000">
                                      <p:cBhvr>
                                        <p:cTn id="30" dur="200" fill="hold">
                                          <p:stCondLst>
                                            <p:cond delay="600"/>
                                          </p:stCondLst>
                                        </p:cTn>
                                        <p:tgtEl>
                                          <p:spTgt spid="6"/>
                                        </p:tgtEl>
                                        <p:attrNameLst>
                                          <p:attrName>r</p:attrName>
                                        </p:attrNameLst>
                                      </p:cBhvr>
                                    </p:animRot>
                                    <p:animRot by="120000">
                                      <p:cBhvr>
                                        <p:cTn id="31" dur="200" fill="hold">
                                          <p:stCondLst>
                                            <p:cond delay="800"/>
                                          </p:stCondLst>
                                        </p:cTn>
                                        <p:tgtEl>
                                          <p:spTgt spid="6"/>
                                        </p:tgtEl>
                                        <p:attrNameLst>
                                          <p:attrName>r</p:attrName>
                                        </p:attrNameLst>
                                      </p:cBhvr>
                                    </p:animRot>
                                  </p:childTnLst>
                                </p:cTn>
                              </p:par>
                            </p:childTnLst>
                          </p:cTn>
                        </p:par>
                        <p:par>
                          <p:cTn id="32" fill="hold">
                            <p:stCondLst>
                              <p:cond delay="4000"/>
                            </p:stCondLst>
                            <p:childTnLst>
                              <p:par>
                                <p:cTn id="33" presetID="32" presetClass="emph" presetSubtype="0" fill="hold" nodeType="afterEffect">
                                  <p:stCondLst>
                                    <p:cond delay="0"/>
                                  </p:stCondLst>
                                  <p:childTnLst>
                                    <p:animRot by="120000">
                                      <p:cBhvr>
                                        <p:cTn id="34" dur="100" fill="hold">
                                          <p:stCondLst>
                                            <p:cond delay="0"/>
                                          </p:stCondLst>
                                        </p:cTn>
                                        <p:tgtEl>
                                          <p:spTgt spid="12"/>
                                        </p:tgtEl>
                                        <p:attrNameLst>
                                          <p:attrName>r</p:attrName>
                                        </p:attrNameLst>
                                      </p:cBhvr>
                                    </p:animRot>
                                    <p:animRot by="-240000">
                                      <p:cBhvr>
                                        <p:cTn id="35" dur="200" fill="hold">
                                          <p:stCondLst>
                                            <p:cond delay="200"/>
                                          </p:stCondLst>
                                        </p:cTn>
                                        <p:tgtEl>
                                          <p:spTgt spid="12"/>
                                        </p:tgtEl>
                                        <p:attrNameLst>
                                          <p:attrName>r</p:attrName>
                                        </p:attrNameLst>
                                      </p:cBhvr>
                                    </p:animRot>
                                    <p:animRot by="240000">
                                      <p:cBhvr>
                                        <p:cTn id="36" dur="200" fill="hold">
                                          <p:stCondLst>
                                            <p:cond delay="400"/>
                                          </p:stCondLst>
                                        </p:cTn>
                                        <p:tgtEl>
                                          <p:spTgt spid="12"/>
                                        </p:tgtEl>
                                        <p:attrNameLst>
                                          <p:attrName>r</p:attrName>
                                        </p:attrNameLst>
                                      </p:cBhvr>
                                    </p:animRot>
                                    <p:animRot by="-240000">
                                      <p:cBhvr>
                                        <p:cTn id="37" dur="200" fill="hold">
                                          <p:stCondLst>
                                            <p:cond delay="600"/>
                                          </p:stCondLst>
                                        </p:cTn>
                                        <p:tgtEl>
                                          <p:spTgt spid="12"/>
                                        </p:tgtEl>
                                        <p:attrNameLst>
                                          <p:attrName>r</p:attrName>
                                        </p:attrNameLst>
                                      </p:cBhvr>
                                    </p:animRot>
                                    <p:animRot by="120000">
                                      <p:cBhvr>
                                        <p:cTn id="38" dur="200" fill="hold">
                                          <p:stCondLst>
                                            <p:cond delay="800"/>
                                          </p:stCondLst>
                                        </p:cTn>
                                        <p:tgtEl>
                                          <p:spTgt spid="12"/>
                                        </p:tgtEl>
                                        <p:attrNameLst>
                                          <p:attrName>r</p:attrName>
                                        </p:attrNameLst>
                                      </p:cBhvr>
                                    </p:animRot>
                                  </p:childTnLst>
                                </p:cTn>
                              </p:par>
                            </p:childTnLst>
                          </p:cTn>
                        </p:par>
                        <p:par>
                          <p:cTn id="39" fill="hold">
                            <p:stCondLst>
                              <p:cond delay="5000"/>
                            </p:stCondLst>
                            <p:childTnLst>
                              <p:par>
                                <p:cTn id="40" presetID="32" presetClass="emph" presetSubtype="0" fill="hold" nodeType="afterEffect">
                                  <p:stCondLst>
                                    <p:cond delay="0"/>
                                  </p:stCondLst>
                                  <p:childTnLst>
                                    <p:animRot by="120000">
                                      <p:cBhvr>
                                        <p:cTn id="41" dur="100" fill="hold">
                                          <p:stCondLst>
                                            <p:cond delay="0"/>
                                          </p:stCondLst>
                                        </p:cTn>
                                        <p:tgtEl>
                                          <p:spTgt spid="11"/>
                                        </p:tgtEl>
                                        <p:attrNameLst>
                                          <p:attrName>r</p:attrName>
                                        </p:attrNameLst>
                                      </p:cBhvr>
                                    </p:animRot>
                                    <p:animRot by="-240000">
                                      <p:cBhvr>
                                        <p:cTn id="42" dur="200" fill="hold">
                                          <p:stCondLst>
                                            <p:cond delay="200"/>
                                          </p:stCondLst>
                                        </p:cTn>
                                        <p:tgtEl>
                                          <p:spTgt spid="11"/>
                                        </p:tgtEl>
                                        <p:attrNameLst>
                                          <p:attrName>r</p:attrName>
                                        </p:attrNameLst>
                                      </p:cBhvr>
                                    </p:animRot>
                                    <p:animRot by="240000">
                                      <p:cBhvr>
                                        <p:cTn id="43" dur="200" fill="hold">
                                          <p:stCondLst>
                                            <p:cond delay="400"/>
                                          </p:stCondLst>
                                        </p:cTn>
                                        <p:tgtEl>
                                          <p:spTgt spid="11"/>
                                        </p:tgtEl>
                                        <p:attrNameLst>
                                          <p:attrName>r</p:attrName>
                                        </p:attrNameLst>
                                      </p:cBhvr>
                                    </p:animRot>
                                    <p:animRot by="-240000">
                                      <p:cBhvr>
                                        <p:cTn id="44" dur="200" fill="hold">
                                          <p:stCondLst>
                                            <p:cond delay="600"/>
                                          </p:stCondLst>
                                        </p:cTn>
                                        <p:tgtEl>
                                          <p:spTgt spid="11"/>
                                        </p:tgtEl>
                                        <p:attrNameLst>
                                          <p:attrName>r</p:attrName>
                                        </p:attrNameLst>
                                      </p:cBhvr>
                                    </p:animRot>
                                    <p:animRot by="120000">
                                      <p:cBhvr>
                                        <p:cTn id="45" dur="200" fill="hold">
                                          <p:stCondLst>
                                            <p:cond delay="800"/>
                                          </p:stCondLst>
                                        </p:cTn>
                                        <p:tgtEl>
                                          <p:spTgt spid="11"/>
                                        </p:tgtEl>
                                        <p:attrNameLst>
                                          <p:attrName>r</p:attrName>
                                        </p:attrNameLst>
                                      </p:cBhvr>
                                    </p:animRot>
                                  </p:childTnLst>
                                </p:cTn>
                              </p:par>
                            </p:childTnLst>
                          </p:cTn>
                        </p:par>
                        <p:par>
                          <p:cTn id="46" fill="hold">
                            <p:stCondLst>
                              <p:cond delay="6000"/>
                            </p:stCondLst>
                            <p:childTnLst>
                              <p:par>
                                <p:cTn id="47" presetID="32" presetClass="emph" presetSubtype="0" fill="hold" nodeType="afterEffect">
                                  <p:stCondLst>
                                    <p:cond delay="0"/>
                                  </p:stCondLst>
                                  <p:childTnLst>
                                    <p:animRot by="120000">
                                      <p:cBhvr>
                                        <p:cTn id="48" dur="100" fill="hold">
                                          <p:stCondLst>
                                            <p:cond delay="0"/>
                                          </p:stCondLst>
                                        </p:cTn>
                                        <p:tgtEl>
                                          <p:spTgt spid="8"/>
                                        </p:tgtEl>
                                        <p:attrNameLst>
                                          <p:attrName>r</p:attrName>
                                        </p:attrNameLst>
                                      </p:cBhvr>
                                    </p:animRot>
                                    <p:animRot by="-240000">
                                      <p:cBhvr>
                                        <p:cTn id="49" dur="200" fill="hold">
                                          <p:stCondLst>
                                            <p:cond delay="200"/>
                                          </p:stCondLst>
                                        </p:cTn>
                                        <p:tgtEl>
                                          <p:spTgt spid="8"/>
                                        </p:tgtEl>
                                        <p:attrNameLst>
                                          <p:attrName>r</p:attrName>
                                        </p:attrNameLst>
                                      </p:cBhvr>
                                    </p:animRot>
                                    <p:animRot by="240000">
                                      <p:cBhvr>
                                        <p:cTn id="50" dur="200" fill="hold">
                                          <p:stCondLst>
                                            <p:cond delay="400"/>
                                          </p:stCondLst>
                                        </p:cTn>
                                        <p:tgtEl>
                                          <p:spTgt spid="8"/>
                                        </p:tgtEl>
                                        <p:attrNameLst>
                                          <p:attrName>r</p:attrName>
                                        </p:attrNameLst>
                                      </p:cBhvr>
                                    </p:animRot>
                                    <p:animRot by="-240000">
                                      <p:cBhvr>
                                        <p:cTn id="51" dur="200" fill="hold">
                                          <p:stCondLst>
                                            <p:cond delay="600"/>
                                          </p:stCondLst>
                                        </p:cTn>
                                        <p:tgtEl>
                                          <p:spTgt spid="8"/>
                                        </p:tgtEl>
                                        <p:attrNameLst>
                                          <p:attrName>r</p:attrName>
                                        </p:attrNameLst>
                                      </p:cBhvr>
                                    </p:animRot>
                                    <p:animRot by="120000">
                                      <p:cBhvr>
                                        <p:cTn id="52" dur="200" fill="hold">
                                          <p:stCondLst>
                                            <p:cond delay="800"/>
                                          </p:stCondLst>
                                        </p:cTn>
                                        <p:tgtEl>
                                          <p:spTgt spid="8"/>
                                        </p:tgtEl>
                                        <p:attrNameLst>
                                          <p:attrName>r</p:attrName>
                                        </p:attrNameLst>
                                      </p:cBhvr>
                                    </p:animRot>
                                  </p:childTnLst>
                                </p:cTn>
                              </p:par>
                            </p:childTnLst>
                          </p:cTn>
                        </p:par>
                        <p:par>
                          <p:cTn id="53" fill="hold">
                            <p:stCondLst>
                              <p:cond delay="7000"/>
                            </p:stCondLst>
                            <p:childTnLst>
                              <p:par>
                                <p:cTn id="54" presetID="32" presetClass="emph" presetSubtype="0" fill="hold" nodeType="afterEffect">
                                  <p:stCondLst>
                                    <p:cond delay="0"/>
                                  </p:stCondLst>
                                  <p:childTnLst>
                                    <p:animRot by="120000">
                                      <p:cBhvr>
                                        <p:cTn id="55" dur="100" fill="hold">
                                          <p:stCondLst>
                                            <p:cond delay="0"/>
                                          </p:stCondLst>
                                        </p:cTn>
                                        <p:tgtEl>
                                          <p:spTgt spid="5"/>
                                        </p:tgtEl>
                                        <p:attrNameLst>
                                          <p:attrName>r</p:attrName>
                                        </p:attrNameLst>
                                      </p:cBhvr>
                                    </p:animRot>
                                    <p:animRot by="-240000">
                                      <p:cBhvr>
                                        <p:cTn id="56" dur="200" fill="hold">
                                          <p:stCondLst>
                                            <p:cond delay="200"/>
                                          </p:stCondLst>
                                        </p:cTn>
                                        <p:tgtEl>
                                          <p:spTgt spid="5"/>
                                        </p:tgtEl>
                                        <p:attrNameLst>
                                          <p:attrName>r</p:attrName>
                                        </p:attrNameLst>
                                      </p:cBhvr>
                                    </p:animRot>
                                    <p:animRot by="240000">
                                      <p:cBhvr>
                                        <p:cTn id="57" dur="200" fill="hold">
                                          <p:stCondLst>
                                            <p:cond delay="400"/>
                                          </p:stCondLst>
                                        </p:cTn>
                                        <p:tgtEl>
                                          <p:spTgt spid="5"/>
                                        </p:tgtEl>
                                        <p:attrNameLst>
                                          <p:attrName>r</p:attrName>
                                        </p:attrNameLst>
                                      </p:cBhvr>
                                    </p:animRot>
                                    <p:animRot by="-240000">
                                      <p:cBhvr>
                                        <p:cTn id="58" dur="200" fill="hold">
                                          <p:stCondLst>
                                            <p:cond delay="600"/>
                                          </p:stCondLst>
                                        </p:cTn>
                                        <p:tgtEl>
                                          <p:spTgt spid="5"/>
                                        </p:tgtEl>
                                        <p:attrNameLst>
                                          <p:attrName>r</p:attrName>
                                        </p:attrNameLst>
                                      </p:cBhvr>
                                    </p:animRot>
                                    <p:animRot by="120000">
                                      <p:cBhvr>
                                        <p:cTn id="59" dur="200" fill="hold">
                                          <p:stCondLst>
                                            <p:cond delay="800"/>
                                          </p:stCondLst>
                                        </p:cTn>
                                        <p:tgtEl>
                                          <p:spTgt spid="5"/>
                                        </p:tgtEl>
                                        <p:attrNameLst>
                                          <p:attrName>r</p:attrName>
                                        </p:attrNameLst>
                                      </p:cBhvr>
                                    </p:animRot>
                                  </p:childTnLst>
                                </p:cTn>
                              </p:par>
                            </p:childTnLst>
                          </p:cTn>
                        </p:par>
                        <p:par>
                          <p:cTn id="60" fill="hold">
                            <p:stCondLst>
                              <p:cond delay="8000"/>
                            </p:stCondLst>
                            <p:childTnLst>
                              <p:par>
                                <p:cTn id="61" presetID="32" presetClass="emph" presetSubtype="0" fill="hold" nodeType="afterEffect">
                                  <p:stCondLst>
                                    <p:cond delay="0"/>
                                  </p:stCondLst>
                                  <p:childTnLst>
                                    <p:animRot by="120000">
                                      <p:cBhvr>
                                        <p:cTn id="62" dur="100" fill="hold">
                                          <p:stCondLst>
                                            <p:cond delay="0"/>
                                          </p:stCondLst>
                                        </p:cTn>
                                        <p:tgtEl>
                                          <p:spTgt spid="7"/>
                                        </p:tgtEl>
                                        <p:attrNameLst>
                                          <p:attrName>r</p:attrName>
                                        </p:attrNameLst>
                                      </p:cBhvr>
                                    </p:animRot>
                                    <p:animRot by="-240000">
                                      <p:cBhvr>
                                        <p:cTn id="63" dur="200" fill="hold">
                                          <p:stCondLst>
                                            <p:cond delay="200"/>
                                          </p:stCondLst>
                                        </p:cTn>
                                        <p:tgtEl>
                                          <p:spTgt spid="7"/>
                                        </p:tgtEl>
                                        <p:attrNameLst>
                                          <p:attrName>r</p:attrName>
                                        </p:attrNameLst>
                                      </p:cBhvr>
                                    </p:animRot>
                                    <p:animRot by="240000">
                                      <p:cBhvr>
                                        <p:cTn id="64" dur="200" fill="hold">
                                          <p:stCondLst>
                                            <p:cond delay="400"/>
                                          </p:stCondLst>
                                        </p:cTn>
                                        <p:tgtEl>
                                          <p:spTgt spid="7"/>
                                        </p:tgtEl>
                                        <p:attrNameLst>
                                          <p:attrName>r</p:attrName>
                                        </p:attrNameLst>
                                      </p:cBhvr>
                                    </p:animRot>
                                    <p:animRot by="-240000">
                                      <p:cBhvr>
                                        <p:cTn id="65" dur="200" fill="hold">
                                          <p:stCondLst>
                                            <p:cond delay="600"/>
                                          </p:stCondLst>
                                        </p:cTn>
                                        <p:tgtEl>
                                          <p:spTgt spid="7"/>
                                        </p:tgtEl>
                                        <p:attrNameLst>
                                          <p:attrName>r</p:attrName>
                                        </p:attrNameLst>
                                      </p:cBhvr>
                                    </p:animRot>
                                    <p:animRot by="120000">
                                      <p:cBhvr>
                                        <p:cTn id="66" dur="200" fill="hold">
                                          <p:stCondLst>
                                            <p:cond delay="800"/>
                                          </p:stCondLst>
                                        </p:cTn>
                                        <p:tgtEl>
                                          <p:spTgt spid="7"/>
                                        </p:tgtEl>
                                        <p:attrNameLst>
                                          <p:attrName>r</p:attrName>
                                        </p:attrNameLst>
                                      </p:cBhvr>
                                    </p:animRot>
                                  </p:childTnLst>
                                </p:cTn>
                              </p:par>
                            </p:childTnLst>
                          </p:cTn>
                        </p:par>
                        <p:par>
                          <p:cTn id="67" fill="hold">
                            <p:stCondLst>
                              <p:cond delay="9000"/>
                            </p:stCondLst>
                            <p:childTnLst>
                              <p:par>
                                <p:cTn id="68" presetID="32" presetClass="emph" presetSubtype="0" fill="hold" nodeType="afterEffect">
                                  <p:stCondLst>
                                    <p:cond delay="0"/>
                                  </p:stCondLst>
                                  <p:childTnLst>
                                    <p:animRot by="120000">
                                      <p:cBhvr>
                                        <p:cTn id="69" dur="100" fill="hold">
                                          <p:stCondLst>
                                            <p:cond delay="0"/>
                                          </p:stCondLst>
                                        </p:cTn>
                                        <p:tgtEl>
                                          <p:spTgt spid="13"/>
                                        </p:tgtEl>
                                        <p:attrNameLst>
                                          <p:attrName>r</p:attrName>
                                        </p:attrNameLst>
                                      </p:cBhvr>
                                    </p:animRot>
                                    <p:animRot by="-240000">
                                      <p:cBhvr>
                                        <p:cTn id="70" dur="200" fill="hold">
                                          <p:stCondLst>
                                            <p:cond delay="200"/>
                                          </p:stCondLst>
                                        </p:cTn>
                                        <p:tgtEl>
                                          <p:spTgt spid="13"/>
                                        </p:tgtEl>
                                        <p:attrNameLst>
                                          <p:attrName>r</p:attrName>
                                        </p:attrNameLst>
                                      </p:cBhvr>
                                    </p:animRot>
                                    <p:animRot by="240000">
                                      <p:cBhvr>
                                        <p:cTn id="71" dur="200" fill="hold">
                                          <p:stCondLst>
                                            <p:cond delay="400"/>
                                          </p:stCondLst>
                                        </p:cTn>
                                        <p:tgtEl>
                                          <p:spTgt spid="13"/>
                                        </p:tgtEl>
                                        <p:attrNameLst>
                                          <p:attrName>r</p:attrName>
                                        </p:attrNameLst>
                                      </p:cBhvr>
                                    </p:animRot>
                                    <p:animRot by="-240000">
                                      <p:cBhvr>
                                        <p:cTn id="72" dur="200" fill="hold">
                                          <p:stCondLst>
                                            <p:cond delay="600"/>
                                          </p:stCondLst>
                                        </p:cTn>
                                        <p:tgtEl>
                                          <p:spTgt spid="13"/>
                                        </p:tgtEl>
                                        <p:attrNameLst>
                                          <p:attrName>r</p:attrName>
                                        </p:attrNameLst>
                                      </p:cBhvr>
                                    </p:animRot>
                                    <p:animRot by="120000">
                                      <p:cBhvr>
                                        <p:cTn id="73"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1740" y="476672"/>
            <a:ext cx="7632848" cy="5170646"/>
          </a:xfrm>
          <a:prstGeom prst="rect">
            <a:avLst/>
          </a:prstGeom>
          <a:noFill/>
        </p:spPr>
        <p:txBody>
          <a:bodyPr wrap="square" rtlCol="0">
            <a:spAutoFit/>
          </a:bodyPr>
          <a:lstStyle/>
          <a:p>
            <a:pPr algn="ctr"/>
            <a:r>
              <a:rPr lang="en-GB" sz="6600" i="1" dirty="0">
                <a:latin typeface="Calibri" pitchFamily="34" charset="0"/>
              </a:rPr>
              <a:t>How to Create the Best Birthing Environment for You</a:t>
            </a:r>
            <a:r>
              <a:rPr lang="en-GB" sz="6600" i="1" dirty="0" smtClean="0">
                <a:latin typeface="Calibri" pitchFamily="34" charset="0"/>
              </a:rPr>
              <a:t>…</a:t>
            </a:r>
          </a:p>
          <a:p>
            <a:pPr algn="ctr"/>
            <a:r>
              <a:rPr lang="en-GB" sz="6600" i="1" dirty="0" smtClean="0">
                <a:latin typeface="Calibri" pitchFamily="34" charset="0"/>
              </a:rPr>
              <a:t>Birthing at home or hospital?</a:t>
            </a:r>
            <a:endParaRPr lang="en-GB" sz="6600" i="1" dirty="0">
              <a:latin typeface="Calibri" pitchFamily="34" charset="0"/>
            </a:endParaRPr>
          </a:p>
        </p:txBody>
      </p:sp>
    </p:spTree>
    <p:extLst>
      <p:ext uri="{BB962C8B-B14F-4D97-AF65-F5344CB8AC3E}">
        <p14:creationId xmlns:p14="http://schemas.microsoft.com/office/powerpoint/2010/main" val="1076047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8D12A4-77C8-408E-9DFE-BDF5F2089986}"/>
              </a:ext>
            </a:extLst>
          </p:cNvPr>
          <p:cNvSpPr>
            <a:spLocks noGrp="1"/>
          </p:cNvSpPr>
          <p:nvPr>
            <p:ph type="title"/>
          </p:nvPr>
        </p:nvSpPr>
        <p:spPr/>
        <p:txBody>
          <a:bodyPr>
            <a:normAutofit fontScale="90000"/>
          </a:bodyPr>
          <a:lstStyle/>
          <a:p>
            <a:r>
              <a:rPr lang="en-GB" dirty="0"/>
              <a:t>Create an environment that makes you feel safe, secure &amp; comfortable both when you are at home…. </a:t>
            </a:r>
          </a:p>
        </p:txBody>
      </p:sp>
      <p:pic>
        <p:nvPicPr>
          <p:cNvPr id="10" name="Picture 9">
            <a:extLst>
              <a:ext uri="{FF2B5EF4-FFF2-40B4-BE49-F238E27FC236}">
                <a16:creationId xmlns:a16="http://schemas.microsoft.com/office/drawing/2014/main" xmlns="" id="{2E58FD93-F748-4C8D-A2C4-0F0230DDC7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 t="-4051" r="14400" b="4051"/>
          <a:stretch/>
        </p:blipFill>
        <p:spPr>
          <a:xfrm>
            <a:off x="5866947" y="4245338"/>
            <a:ext cx="2818656" cy="2196079"/>
          </a:xfrm>
          <a:prstGeom prst="rect">
            <a:avLst/>
          </a:prstGeom>
        </p:spPr>
      </p:pic>
      <p:pic>
        <p:nvPicPr>
          <p:cNvPr id="12" name="Picture 11">
            <a:extLst>
              <a:ext uri="{FF2B5EF4-FFF2-40B4-BE49-F238E27FC236}">
                <a16:creationId xmlns:a16="http://schemas.microsoft.com/office/drawing/2014/main" xmlns="" id="{D3741BD0-A448-4862-A558-4763034477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4149079"/>
            <a:ext cx="3153804" cy="2365353"/>
          </a:xfrm>
          <a:prstGeom prst="rect">
            <a:avLst/>
          </a:prstGeom>
        </p:spPr>
      </p:pic>
      <p:pic>
        <p:nvPicPr>
          <p:cNvPr id="14" name="Picture 13">
            <a:extLst>
              <a:ext uri="{FF2B5EF4-FFF2-40B4-BE49-F238E27FC236}">
                <a16:creationId xmlns:a16="http://schemas.microsoft.com/office/drawing/2014/main" xmlns="" id="{E1634A65-565A-4F7D-BD98-57070E4009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6947" y="1774492"/>
            <a:ext cx="2818656" cy="2113992"/>
          </a:xfrm>
          <a:prstGeom prst="rect">
            <a:avLst/>
          </a:prstGeom>
        </p:spPr>
      </p:pic>
      <p:pic>
        <p:nvPicPr>
          <p:cNvPr id="16" name="Picture 15">
            <a:extLst>
              <a:ext uri="{FF2B5EF4-FFF2-40B4-BE49-F238E27FC236}">
                <a16:creationId xmlns:a16="http://schemas.microsoft.com/office/drawing/2014/main" xmlns="" id="{F7CDB036-4F29-4ED6-9D76-BFC2DEBD4D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012" y="1774492"/>
            <a:ext cx="3102992" cy="2066593"/>
          </a:xfrm>
          <a:prstGeom prst="rect">
            <a:avLst/>
          </a:prstGeom>
        </p:spPr>
      </p:pic>
    </p:spTree>
    <p:extLst>
      <p:ext uri="{BB962C8B-B14F-4D97-AF65-F5344CB8AC3E}">
        <p14:creationId xmlns:p14="http://schemas.microsoft.com/office/powerpoint/2010/main" val="732021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F9C9F0-075A-455C-9920-B335DB2EBB3D}"/>
              </a:ext>
            </a:extLst>
          </p:cNvPr>
          <p:cNvSpPr>
            <a:spLocks noGrp="1"/>
          </p:cNvSpPr>
          <p:nvPr>
            <p:ph type="title"/>
          </p:nvPr>
        </p:nvSpPr>
        <p:spPr/>
        <p:txBody>
          <a:bodyPr/>
          <a:lstStyle/>
          <a:p>
            <a:r>
              <a:rPr lang="en-GB" dirty="0"/>
              <a:t>and in </a:t>
            </a:r>
            <a:r>
              <a:rPr lang="en-GB" dirty="0" smtClean="0"/>
              <a:t>hospital…building a ‘nest’</a:t>
            </a:r>
            <a:endParaRPr lang="en-GB" dirty="0"/>
          </a:p>
        </p:txBody>
      </p:sp>
      <p:pic>
        <p:nvPicPr>
          <p:cNvPr id="4" name="Picture 3">
            <a:extLst>
              <a:ext uri="{FF2B5EF4-FFF2-40B4-BE49-F238E27FC236}">
                <a16:creationId xmlns:a16="http://schemas.microsoft.com/office/drawing/2014/main" xmlns="" id="{6EA059E1-F881-4F5E-91CD-435C10FC1A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905" y="3603184"/>
            <a:ext cx="2180863" cy="3038791"/>
          </a:xfrm>
          <a:prstGeom prst="rect">
            <a:avLst/>
          </a:prstGeom>
        </p:spPr>
      </p:pic>
      <p:pic>
        <p:nvPicPr>
          <p:cNvPr id="5" name="Content Placeholder 4">
            <a:extLst>
              <a:ext uri="{FF2B5EF4-FFF2-40B4-BE49-F238E27FC236}">
                <a16:creationId xmlns:a16="http://schemas.microsoft.com/office/drawing/2014/main" xmlns="" id="{AB905F16-7B77-4242-B05C-53C2F70975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4925" y="3867130"/>
            <a:ext cx="3347864" cy="2510898"/>
          </a:xfrm>
          <a:prstGeom prst="rect">
            <a:avLst/>
          </a:prstGeom>
        </p:spPr>
      </p:pic>
      <p:pic>
        <p:nvPicPr>
          <p:cNvPr id="7" name="Picture 6">
            <a:extLst>
              <a:ext uri="{FF2B5EF4-FFF2-40B4-BE49-F238E27FC236}">
                <a16:creationId xmlns:a16="http://schemas.microsoft.com/office/drawing/2014/main" xmlns="" id="{824C4280-7CF2-451E-87CC-2527BF2F61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0941" y="3567298"/>
            <a:ext cx="2604384" cy="3074677"/>
          </a:xfrm>
          <a:prstGeom prst="rect">
            <a:avLst/>
          </a:prstGeom>
        </p:spPr>
      </p:pic>
      <p:pic>
        <p:nvPicPr>
          <p:cNvPr id="11" name="Picture 10">
            <a:extLst>
              <a:ext uri="{FF2B5EF4-FFF2-40B4-BE49-F238E27FC236}">
                <a16:creationId xmlns:a16="http://schemas.microsoft.com/office/drawing/2014/main" xmlns="" id="{40E01C59-8957-4B6E-8BF8-1505472D30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5614" y="1176698"/>
            <a:ext cx="8100392" cy="2170905"/>
          </a:xfrm>
          <a:prstGeom prst="rect">
            <a:avLst/>
          </a:prstGeom>
        </p:spPr>
      </p:pic>
    </p:spTree>
    <p:extLst>
      <p:ext uri="{BB962C8B-B14F-4D97-AF65-F5344CB8AC3E}">
        <p14:creationId xmlns:p14="http://schemas.microsoft.com/office/powerpoint/2010/main" val="1168714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p:cNvGrpSpPr/>
          <p:nvPr/>
        </p:nvGrpSpPr>
        <p:grpSpPr>
          <a:xfrm>
            <a:off x="179512" y="332657"/>
            <a:ext cx="8660307" cy="6233338"/>
            <a:chOff x="1366931" y="1011987"/>
            <a:chExt cx="7472888" cy="5554007"/>
          </a:xfrm>
        </p:grpSpPr>
        <p:sp>
          <p:nvSpPr>
            <p:cNvPr id="33" name="Oval 32"/>
            <p:cNvSpPr/>
            <p:nvPr/>
          </p:nvSpPr>
          <p:spPr>
            <a:xfrm>
              <a:off x="5959499" y="3068960"/>
              <a:ext cx="2880320" cy="21213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What can help to keep me calm during my birthing?</a:t>
              </a:r>
            </a:p>
          </p:txBody>
        </p:sp>
        <p:sp>
          <p:nvSpPr>
            <p:cNvPr id="34" name="TextBox 33"/>
            <p:cNvSpPr txBox="1"/>
            <p:nvPr/>
          </p:nvSpPr>
          <p:spPr>
            <a:xfrm>
              <a:off x="6398683" y="1011987"/>
              <a:ext cx="2232248" cy="646331"/>
            </a:xfrm>
            <a:prstGeom prst="rect">
              <a:avLst/>
            </a:prstGeom>
            <a:noFill/>
          </p:spPr>
          <p:txBody>
            <a:bodyPr wrap="square" rtlCol="0">
              <a:spAutoFit/>
            </a:bodyPr>
            <a:lstStyle/>
            <a:p>
              <a:r>
                <a:rPr lang="en-GB" dirty="0">
                  <a:solidFill>
                    <a:srgbClr val="002060"/>
                  </a:solidFill>
                </a:rPr>
                <a:t>Low Lighting – LED candles, fairy lights</a:t>
              </a:r>
            </a:p>
          </p:txBody>
        </p:sp>
        <p:sp>
          <p:nvSpPr>
            <p:cNvPr id="35" name="TextBox 34"/>
            <p:cNvSpPr txBox="1"/>
            <p:nvPr/>
          </p:nvSpPr>
          <p:spPr>
            <a:xfrm>
              <a:off x="2731949" y="3068960"/>
              <a:ext cx="1710190" cy="646331"/>
            </a:xfrm>
            <a:prstGeom prst="rect">
              <a:avLst/>
            </a:prstGeom>
            <a:noFill/>
          </p:spPr>
          <p:txBody>
            <a:bodyPr wrap="square" rtlCol="0">
              <a:spAutoFit/>
            </a:bodyPr>
            <a:lstStyle/>
            <a:p>
              <a:r>
                <a:rPr lang="en-GB" dirty="0">
                  <a:solidFill>
                    <a:srgbClr val="002060"/>
                  </a:solidFill>
                </a:rPr>
                <a:t>Exploring your fears now</a:t>
              </a:r>
            </a:p>
          </p:txBody>
        </p:sp>
        <p:sp>
          <p:nvSpPr>
            <p:cNvPr id="36" name="TextBox 35"/>
            <p:cNvSpPr txBox="1"/>
            <p:nvPr/>
          </p:nvSpPr>
          <p:spPr>
            <a:xfrm>
              <a:off x="4126249" y="2206682"/>
              <a:ext cx="1728192" cy="646331"/>
            </a:xfrm>
            <a:prstGeom prst="rect">
              <a:avLst/>
            </a:prstGeom>
            <a:noFill/>
          </p:spPr>
          <p:txBody>
            <a:bodyPr wrap="square" rtlCol="0">
              <a:spAutoFit/>
            </a:bodyPr>
            <a:lstStyle/>
            <a:p>
              <a:r>
                <a:rPr lang="en-GB" dirty="0">
                  <a:solidFill>
                    <a:srgbClr val="002060"/>
                  </a:solidFill>
                </a:rPr>
                <a:t>Supportive Birth Partner</a:t>
              </a:r>
            </a:p>
          </p:txBody>
        </p:sp>
        <p:sp>
          <p:nvSpPr>
            <p:cNvPr id="37" name="TextBox 36"/>
            <p:cNvSpPr txBox="1"/>
            <p:nvPr/>
          </p:nvSpPr>
          <p:spPr>
            <a:xfrm>
              <a:off x="2375756" y="4444913"/>
              <a:ext cx="1512168" cy="369332"/>
            </a:xfrm>
            <a:prstGeom prst="rect">
              <a:avLst/>
            </a:prstGeom>
            <a:noFill/>
          </p:spPr>
          <p:txBody>
            <a:bodyPr wrap="square" rtlCol="0">
              <a:spAutoFit/>
            </a:bodyPr>
            <a:lstStyle/>
            <a:p>
              <a:r>
                <a:rPr lang="en-GB" dirty="0">
                  <a:solidFill>
                    <a:srgbClr val="002060"/>
                  </a:solidFill>
                </a:rPr>
                <a:t>Self Belief</a:t>
              </a:r>
            </a:p>
          </p:txBody>
        </p:sp>
        <p:sp>
          <p:nvSpPr>
            <p:cNvPr id="38" name="TextBox 37"/>
            <p:cNvSpPr txBox="1"/>
            <p:nvPr/>
          </p:nvSpPr>
          <p:spPr>
            <a:xfrm>
              <a:off x="3131840" y="4972526"/>
              <a:ext cx="1908212" cy="369332"/>
            </a:xfrm>
            <a:prstGeom prst="rect">
              <a:avLst/>
            </a:prstGeom>
            <a:noFill/>
          </p:spPr>
          <p:txBody>
            <a:bodyPr wrap="square" rtlCol="0">
              <a:spAutoFit/>
            </a:bodyPr>
            <a:lstStyle/>
            <a:p>
              <a:r>
                <a:rPr lang="en-GB" dirty="0">
                  <a:solidFill>
                    <a:srgbClr val="002060"/>
                  </a:solidFill>
                </a:rPr>
                <a:t>Positive thinking</a:t>
              </a:r>
            </a:p>
          </p:txBody>
        </p:sp>
        <p:sp>
          <p:nvSpPr>
            <p:cNvPr id="40" name="TextBox 39"/>
            <p:cNvSpPr txBox="1"/>
            <p:nvPr/>
          </p:nvSpPr>
          <p:spPr>
            <a:xfrm>
              <a:off x="5188010" y="1630917"/>
              <a:ext cx="1332861" cy="369332"/>
            </a:xfrm>
            <a:prstGeom prst="rect">
              <a:avLst/>
            </a:prstGeom>
            <a:noFill/>
          </p:spPr>
          <p:txBody>
            <a:bodyPr wrap="square" rtlCol="0">
              <a:spAutoFit/>
            </a:bodyPr>
            <a:lstStyle/>
            <a:p>
              <a:r>
                <a:rPr lang="en-GB" dirty="0">
                  <a:solidFill>
                    <a:srgbClr val="002060"/>
                  </a:solidFill>
                </a:rPr>
                <a:t>Massage</a:t>
              </a:r>
            </a:p>
          </p:txBody>
        </p:sp>
        <p:sp>
          <p:nvSpPr>
            <p:cNvPr id="41" name="TextBox 40"/>
            <p:cNvSpPr txBox="1"/>
            <p:nvPr/>
          </p:nvSpPr>
          <p:spPr>
            <a:xfrm>
              <a:off x="6359900" y="6196662"/>
              <a:ext cx="2040823" cy="369332"/>
            </a:xfrm>
            <a:prstGeom prst="rect">
              <a:avLst/>
            </a:prstGeom>
            <a:noFill/>
          </p:spPr>
          <p:txBody>
            <a:bodyPr wrap="square" rtlCol="0">
              <a:spAutoFit/>
            </a:bodyPr>
            <a:lstStyle/>
            <a:p>
              <a:r>
                <a:rPr lang="en-GB" dirty="0">
                  <a:solidFill>
                    <a:srgbClr val="002060"/>
                  </a:solidFill>
                </a:rPr>
                <a:t>Deep Breathing</a:t>
              </a:r>
            </a:p>
          </p:txBody>
        </p:sp>
        <p:sp>
          <p:nvSpPr>
            <p:cNvPr id="42" name="TextBox 41"/>
            <p:cNvSpPr txBox="1"/>
            <p:nvPr/>
          </p:nvSpPr>
          <p:spPr>
            <a:xfrm>
              <a:off x="4633774" y="5557196"/>
              <a:ext cx="1764909" cy="369332"/>
            </a:xfrm>
            <a:prstGeom prst="rect">
              <a:avLst/>
            </a:prstGeom>
            <a:noFill/>
          </p:spPr>
          <p:txBody>
            <a:bodyPr wrap="square" rtlCol="0">
              <a:spAutoFit/>
            </a:bodyPr>
            <a:lstStyle/>
            <a:p>
              <a:r>
                <a:rPr lang="en-GB" dirty="0">
                  <a:solidFill>
                    <a:srgbClr val="002060"/>
                  </a:solidFill>
                </a:rPr>
                <a:t>Relaxation</a:t>
              </a:r>
            </a:p>
          </p:txBody>
        </p:sp>
        <p:sp>
          <p:nvSpPr>
            <p:cNvPr id="43" name="TextBox 42"/>
            <p:cNvSpPr txBox="1"/>
            <p:nvPr/>
          </p:nvSpPr>
          <p:spPr>
            <a:xfrm>
              <a:off x="1366931" y="3890665"/>
              <a:ext cx="1764909" cy="369332"/>
            </a:xfrm>
            <a:prstGeom prst="rect">
              <a:avLst/>
            </a:prstGeom>
            <a:noFill/>
          </p:spPr>
          <p:txBody>
            <a:bodyPr wrap="square" rtlCol="0">
              <a:spAutoFit/>
            </a:bodyPr>
            <a:lstStyle/>
            <a:p>
              <a:r>
                <a:rPr lang="en-GB" dirty="0">
                  <a:solidFill>
                    <a:srgbClr val="002060"/>
                  </a:solidFill>
                </a:rPr>
                <a:t>Hypnobirthing</a:t>
              </a:r>
            </a:p>
          </p:txBody>
        </p:sp>
        <p:cxnSp>
          <p:nvCxnSpPr>
            <p:cNvPr id="45" name="Straight Arrow Connector 44"/>
            <p:cNvCxnSpPr>
              <a:stCxn id="33" idx="0"/>
            </p:cNvCxnSpPr>
            <p:nvPr/>
          </p:nvCxnSpPr>
          <p:spPr>
            <a:xfrm flipV="1">
              <a:off x="7399659" y="1815583"/>
              <a:ext cx="0" cy="12533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5959500" y="2206684"/>
              <a:ext cx="772740" cy="1077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flipV="1">
              <a:off x="5188011" y="2853013"/>
              <a:ext cx="896157" cy="8622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flipV="1">
              <a:off x="4442139" y="3501008"/>
              <a:ext cx="1517361" cy="5743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flipV="1">
              <a:off x="3131840" y="4129626"/>
              <a:ext cx="2827659" cy="1303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37" idx="3"/>
            </p:cNvCxnSpPr>
            <p:nvPr/>
          </p:nvCxnSpPr>
          <p:spPr>
            <a:xfrm flipH="1">
              <a:off x="3887924" y="4444913"/>
              <a:ext cx="2196244"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33" idx="3"/>
            </p:cNvCxnSpPr>
            <p:nvPr/>
          </p:nvCxnSpPr>
          <p:spPr>
            <a:xfrm flipH="1">
              <a:off x="5188010" y="4879629"/>
              <a:ext cx="1193302" cy="3106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6084168" y="5157192"/>
              <a:ext cx="792088" cy="5846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33" idx="4"/>
              <a:endCxn id="41" idx="0"/>
            </p:cNvCxnSpPr>
            <p:nvPr/>
          </p:nvCxnSpPr>
          <p:spPr>
            <a:xfrm flipH="1">
              <a:off x="7380312" y="5190291"/>
              <a:ext cx="19347" cy="10063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078292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07704" y="2234986"/>
            <a:ext cx="5112568" cy="194421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3600" u="sng" dirty="0"/>
              <a:t>Coping </a:t>
            </a:r>
            <a:r>
              <a:rPr lang="en-GB" sz="3600" u="sng" dirty="0" smtClean="0"/>
              <a:t>and keeping cal</a:t>
            </a:r>
            <a:r>
              <a:rPr lang="en-GB" sz="3600" u="sng" dirty="0"/>
              <a:t>m</a:t>
            </a:r>
            <a:endParaRPr lang="en-GB" sz="3600" dirty="0"/>
          </a:p>
        </p:txBody>
      </p:sp>
      <p:cxnSp>
        <p:nvCxnSpPr>
          <p:cNvPr id="6" name="Straight Arrow Connector 5"/>
          <p:cNvCxnSpPr>
            <a:stCxn id="4" idx="1"/>
          </p:cNvCxnSpPr>
          <p:nvPr/>
        </p:nvCxnSpPr>
        <p:spPr>
          <a:xfrm flipH="1" flipV="1">
            <a:off x="1752836" y="1586914"/>
            <a:ext cx="903586" cy="9327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4" idx="0"/>
          </p:cNvCxnSpPr>
          <p:nvPr/>
        </p:nvCxnSpPr>
        <p:spPr>
          <a:xfrm flipV="1">
            <a:off x="4463988" y="1082858"/>
            <a:ext cx="0" cy="11521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4" idx="7"/>
          </p:cNvCxnSpPr>
          <p:nvPr/>
        </p:nvCxnSpPr>
        <p:spPr>
          <a:xfrm flipV="1">
            <a:off x="6271554" y="1658922"/>
            <a:ext cx="748718" cy="860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4" idx="6"/>
          </p:cNvCxnSpPr>
          <p:nvPr/>
        </p:nvCxnSpPr>
        <p:spPr>
          <a:xfrm>
            <a:off x="7020272" y="3207094"/>
            <a:ext cx="56521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4" idx="5"/>
          </p:cNvCxnSpPr>
          <p:nvPr/>
        </p:nvCxnSpPr>
        <p:spPr>
          <a:xfrm>
            <a:off x="6271554" y="3894478"/>
            <a:ext cx="665858" cy="860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4" idx="4"/>
          </p:cNvCxnSpPr>
          <p:nvPr/>
        </p:nvCxnSpPr>
        <p:spPr>
          <a:xfrm>
            <a:off x="4463988" y="4179202"/>
            <a:ext cx="0" cy="10801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4" idx="3"/>
          </p:cNvCxnSpPr>
          <p:nvPr/>
        </p:nvCxnSpPr>
        <p:spPr>
          <a:xfrm flipH="1">
            <a:off x="2040868" y="3894478"/>
            <a:ext cx="615554" cy="7167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4" idx="2"/>
          </p:cNvCxnSpPr>
          <p:nvPr/>
        </p:nvCxnSpPr>
        <p:spPr>
          <a:xfrm flipH="1">
            <a:off x="1104764" y="3207094"/>
            <a:ext cx="80294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899592" y="1124744"/>
            <a:ext cx="1656184" cy="369332"/>
          </a:xfrm>
          <a:prstGeom prst="rect">
            <a:avLst/>
          </a:prstGeom>
          <a:noFill/>
        </p:spPr>
        <p:txBody>
          <a:bodyPr wrap="square" rtlCol="0">
            <a:spAutoFit/>
          </a:bodyPr>
          <a:lstStyle/>
          <a:p>
            <a:r>
              <a:rPr lang="en-GB" dirty="0"/>
              <a:t>Paracetamol</a:t>
            </a:r>
          </a:p>
        </p:txBody>
      </p:sp>
      <p:sp>
        <p:nvSpPr>
          <p:cNvPr id="22" name="TextBox 21"/>
          <p:cNvSpPr txBox="1"/>
          <p:nvPr/>
        </p:nvSpPr>
        <p:spPr>
          <a:xfrm>
            <a:off x="3707904" y="548680"/>
            <a:ext cx="1800200" cy="369332"/>
          </a:xfrm>
          <a:prstGeom prst="rect">
            <a:avLst/>
          </a:prstGeom>
          <a:noFill/>
        </p:spPr>
        <p:txBody>
          <a:bodyPr wrap="square" rtlCol="0">
            <a:spAutoFit/>
          </a:bodyPr>
          <a:lstStyle/>
          <a:p>
            <a:r>
              <a:rPr lang="en-GB" dirty="0"/>
              <a:t>TENS Machine</a:t>
            </a:r>
          </a:p>
        </p:txBody>
      </p:sp>
      <p:sp>
        <p:nvSpPr>
          <p:cNvPr id="23" name="TextBox 22"/>
          <p:cNvSpPr txBox="1"/>
          <p:nvPr/>
        </p:nvSpPr>
        <p:spPr>
          <a:xfrm>
            <a:off x="6588224" y="1309410"/>
            <a:ext cx="1944216" cy="369332"/>
          </a:xfrm>
          <a:prstGeom prst="rect">
            <a:avLst/>
          </a:prstGeom>
          <a:noFill/>
        </p:spPr>
        <p:txBody>
          <a:bodyPr wrap="square" rtlCol="0">
            <a:spAutoFit/>
          </a:bodyPr>
          <a:lstStyle/>
          <a:p>
            <a:r>
              <a:rPr lang="en-GB" dirty="0"/>
              <a:t>Warm Bath</a:t>
            </a:r>
          </a:p>
        </p:txBody>
      </p:sp>
      <p:sp>
        <p:nvSpPr>
          <p:cNvPr id="24" name="TextBox 23"/>
          <p:cNvSpPr txBox="1"/>
          <p:nvPr/>
        </p:nvSpPr>
        <p:spPr>
          <a:xfrm>
            <a:off x="7812360" y="3064314"/>
            <a:ext cx="1152128" cy="369332"/>
          </a:xfrm>
          <a:prstGeom prst="rect">
            <a:avLst/>
          </a:prstGeom>
          <a:noFill/>
        </p:spPr>
        <p:txBody>
          <a:bodyPr wrap="square" rtlCol="0">
            <a:spAutoFit/>
          </a:bodyPr>
          <a:lstStyle/>
          <a:p>
            <a:r>
              <a:rPr lang="en-GB" dirty="0"/>
              <a:t>Massage</a:t>
            </a:r>
          </a:p>
        </p:txBody>
      </p:sp>
      <p:sp>
        <p:nvSpPr>
          <p:cNvPr id="26" name="TextBox 25"/>
          <p:cNvSpPr txBox="1"/>
          <p:nvPr/>
        </p:nvSpPr>
        <p:spPr>
          <a:xfrm>
            <a:off x="6228184" y="4931876"/>
            <a:ext cx="2520280" cy="369332"/>
          </a:xfrm>
          <a:prstGeom prst="rect">
            <a:avLst/>
          </a:prstGeom>
          <a:noFill/>
        </p:spPr>
        <p:txBody>
          <a:bodyPr wrap="square" rtlCol="0">
            <a:spAutoFit/>
          </a:bodyPr>
          <a:lstStyle/>
          <a:p>
            <a:r>
              <a:rPr lang="en-GB" dirty="0"/>
              <a:t>Graze on food &amp; drink</a:t>
            </a:r>
          </a:p>
        </p:txBody>
      </p:sp>
      <p:sp>
        <p:nvSpPr>
          <p:cNvPr id="27" name="TextBox 26"/>
          <p:cNvSpPr txBox="1"/>
          <p:nvPr/>
        </p:nvSpPr>
        <p:spPr>
          <a:xfrm>
            <a:off x="3563888" y="5445224"/>
            <a:ext cx="2448272" cy="646331"/>
          </a:xfrm>
          <a:prstGeom prst="rect">
            <a:avLst/>
          </a:prstGeom>
          <a:noFill/>
        </p:spPr>
        <p:txBody>
          <a:bodyPr wrap="square" rtlCol="0">
            <a:spAutoFit/>
          </a:bodyPr>
          <a:lstStyle/>
          <a:p>
            <a:r>
              <a:rPr lang="en-GB" dirty="0"/>
              <a:t>Mobilise &amp; Change Positions</a:t>
            </a:r>
          </a:p>
        </p:txBody>
      </p:sp>
      <p:sp>
        <p:nvSpPr>
          <p:cNvPr id="28" name="TextBox 27"/>
          <p:cNvSpPr txBox="1"/>
          <p:nvPr/>
        </p:nvSpPr>
        <p:spPr>
          <a:xfrm>
            <a:off x="1187624" y="4761148"/>
            <a:ext cx="1800200" cy="369332"/>
          </a:xfrm>
          <a:prstGeom prst="rect">
            <a:avLst/>
          </a:prstGeom>
          <a:noFill/>
        </p:spPr>
        <p:txBody>
          <a:bodyPr wrap="square" rtlCol="0">
            <a:spAutoFit/>
          </a:bodyPr>
          <a:lstStyle/>
          <a:p>
            <a:r>
              <a:rPr lang="en-GB" dirty="0"/>
              <a:t>Deep Breathing</a:t>
            </a:r>
          </a:p>
        </p:txBody>
      </p:sp>
      <p:sp>
        <p:nvSpPr>
          <p:cNvPr id="29" name="TextBox 28"/>
          <p:cNvSpPr txBox="1"/>
          <p:nvPr/>
        </p:nvSpPr>
        <p:spPr>
          <a:xfrm>
            <a:off x="323528" y="2924944"/>
            <a:ext cx="1008112" cy="923330"/>
          </a:xfrm>
          <a:prstGeom prst="rect">
            <a:avLst/>
          </a:prstGeom>
          <a:noFill/>
        </p:spPr>
        <p:txBody>
          <a:bodyPr wrap="square" rtlCol="0">
            <a:spAutoFit/>
          </a:bodyPr>
          <a:lstStyle/>
          <a:p>
            <a:r>
              <a:rPr lang="en-GB" dirty="0"/>
              <a:t>Rest when needed</a:t>
            </a:r>
          </a:p>
        </p:txBody>
      </p:sp>
    </p:spTree>
    <p:extLst>
      <p:ext uri="{BB962C8B-B14F-4D97-AF65-F5344CB8AC3E}">
        <p14:creationId xmlns:p14="http://schemas.microsoft.com/office/powerpoint/2010/main" val="127733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6"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FYI</a:t>
            </a:r>
            <a:endParaRPr lang="en-GB" dirty="0"/>
          </a:p>
        </p:txBody>
      </p:sp>
      <p:sp>
        <p:nvSpPr>
          <p:cNvPr id="3" name="Content Placeholder 2"/>
          <p:cNvSpPr>
            <a:spLocks noGrp="1"/>
          </p:cNvSpPr>
          <p:nvPr>
            <p:ph idx="1"/>
          </p:nvPr>
        </p:nvSpPr>
        <p:spPr>
          <a:xfrm>
            <a:off x="457200" y="1600200"/>
            <a:ext cx="8229600" cy="4753744"/>
          </a:xfrm>
        </p:spPr>
        <p:txBody>
          <a:bodyPr>
            <a:normAutofit fontScale="92500" lnSpcReduction="20000"/>
          </a:bodyPr>
          <a:lstStyle/>
          <a:p>
            <a:r>
              <a:rPr lang="en-GB" dirty="0" smtClean="0"/>
              <a:t>We hope you find these modified presentations of help in the current situation of being able to provide Parent Education classes</a:t>
            </a:r>
          </a:p>
          <a:p>
            <a:r>
              <a:rPr lang="en-GB" dirty="0" smtClean="0"/>
              <a:t>You can find lots of information on the hospital website </a:t>
            </a:r>
            <a:r>
              <a:rPr lang="en-GB" dirty="0" smtClean="0">
                <a:hlinkClick r:id="rId2"/>
              </a:rPr>
              <a:t>www.hdft.nhs.uk</a:t>
            </a:r>
            <a:r>
              <a:rPr lang="en-GB" dirty="0" smtClean="0"/>
              <a:t> (see ‘Patients and Visitors’ and ‘Maternity Services’</a:t>
            </a:r>
          </a:p>
          <a:p>
            <a:r>
              <a:rPr lang="en-GB" dirty="0" smtClean="0"/>
              <a:t>Facebook page- Harrogate Maternity- Mums and Midwives, including</a:t>
            </a:r>
          </a:p>
          <a:p>
            <a:pPr marL="0" indent="0">
              <a:buNone/>
            </a:pPr>
            <a:r>
              <a:rPr lang="en-GB" dirty="0" smtClean="0"/>
              <a:t>   a video tour of the unit</a:t>
            </a:r>
            <a:endParaRPr lang="en-GB" dirty="0"/>
          </a:p>
        </p:txBody>
      </p:sp>
      <p:pic>
        <p:nvPicPr>
          <p:cNvPr id="1026" name="Picture 2" descr="C:\Users\r.robson\AppData\Local\Microsoft\Windows\Temporary Internet Files\Content.IE5\IOXCSAZR\Facebook_Home_logo_old.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221493"/>
            <a:ext cx="1735189" cy="16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027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Paracetamol</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8445" t="3903" r="8215" b="3803"/>
          <a:stretch/>
        </p:blipFill>
        <p:spPr>
          <a:xfrm>
            <a:off x="4932040" y="1772816"/>
            <a:ext cx="3248907" cy="3597964"/>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331640" y="2204864"/>
            <a:ext cx="3384376" cy="4154984"/>
          </a:xfrm>
          <a:prstGeom prst="rect">
            <a:avLst/>
          </a:prstGeom>
          <a:noFill/>
        </p:spPr>
        <p:txBody>
          <a:bodyPr wrap="square" rtlCol="0">
            <a:spAutoFit/>
          </a:bodyPr>
          <a:lstStyle/>
          <a:p>
            <a:pPr marL="285750" indent="-285750">
              <a:buFont typeface="Arial" panose="020B0604020202020204" pitchFamily="34" charset="0"/>
              <a:buChar char="•"/>
            </a:pPr>
            <a:r>
              <a:rPr lang="en-GB" sz="2400" dirty="0"/>
              <a:t>1g (2 tablets) 4-6 hourly</a:t>
            </a:r>
          </a:p>
          <a:p>
            <a:pPr marL="285750" indent="-285750">
              <a:buFont typeface="Arial" panose="020B0604020202020204" pitchFamily="34" charset="0"/>
              <a:buChar char="•"/>
            </a:pPr>
            <a:r>
              <a:rPr lang="en-GB" sz="2400" dirty="0"/>
              <a:t>Maximum 4 doses in 24 hours</a:t>
            </a:r>
          </a:p>
          <a:p>
            <a:pPr marL="285750" indent="-285750">
              <a:buFont typeface="Arial" panose="020B0604020202020204" pitchFamily="34" charset="0"/>
              <a:buChar char="•"/>
            </a:pPr>
            <a:r>
              <a:rPr lang="en-GB" sz="2400" dirty="0"/>
              <a:t>May help with lower back ache &amp; period type pain</a:t>
            </a:r>
            <a:r>
              <a:rPr lang="en-GB" sz="2400" dirty="0" smtClean="0"/>
              <a:t>.</a:t>
            </a:r>
          </a:p>
          <a:p>
            <a:pPr marL="285750" indent="-285750">
              <a:buFont typeface="Arial" panose="020B0604020202020204" pitchFamily="34" charset="0"/>
              <a:buChar char="•"/>
            </a:pPr>
            <a:r>
              <a:rPr lang="en-GB" sz="2400" dirty="0" smtClean="0"/>
              <a:t>Birth partner- helpful to keep track of how many doses taken, when next due etc.</a:t>
            </a:r>
            <a:endParaRPr lang="en-GB" sz="2400" dirty="0"/>
          </a:p>
        </p:txBody>
      </p:sp>
    </p:spTree>
    <p:extLst>
      <p:ext uri="{BB962C8B-B14F-4D97-AF65-F5344CB8AC3E}">
        <p14:creationId xmlns:p14="http://schemas.microsoft.com/office/powerpoint/2010/main" val="163590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250"/>
                                        <p:tgtEl>
                                          <p:spTgt spid="3">
                                            <p:txEl>
                                              <p:pRg st="0" end="0"/>
                                            </p:txEl>
                                          </p:spTgt>
                                        </p:tgtEl>
                                      </p:cBhvr>
                                    </p:animEffect>
                                  </p:childTnLst>
                                </p:cTn>
                              </p:par>
                            </p:childTnLst>
                          </p:cTn>
                        </p:par>
                        <p:par>
                          <p:cTn id="12" fill="hold">
                            <p:stCondLst>
                              <p:cond delay="325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250"/>
                                        <p:tgtEl>
                                          <p:spTgt spid="3">
                                            <p:txEl>
                                              <p:pRg st="1" end="1"/>
                                            </p:txEl>
                                          </p:spTgt>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25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TENS Machine</a:t>
            </a:r>
          </a:p>
        </p:txBody>
      </p:sp>
      <p:sp>
        <p:nvSpPr>
          <p:cNvPr id="3" name="Content Placeholder 2"/>
          <p:cNvSpPr>
            <a:spLocks noGrp="1"/>
          </p:cNvSpPr>
          <p:nvPr>
            <p:ph idx="1"/>
          </p:nvPr>
        </p:nvSpPr>
        <p:spPr>
          <a:xfrm>
            <a:off x="539552" y="2017441"/>
            <a:ext cx="4320480" cy="3355776"/>
          </a:xfrm>
        </p:spPr>
        <p:txBody>
          <a:bodyPr>
            <a:noAutofit/>
          </a:bodyPr>
          <a:lstStyle/>
          <a:p>
            <a:r>
              <a:rPr lang="en-GB" sz="2400" b="1" dirty="0"/>
              <a:t>T</a:t>
            </a:r>
            <a:r>
              <a:rPr lang="en-GB" sz="2400" dirty="0"/>
              <a:t>ranscutaneous </a:t>
            </a:r>
            <a:r>
              <a:rPr lang="en-GB" sz="2400" b="1" dirty="0"/>
              <a:t>E</a:t>
            </a:r>
            <a:r>
              <a:rPr lang="en-GB" sz="2400" dirty="0"/>
              <a:t>lectrical </a:t>
            </a:r>
            <a:r>
              <a:rPr lang="en-GB" sz="2400" b="1" dirty="0"/>
              <a:t>N</a:t>
            </a:r>
            <a:r>
              <a:rPr lang="en-GB" sz="2400" dirty="0"/>
              <a:t>erve </a:t>
            </a:r>
            <a:r>
              <a:rPr lang="en-GB" sz="2400" b="1" dirty="0"/>
              <a:t>S</a:t>
            </a:r>
            <a:r>
              <a:rPr lang="en-GB" sz="2400" dirty="0"/>
              <a:t>timulation</a:t>
            </a:r>
          </a:p>
          <a:p>
            <a:r>
              <a:rPr lang="en-GB" sz="2400" dirty="0"/>
              <a:t>Thought to stimulate the release of endorphins</a:t>
            </a:r>
          </a:p>
          <a:p>
            <a:r>
              <a:rPr lang="en-GB" sz="2400" dirty="0"/>
              <a:t>Also helps to reduce the number of pain signals sent to the brain</a:t>
            </a:r>
          </a:p>
          <a:p>
            <a:r>
              <a:rPr lang="en-GB" sz="2400" dirty="0"/>
              <a:t>Most effective in early </a:t>
            </a:r>
            <a:r>
              <a:rPr lang="en-GB" sz="2400" dirty="0" smtClean="0"/>
              <a:t>labour- best started at home</a:t>
            </a:r>
            <a:endParaRPr lang="en-GB" sz="2400" dirty="0"/>
          </a:p>
          <a:p>
            <a:r>
              <a:rPr lang="en-GB" sz="2400" dirty="0"/>
              <a:t>Controlled by the woman</a:t>
            </a:r>
          </a:p>
          <a:p>
            <a:r>
              <a:rPr lang="en-GB" sz="2400" dirty="0"/>
              <a:t>Can act as a distraction.</a:t>
            </a:r>
          </a:p>
        </p:txBody>
      </p:sp>
      <p:pic>
        <p:nvPicPr>
          <p:cNvPr id="4" name="il_fi" descr="http://data6.blog.de/media/532/4251532_27ff0fe643_m.bmp"/>
          <p:cNvPicPr>
            <a:picLocks/>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1945357"/>
            <a:ext cx="3571875" cy="3571875"/>
          </a:xfrm>
          <a:prstGeom prst="rect">
            <a:avLst/>
          </a:prstGeom>
          <a:ln>
            <a:noFill/>
          </a:ln>
          <a:effectLst>
            <a:softEdge rad="112500"/>
          </a:effectLst>
        </p:spPr>
      </p:pic>
    </p:spTree>
    <p:extLst>
      <p:ext uri="{BB962C8B-B14F-4D97-AF65-F5344CB8AC3E}">
        <p14:creationId xmlns:p14="http://schemas.microsoft.com/office/powerpoint/2010/main" val="58500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250"/>
                                        <p:tgtEl>
                                          <p:spTgt spid="3">
                                            <p:txEl>
                                              <p:pRg st="0" end="0"/>
                                            </p:txEl>
                                          </p:spTgt>
                                        </p:tgtEl>
                                      </p:cBhvr>
                                    </p:animEffect>
                                  </p:childTnLst>
                                </p:cTn>
                              </p:par>
                            </p:childTnLst>
                          </p:cTn>
                        </p:par>
                        <p:par>
                          <p:cTn id="12" fill="hold">
                            <p:stCondLst>
                              <p:cond delay="325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250"/>
                                        <p:tgtEl>
                                          <p:spTgt spid="3">
                                            <p:txEl>
                                              <p:pRg st="1" end="1"/>
                                            </p:txEl>
                                          </p:spTgt>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250"/>
                                        <p:tgtEl>
                                          <p:spTgt spid="3">
                                            <p:txEl>
                                              <p:pRg st="2" end="2"/>
                                            </p:txEl>
                                          </p:spTgt>
                                        </p:tgtEl>
                                      </p:cBhvr>
                                    </p:animEffect>
                                  </p:childTnLst>
                                </p:cTn>
                              </p:par>
                            </p:childTnLst>
                          </p:cTn>
                        </p:par>
                        <p:par>
                          <p:cTn id="20" fill="hold">
                            <p:stCondLst>
                              <p:cond delay="575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250"/>
                                        <p:tgtEl>
                                          <p:spTgt spid="3">
                                            <p:txEl>
                                              <p:pRg st="3" end="3"/>
                                            </p:txEl>
                                          </p:spTgt>
                                        </p:tgtEl>
                                      </p:cBhvr>
                                    </p:animEffect>
                                  </p:childTnLst>
                                </p:cTn>
                              </p:par>
                            </p:childTnLst>
                          </p:cTn>
                        </p:par>
                        <p:par>
                          <p:cTn id="24" fill="hold">
                            <p:stCondLst>
                              <p:cond delay="70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250"/>
                                        <p:tgtEl>
                                          <p:spTgt spid="3">
                                            <p:txEl>
                                              <p:pRg st="4" end="4"/>
                                            </p:txEl>
                                          </p:spTgt>
                                        </p:tgtEl>
                                      </p:cBhvr>
                                    </p:animEffect>
                                  </p:childTnLst>
                                </p:cTn>
                              </p:par>
                            </p:childTnLst>
                          </p:cTn>
                        </p:par>
                        <p:par>
                          <p:cTn id="28" fill="hold">
                            <p:stCondLst>
                              <p:cond delay="825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Warm Bath</a:t>
            </a:r>
          </a:p>
        </p:txBody>
      </p:sp>
      <p:sp>
        <p:nvSpPr>
          <p:cNvPr id="3" name="Content Placeholder 2"/>
          <p:cNvSpPr>
            <a:spLocks noGrp="1"/>
          </p:cNvSpPr>
          <p:nvPr>
            <p:ph idx="1"/>
          </p:nvPr>
        </p:nvSpPr>
        <p:spPr>
          <a:xfrm>
            <a:off x="539552" y="2492896"/>
            <a:ext cx="4305330" cy="2476872"/>
          </a:xfrm>
        </p:spPr>
        <p:txBody>
          <a:bodyPr>
            <a:normAutofit/>
          </a:bodyPr>
          <a:lstStyle/>
          <a:p>
            <a:r>
              <a:rPr lang="en-GB" sz="1800" dirty="0"/>
              <a:t>The warm water can help to soothe and relax you</a:t>
            </a:r>
          </a:p>
          <a:p>
            <a:r>
              <a:rPr lang="en-GB" sz="1800" dirty="0"/>
              <a:t>You may feel less tense</a:t>
            </a:r>
          </a:p>
          <a:p>
            <a:r>
              <a:rPr lang="en-GB" sz="1800" dirty="0"/>
              <a:t>Warm water can help to relieve pain</a:t>
            </a:r>
          </a:p>
          <a:p>
            <a:r>
              <a:rPr lang="en-GB" sz="1800" dirty="0"/>
              <a:t>In the </a:t>
            </a:r>
            <a:r>
              <a:rPr lang="en-GB" sz="1800" dirty="0" smtClean="0"/>
              <a:t>early phase </a:t>
            </a:r>
            <a:r>
              <a:rPr lang="en-GB" sz="1800" dirty="0"/>
              <a:t>a warm bath </a:t>
            </a:r>
            <a:r>
              <a:rPr lang="en-GB" sz="1800" i="1" dirty="0"/>
              <a:t>may</a:t>
            </a:r>
            <a:r>
              <a:rPr lang="en-GB" sz="1800" dirty="0"/>
              <a:t> slow contractions down and give you a break.</a:t>
            </a:r>
          </a:p>
        </p:txBody>
      </p:sp>
      <p:pic>
        <p:nvPicPr>
          <p:cNvPr id="4" name="il_fi" descr="http://www.pollsb.com/photos/o/212448-taking_relaxing_bath.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30" y="1916832"/>
            <a:ext cx="3985933" cy="3406808"/>
          </a:xfrm>
          <a:prstGeom prst="ellipse">
            <a:avLst/>
          </a:prstGeom>
          <a:ln>
            <a:noFill/>
          </a:ln>
          <a:effectLst>
            <a:softEdge rad="112500"/>
          </a:effectLst>
        </p:spPr>
      </p:pic>
    </p:spTree>
    <p:extLst>
      <p:ext uri="{BB962C8B-B14F-4D97-AF65-F5344CB8AC3E}">
        <p14:creationId xmlns:p14="http://schemas.microsoft.com/office/powerpoint/2010/main" val="27358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250"/>
                                        <p:tgtEl>
                                          <p:spTgt spid="3">
                                            <p:txEl>
                                              <p:pRg st="0" end="0"/>
                                            </p:txEl>
                                          </p:spTgt>
                                        </p:tgtEl>
                                      </p:cBhvr>
                                    </p:animEffect>
                                  </p:childTnLst>
                                </p:cTn>
                              </p:par>
                            </p:childTnLst>
                          </p:cTn>
                        </p:par>
                        <p:par>
                          <p:cTn id="12" fill="hold">
                            <p:stCondLst>
                              <p:cond delay="325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250"/>
                                        <p:tgtEl>
                                          <p:spTgt spid="3">
                                            <p:txEl>
                                              <p:pRg st="1" end="1"/>
                                            </p:txEl>
                                          </p:spTgt>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250"/>
                                        <p:tgtEl>
                                          <p:spTgt spid="3">
                                            <p:txEl>
                                              <p:pRg st="2" end="2"/>
                                            </p:txEl>
                                          </p:spTgt>
                                        </p:tgtEl>
                                      </p:cBhvr>
                                    </p:animEffect>
                                  </p:childTnLst>
                                </p:cTn>
                              </p:par>
                            </p:childTnLst>
                          </p:cTn>
                        </p:par>
                        <p:par>
                          <p:cTn id="20" fill="hold">
                            <p:stCondLst>
                              <p:cond delay="575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Transition</a:t>
            </a:r>
          </a:p>
        </p:txBody>
      </p:sp>
      <p:sp>
        <p:nvSpPr>
          <p:cNvPr id="3" name="Content Placeholder 2"/>
          <p:cNvSpPr>
            <a:spLocks noGrp="1"/>
          </p:cNvSpPr>
          <p:nvPr>
            <p:ph idx="1"/>
          </p:nvPr>
        </p:nvSpPr>
        <p:spPr>
          <a:xfrm>
            <a:off x="457200" y="1600200"/>
            <a:ext cx="4546848" cy="4525963"/>
          </a:xfrm>
        </p:spPr>
        <p:txBody>
          <a:bodyPr>
            <a:normAutofit fontScale="47500" lnSpcReduction="20000"/>
          </a:bodyPr>
          <a:lstStyle/>
          <a:p>
            <a:r>
              <a:rPr lang="en-GB" dirty="0"/>
              <a:t>Typically occurs between 8-10cm dilated</a:t>
            </a:r>
          </a:p>
          <a:p>
            <a:pPr marL="0" indent="0">
              <a:buNone/>
            </a:pPr>
            <a:endParaRPr lang="en-GB" dirty="0"/>
          </a:p>
          <a:p>
            <a:r>
              <a:rPr lang="en-GB" dirty="0"/>
              <a:t>You may feel like you are losing control</a:t>
            </a:r>
          </a:p>
          <a:p>
            <a:pPr marL="0" indent="0">
              <a:buNone/>
            </a:pPr>
            <a:endParaRPr lang="en-GB" dirty="0"/>
          </a:p>
          <a:p>
            <a:r>
              <a:rPr lang="en-GB" dirty="0"/>
              <a:t>You may feel like you’ve had enough and want to go home!</a:t>
            </a:r>
          </a:p>
          <a:p>
            <a:pPr marL="0" indent="0">
              <a:buNone/>
            </a:pPr>
            <a:endParaRPr lang="en-GB" dirty="0"/>
          </a:p>
          <a:p>
            <a:r>
              <a:rPr lang="en-GB" dirty="0"/>
              <a:t>A supportive birth partner is very important at this </a:t>
            </a:r>
            <a:r>
              <a:rPr lang="en-GB" dirty="0" smtClean="0"/>
              <a:t>stage- major cheerleading pom poms and a thick skin helpful!</a:t>
            </a:r>
            <a:endParaRPr lang="en-GB" dirty="0"/>
          </a:p>
          <a:p>
            <a:pPr marL="0" indent="0">
              <a:buNone/>
            </a:pPr>
            <a:endParaRPr lang="en-GB" dirty="0"/>
          </a:p>
          <a:p>
            <a:r>
              <a:rPr lang="en-GB" dirty="0"/>
              <a:t>This is a completely </a:t>
            </a:r>
            <a:r>
              <a:rPr lang="en-GB" b="1" dirty="0"/>
              <a:t>normal</a:t>
            </a:r>
            <a:r>
              <a:rPr lang="en-GB" dirty="0"/>
              <a:t> stage of labour</a:t>
            </a:r>
          </a:p>
          <a:p>
            <a:pPr marL="0" indent="0">
              <a:buNone/>
            </a:pPr>
            <a:endParaRPr lang="en-GB" dirty="0"/>
          </a:p>
          <a:p>
            <a:r>
              <a:rPr lang="en-GB" dirty="0"/>
              <a:t>Remember… Its almost time to meet your baby!</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4500" t="28674" r="28864"/>
          <a:stretch/>
        </p:blipFill>
        <p:spPr>
          <a:xfrm>
            <a:off x="5076832" y="2132856"/>
            <a:ext cx="3553691" cy="3614305"/>
          </a:xfrm>
          <a:prstGeom prst="rect">
            <a:avLst/>
          </a:prstGeom>
          <a:ln>
            <a:noFill/>
          </a:ln>
          <a:effectLst>
            <a:softEdge rad="112500"/>
          </a:effectLst>
        </p:spPr>
      </p:pic>
    </p:spTree>
    <p:extLst>
      <p:ext uri="{BB962C8B-B14F-4D97-AF65-F5344CB8AC3E}">
        <p14:creationId xmlns:p14="http://schemas.microsoft.com/office/powerpoint/2010/main" val="174614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250"/>
                                        <p:tgtEl>
                                          <p:spTgt spid="3">
                                            <p:txEl>
                                              <p:pRg st="0" end="0"/>
                                            </p:txEl>
                                          </p:spTgt>
                                        </p:tgtEl>
                                      </p:cBhvr>
                                    </p:animEffect>
                                  </p:childTnLst>
                                </p:cTn>
                              </p:par>
                            </p:childTnLst>
                          </p:cTn>
                        </p:par>
                        <p:par>
                          <p:cTn id="12" fill="hold">
                            <p:stCondLst>
                              <p:cond delay="325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250"/>
                                        <p:tgtEl>
                                          <p:spTgt spid="3">
                                            <p:txEl>
                                              <p:pRg st="2" end="2"/>
                                            </p:txEl>
                                          </p:spTgt>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250"/>
                                        <p:tgtEl>
                                          <p:spTgt spid="3">
                                            <p:txEl>
                                              <p:pRg st="4" end="4"/>
                                            </p:txEl>
                                          </p:spTgt>
                                        </p:tgtEl>
                                      </p:cBhvr>
                                    </p:animEffect>
                                  </p:childTnLst>
                                </p:cTn>
                              </p:par>
                            </p:childTnLst>
                          </p:cTn>
                        </p:par>
                        <p:par>
                          <p:cTn id="20" fill="hold">
                            <p:stCondLst>
                              <p:cond delay="5750"/>
                            </p:stCondLst>
                            <p:childTnLst>
                              <p:par>
                                <p:cTn id="21" presetID="10" presetClass="entr" presetSubtype="0"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1250"/>
                                        <p:tgtEl>
                                          <p:spTgt spid="3">
                                            <p:txEl>
                                              <p:pRg st="6" end="6"/>
                                            </p:txEl>
                                          </p:spTgt>
                                        </p:tgtEl>
                                      </p:cBhvr>
                                    </p:animEffect>
                                  </p:childTnLst>
                                </p:cTn>
                              </p:par>
                            </p:childTnLst>
                          </p:cTn>
                        </p:par>
                        <p:par>
                          <p:cTn id="24" fill="hold">
                            <p:stCondLst>
                              <p:cond delay="7000"/>
                            </p:stCondLst>
                            <p:childTnLst>
                              <p:par>
                                <p:cTn id="25" presetID="10" presetClass="entr" presetSubtype="0" fill="hold" grpId="0" nodeType="after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250"/>
                                        <p:tgtEl>
                                          <p:spTgt spid="3">
                                            <p:txEl>
                                              <p:pRg st="8" end="8"/>
                                            </p:txEl>
                                          </p:spTgt>
                                        </p:tgtEl>
                                      </p:cBhvr>
                                    </p:animEffect>
                                  </p:childTnLst>
                                </p:cTn>
                              </p:par>
                            </p:childTnLst>
                          </p:cTn>
                        </p:par>
                        <p:par>
                          <p:cTn id="28" fill="hold">
                            <p:stCondLst>
                              <p:cond delay="8250"/>
                            </p:stCondLst>
                            <p:childTnLst>
                              <p:par>
                                <p:cTn id="29" presetID="10" presetClass="entr" presetSubtype="0" fill="hold" grpId="0" nodeType="after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125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u="sng" dirty="0"/>
              <a:t>2</a:t>
            </a:r>
            <a:r>
              <a:rPr lang="en-GB" u="sng" baseline="30000" dirty="0"/>
              <a:t>nd</a:t>
            </a:r>
            <a:r>
              <a:rPr lang="en-GB" u="sng" dirty="0"/>
              <a:t> Stage</a:t>
            </a:r>
          </a:p>
        </p:txBody>
      </p:sp>
      <p:sp>
        <p:nvSpPr>
          <p:cNvPr id="3" name="Content Placeholder 2"/>
          <p:cNvSpPr>
            <a:spLocks noGrp="1"/>
          </p:cNvSpPr>
          <p:nvPr>
            <p:ph idx="1"/>
          </p:nvPr>
        </p:nvSpPr>
        <p:spPr>
          <a:xfrm>
            <a:off x="601216" y="1124744"/>
            <a:ext cx="5050904" cy="4525963"/>
          </a:xfrm>
        </p:spPr>
        <p:txBody>
          <a:bodyPr>
            <a:noAutofit/>
          </a:bodyPr>
          <a:lstStyle/>
          <a:p>
            <a:r>
              <a:rPr lang="en-GB" sz="1600" dirty="0"/>
              <a:t>From full dilatation (10cm) until the birth of your baby</a:t>
            </a:r>
          </a:p>
          <a:p>
            <a:pPr marL="0" indent="0">
              <a:buNone/>
            </a:pPr>
            <a:endParaRPr lang="en-GB" sz="1600" dirty="0"/>
          </a:p>
          <a:p>
            <a:r>
              <a:rPr lang="en-GB" sz="1600" dirty="0"/>
              <a:t>Often accompanied by a strong urge to push or a pressure in your bottom as the baby descends further</a:t>
            </a:r>
          </a:p>
          <a:p>
            <a:pPr marL="0" indent="0">
              <a:buNone/>
            </a:pPr>
            <a:endParaRPr lang="en-GB" sz="1600" dirty="0"/>
          </a:p>
          <a:p>
            <a:r>
              <a:rPr lang="en-GB" sz="1600" dirty="0"/>
              <a:t>You may experience a passive 2</a:t>
            </a:r>
            <a:r>
              <a:rPr lang="en-GB" sz="1600" baseline="30000" dirty="0"/>
              <a:t>nd</a:t>
            </a:r>
            <a:r>
              <a:rPr lang="en-GB" sz="1600" dirty="0"/>
              <a:t> stage before the urge to push </a:t>
            </a:r>
            <a:r>
              <a:rPr lang="en-GB" sz="1600" dirty="0" smtClean="0"/>
              <a:t>arrives- this is normal</a:t>
            </a:r>
            <a:endParaRPr lang="en-GB" sz="1600" dirty="0"/>
          </a:p>
          <a:p>
            <a:pPr marL="0" indent="0">
              <a:buNone/>
            </a:pPr>
            <a:endParaRPr lang="en-GB" sz="1600" dirty="0"/>
          </a:p>
          <a:p>
            <a:r>
              <a:rPr lang="en-GB" sz="1600" dirty="0"/>
              <a:t>During the 2</a:t>
            </a:r>
            <a:r>
              <a:rPr lang="en-GB" sz="1600" baseline="30000" dirty="0"/>
              <a:t>nd</a:t>
            </a:r>
            <a:r>
              <a:rPr lang="en-GB" sz="1600" dirty="0"/>
              <a:t> stage it can take a first time mum up to 2 hours to birth her baby</a:t>
            </a:r>
          </a:p>
          <a:p>
            <a:pPr marL="0" indent="0">
              <a:buNone/>
            </a:pPr>
            <a:endParaRPr lang="en-GB" sz="1600" dirty="0"/>
          </a:p>
          <a:p>
            <a:r>
              <a:rPr lang="en-GB" sz="1600" dirty="0"/>
              <a:t>The baby descends slowly round a bend created by the coccyx; upright &amp; forward leaning positions can help this</a:t>
            </a:r>
          </a:p>
          <a:p>
            <a:pPr marL="0" indent="0">
              <a:buNone/>
            </a:pPr>
            <a:endParaRPr lang="en-GB" sz="1600" dirty="0"/>
          </a:p>
          <a:p>
            <a:r>
              <a:rPr lang="en-GB" sz="1600" dirty="0"/>
              <a:t>Crowning occurs as the widest diameter of the baby’s head is born, your midwife will guide you to breathe slowly during this stage.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1556792"/>
            <a:ext cx="3150096" cy="4725144"/>
          </a:xfrm>
          <a:prstGeom prst="rect">
            <a:avLst/>
          </a:prstGeom>
          <a:ln>
            <a:noFill/>
          </a:ln>
          <a:effectLst>
            <a:softEdge rad="112500"/>
          </a:effectLst>
        </p:spPr>
      </p:pic>
    </p:spTree>
    <p:extLst>
      <p:ext uri="{BB962C8B-B14F-4D97-AF65-F5344CB8AC3E}">
        <p14:creationId xmlns:p14="http://schemas.microsoft.com/office/powerpoint/2010/main" val="69752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250"/>
                                        <p:tgtEl>
                                          <p:spTgt spid="3">
                                            <p:txEl>
                                              <p:pRg st="0" end="0"/>
                                            </p:txEl>
                                          </p:spTgt>
                                        </p:tgtEl>
                                      </p:cBhvr>
                                    </p:animEffect>
                                  </p:childTnLst>
                                </p:cTn>
                              </p:par>
                            </p:childTnLst>
                          </p:cTn>
                        </p:par>
                        <p:par>
                          <p:cTn id="12" fill="hold">
                            <p:stCondLst>
                              <p:cond delay="325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250"/>
                                        <p:tgtEl>
                                          <p:spTgt spid="3">
                                            <p:txEl>
                                              <p:pRg st="2" end="2"/>
                                            </p:txEl>
                                          </p:spTgt>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250"/>
                                        <p:tgtEl>
                                          <p:spTgt spid="3">
                                            <p:txEl>
                                              <p:pRg st="4" end="4"/>
                                            </p:txEl>
                                          </p:spTgt>
                                        </p:tgtEl>
                                      </p:cBhvr>
                                    </p:animEffect>
                                  </p:childTnLst>
                                </p:cTn>
                              </p:par>
                            </p:childTnLst>
                          </p:cTn>
                        </p:par>
                        <p:par>
                          <p:cTn id="20" fill="hold">
                            <p:stCondLst>
                              <p:cond delay="5750"/>
                            </p:stCondLst>
                            <p:childTnLst>
                              <p:par>
                                <p:cTn id="21" presetID="10" presetClass="entr" presetSubtype="0"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1250"/>
                                        <p:tgtEl>
                                          <p:spTgt spid="3">
                                            <p:txEl>
                                              <p:pRg st="6" end="6"/>
                                            </p:txEl>
                                          </p:spTgt>
                                        </p:tgtEl>
                                      </p:cBhvr>
                                    </p:animEffect>
                                  </p:childTnLst>
                                </p:cTn>
                              </p:par>
                            </p:childTnLst>
                          </p:cTn>
                        </p:par>
                        <p:par>
                          <p:cTn id="24" fill="hold">
                            <p:stCondLst>
                              <p:cond delay="7000"/>
                            </p:stCondLst>
                            <p:childTnLst>
                              <p:par>
                                <p:cTn id="25" presetID="10" presetClass="entr" presetSubtype="0" fill="hold" grpId="0" nodeType="after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250"/>
                                        <p:tgtEl>
                                          <p:spTgt spid="3">
                                            <p:txEl>
                                              <p:pRg st="8" end="8"/>
                                            </p:txEl>
                                          </p:spTgt>
                                        </p:tgtEl>
                                      </p:cBhvr>
                                    </p:animEffect>
                                  </p:childTnLst>
                                </p:cTn>
                              </p:par>
                            </p:childTnLst>
                          </p:cTn>
                        </p:par>
                        <p:par>
                          <p:cTn id="28" fill="hold">
                            <p:stCondLst>
                              <p:cond delay="8250"/>
                            </p:stCondLst>
                            <p:childTnLst>
                              <p:par>
                                <p:cTn id="29" presetID="10" presetClass="entr" presetSubtype="0" fill="hold" grpId="0" nodeType="after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125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Perineal Massage</a:t>
            </a:r>
          </a:p>
        </p:txBody>
      </p:sp>
      <p:sp>
        <p:nvSpPr>
          <p:cNvPr id="5" name="Content Placeholder 4"/>
          <p:cNvSpPr>
            <a:spLocks noGrp="1"/>
          </p:cNvSpPr>
          <p:nvPr>
            <p:ph idx="1"/>
          </p:nvPr>
        </p:nvSpPr>
        <p:spPr>
          <a:xfrm>
            <a:off x="457200" y="1600200"/>
            <a:ext cx="8075240" cy="4525963"/>
          </a:xfrm>
        </p:spPr>
        <p:txBody>
          <a:bodyPr>
            <a:normAutofit fontScale="55000" lnSpcReduction="20000"/>
          </a:bodyPr>
          <a:lstStyle/>
          <a:p>
            <a:r>
              <a:rPr lang="en-GB" sz="3600" b="1" dirty="0"/>
              <a:t>Perineal Massage from </a:t>
            </a:r>
            <a:r>
              <a:rPr lang="en-GB" sz="3600" b="1" dirty="0" smtClean="0"/>
              <a:t>34 </a:t>
            </a:r>
            <a:r>
              <a:rPr lang="en-GB" sz="3600" b="1" dirty="0"/>
              <a:t>weeks of pregnancy has been associated with:</a:t>
            </a:r>
          </a:p>
          <a:p>
            <a:pPr lvl="1"/>
            <a:r>
              <a:rPr lang="en-GB" dirty="0"/>
              <a:t>An overall 9% reduction in the incidence of tears requiring suturing in first time mums</a:t>
            </a:r>
          </a:p>
          <a:p>
            <a:pPr lvl="1"/>
            <a:r>
              <a:rPr lang="en-GB" dirty="0"/>
              <a:t>16% less likely to have an episiotomy</a:t>
            </a:r>
          </a:p>
          <a:p>
            <a:pPr lvl="1"/>
            <a:r>
              <a:rPr lang="en-GB" dirty="0"/>
              <a:t>Multiparous women are less likely to report pain 3 months after birth</a:t>
            </a:r>
          </a:p>
          <a:p>
            <a:r>
              <a:rPr lang="en-GB" sz="3800" b="1" dirty="0"/>
              <a:t>How often do I perform perineal massage?</a:t>
            </a:r>
          </a:p>
          <a:p>
            <a:pPr lvl="1"/>
            <a:r>
              <a:rPr lang="en-GB" dirty="0"/>
              <a:t>From </a:t>
            </a:r>
            <a:r>
              <a:rPr lang="en-GB" dirty="0" smtClean="0"/>
              <a:t>34 </a:t>
            </a:r>
            <a:r>
              <a:rPr lang="en-GB" dirty="0"/>
              <a:t>weeks</a:t>
            </a:r>
          </a:p>
          <a:p>
            <a:pPr lvl="1"/>
            <a:r>
              <a:rPr lang="en-GB" dirty="0"/>
              <a:t>Minimum of 1-2 times per week</a:t>
            </a:r>
          </a:p>
          <a:p>
            <a:pPr lvl="1"/>
            <a:r>
              <a:rPr lang="en-GB" dirty="0"/>
              <a:t>For 5-10 minutes each time</a:t>
            </a:r>
          </a:p>
          <a:p>
            <a:r>
              <a:rPr lang="en-GB" sz="3800" b="1" dirty="0"/>
              <a:t>When shouldn’t I perform perineal massage?</a:t>
            </a:r>
          </a:p>
          <a:p>
            <a:pPr lvl="1"/>
            <a:r>
              <a:rPr lang="en-GB" dirty="0"/>
              <a:t>Before </a:t>
            </a:r>
            <a:r>
              <a:rPr lang="en-GB" dirty="0" smtClean="0"/>
              <a:t>34 </a:t>
            </a:r>
            <a:r>
              <a:rPr lang="en-GB" dirty="0"/>
              <a:t>weeks</a:t>
            </a:r>
          </a:p>
          <a:p>
            <a:pPr lvl="1"/>
            <a:r>
              <a:rPr lang="en-GB" dirty="0"/>
              <a:t>If you have thrush</a:t>
            </a:r>
          </a:p>
          <a:p>
            <a:pPr lvl="1"/>
            <a:r>
              <a:rPr lang="en-GB" dirty="0"/>
              <a:t>If you have any vaginal infection</a:t>
            </a:r>
          </a:p>
          <a:p>
            <a:pPr lvl="1"/>
            <a:r>
              <a:rPr lang="en-GB" dirty="0"/>
              <a:t>History of genital </a:t>
            </a:r>
            <a:r>
              <a:rPr lang="en-GB" dirty="0" smtClean="0"/>
              <a:t>herpes</a:t>
            </a:r>
          </a:p>
          <a:p>
            <a:pPr lvl="1"/>
            <a:r>
              <a:rPr lang="en-GB" dirty="0" smtClean="0"/>
              <a:t>If you think your waters have broken</a:t>
            </a:r>
            <a:endParaRPr lang="en-GB" dirty="0"/>
          </a:p>
          <a:p>
            <a:r>
              <a:rPr lang="en-GB" sz="3600" b="1" dirty="0" smtClean="0"/>
              <a:t>Leaflet available at www.hdft.nhs.uk</a:t>
            </a:r>
            <a:endParaRPr lang="en-GB" dirty="0"/>
          </a:p>
        </p:txBody>
      </p:sp>
    </p:spTree>
    <p:extLst>
      <p:ext uri="{BB962C8B-B14F-4D97-AF65-F5344CB8AC3E}">
        <p14:creationId xmlns:p14="http://schemas.microsoft.com/office/powerpoint/2010/main" val="245050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500"/>
                                        <p:tgtEl>
                                          <p:spTgt spid="5">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500"/>
                                        <p:tgtEl>
                                          <p:spTgt spid="5">
                                            <p:txEl>
                                              <p:pRg st="1" end="1"/>
                                            </p:tx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500"/>
                                        <p:tgtEl>
                                          <p:spTgt spid="5">
                                            <p:txEl>
                                              <p:pRg st="2" end="2"/>
                                            </p:txEl>
                                          </p:spTgt>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500"/>
                                        <p:tgtEl>
                                          <p:spTgt spid="5">
                                            <p:txEl>
                                              <p:pRg st="3" end="3"/>
                                            </p:txEl>
                                          </p:spTgt>
                                        </p:tgtEl>
                                      </p:cBhvr>
                                    </p:animEffect>
                                  </p:childTnLst>
                                </p:cTn>
                              </p:par>
                            </p:childTnLst>
                          </p:cTn>
                        </p:par>
                        <p:par>
                          <p:cTn id="20" fill="hold">
                            <p:stCondLst>
                              <p:cond delay="6000"/>
                            </p:stCondLst>
                            <p:childTnLst>
                              <p:par>
                                <p:cTn id="21" presetID="10" presetClass="entr" presetSubtype="0"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1500"/>
                                        <p:tgtEl>
                                          <p:spTgt spid="5">
                                            <p:txEl>
                                              <p:pRg st="4" end="4"/>
                                            </p:txEl>
                                          </p:spTgt>
                                        </p:tgtEl>
                                      </p:cBhvr>
                                    </p:animEffect>
                                  </p:childTnLst>
                                </p:cTn>
                              </p:par>
                            </p:childTnLst>
                          </p:cTn>
                        </p:par>
                        <p:par>
                          <p:cTn id="24" fill="hold">
                            <p:stCondLst>
                              <p:cond delay="7500"/>
                            </p:stCondLst>
                            <p:childTnLst>
                              <p:par>
                                <p:cTn id="25" presetID="10" presetClass="entr" presetSubtype="0" fill="hold" grpId="0"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1500"/>
                                        <p:tgtEl>
                                          <p:spTgt spid="5">
                                            <p:txEl>
                                              <p:pRg st="5" end="5"/>
                                            </p:txEl>
                                          </p:spTgt>
                                        </p:tgtEl>
                                      </p:cBhvr>
                                    </p:animEffect>
                                  </p:childTnLst>
                                </p:cTn>
                              </p:par>
                            </p:childTnLst>
                          </p:cTn>
                        </p:par>
                        <p:par>
                          <p:cTn id="28" fill="hold">
                            <p:stCondLst>
                              <p:cond delay="9000"/>
                            </p:stCondLst>
                            <p:childTnLst>
                              <p:par>
                                <p:cTn id="29" presetID="10" presetClass="entr" presetSubtype="0" fill="hold" grpId="0" nodeType="after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1500"/>
                                        <p:tgtEl>
                                          <p:spTgt spid="5">
                                            <p:txEl>
                                              <p:pRg st="6" end="6"/>
                                            </p:txEl>
                                          </p:spTgt>
                                        </p:tgtEl>
                                      </p:cBhvr>
                                    </p:animEffect>
                                  </p:childTnLst>
                                </p:cTn>
                              </p:par>
                            </p:childTnLst>
                          </p:cTn>
                        </p:par>
                        <p:par>
                          <p:cTn id="32" fill="hold">
                            <p:stCondLst>
                              <p:cond delay="10500"/>
                            </p:stCondLst>
                            <p:childTnLst>
                              <p:par>
                                <p:cTn id="33" presetID="10" presetClass="entr" presetSubtype="0" fill="hold" grpId="0" nodeType="after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1500"/>
                                        <p:tgtEl>
                                          <p:spTgt spid="5">
                                            <p:txEl>
                                              <p:pRg st="7" end="7"/>
                                            </p:txEl>
                                          </p:spTgt>
                                        </p:tgtEl>
                                      </p:cBhvr>
                                    </p:animEffect>
                                  </p:childTnLst>
                                </p:cTn>
                              </p:par>
                            </p:childTnLst>
                          </p:cTn>
                        </p:par>
                        <p:par>
                          <p:cTn id="36" fill="hold">
                            <p:stCondLst>
                              <p:cond delay="12000"/>
                            </p:stCondLst>
                            <p:childTnLst>
                              <p:par>
                                <p:cTn id="37" presetID="10" presetClass="entr" presetSubtype="0" fill="hold" grpId="0" nodeType="after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1500"/>
                                        <p:tgtEl>
                                          <p:spTgt spid="5">
                                            <p:txEl>
                                              <p:pRg st="8" end="8"/>
                                            </p:txEl>
                                          </p:spTgt>
                                        </p:tgtEl>
                                      </p:cBhvr>
                                    </p:animEffect>
                                  </p:childTnLst>
                                </p:cTn>
                              </p:par>
                            </p:childTnLst>
                          </p:cTn>
                        </p:par>
                        <p:par>
                          <p:cTn id="40" fill="hold">
                            <p:stCondLst>
                              <p:cond delay="13500"/>
                            </p:stCondLst>
                            <p:childTnLst>
                              <p:par>
                                <p:cTn id="41" presetID="10" presetClass="entr" presetSubtype="0" fill="hold" grpId="0" nodeType="after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Effect transition="in" filter="fade">
                                      <p:cBhvr>
                                        <p:cTn id="43" dur="1500"/>
                                        <p:tgtEl>
                                          <p:spTgt spid="5">
                                            <p:txEl>
                                              <p:pRg st="9" end="9"/>
                                            </p:txEl>
                                          </p:spTgt>
                                        </p:tgtEl>
                                      </p:cBhvr>
                                    </p:animEffect>
                                  </p:childTnLst>
                                </p:cTn>
                              </p:par>
                            </p:childTnLst>
                          </p:cTn>
                        </p:par>
                        <p:par>
                          <p:cTn id="44" fill="hold">
                            <p:stCondLst>
                              <p:cond delay="15000"/>
                            </p:stCondLst>
                            <p:childTnLst>
                              <p:par>
                                <p:cTn id="45" presetID="10" presetClass="entr" presetSubtype="0" fill="hold" grpId="0" nodeType="after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fade">
                                      <p:cBhvr>
                                        <p:cTn id="47" dur="1500"/>
                                        <p:tgtEl>
                                          <p:spTgt spid="5">
                                            <p:txEl>
                                              <p:pRg st="10" end="10"/>
                                            </p:txEl>
                                          </p:spTgt>
                                        </p:tgtEl>
                                      </p:cBhvr>
                                    </p:animEffect>
                                  </p:childTnLst>
                                </p:cTn>
                              </p:par>
                            </p:childTnLst>
                          </p:cTn>
                        </p:par>
                        <p:par>
                          <p:cTn id="48" fill="hold">
                            <p:stCondLst>
                              <p:cond delay="16500"/>
                            </p:stCondLst>
                            <p:childTnLst>
                              <p:par>
                                <p:cTn id="49" presetID="10" presetClass="entr" presetSubtype="0" fill="hold" grpId="0" nodeType="after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Effect transition="in" filter="fade">
                                      <p:cBhvr>
                                        <p:cTn id="51" dur="1500"/>
                                        <p:tgtEl>
                                          <p:spTgt spid="5">
                                            <p:txEl>
                                              <p:pRg st="11" end="11"/>
                                            </p:txEl>
                                          </p:spTgt>
                                        </p:tgtEl>
                                      </p:cBhvr>
                                    </p:animEffect>
                                  </p:childTnLst>
                                </p:cTn>
                              </p:par>
                            </p:childTnLst>
                          </p:cTn>
                        </p:par>
                        <p:par>
                          <p:cTn id="52" fill="hold">
                            <p:stCondLst>
                              <p:cond delay="18000"/>
                            </p:stCondLst>
                            <p:childTnLst>
                              <p:par>
                                <p:cTn id="53" presetID="10" presetClass="entr" presetSubtype="0" fill="hold" grpId="0" nodeType="after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animEffect transition="in" filter="fade">
                                      <p:cBhvr>
                                        <p:cTn id="55" dur="1500"/>
                                        <p:tgtEl>
                                          <p:spTgt spid="5">
                                            <p:txEl>
                                              <p:pRg st="12" end="12"/>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
                                            <p:txEl>
                                              <p:pRg st="13" end="13"/>
                                            </p:txEl>
                                          </p:spTgt>
                                        </p:tgtEl>
                                        <p:attrNameLst>
                                          <p:attrName>style.visibility</p:attrName>
                                        </p:attrNameLst>
                                      </p:cBhvr>
                                      <p:to>
                                        <p:strVal val="visible"/>
                                      </p:to>
                                    </p:set>
                                    <p:animEffect transition="in" filter="fade">
                                      <p:cBhvr>
                                        <p:cTn id="58" dur="1500"/>
                                        <p:tgtEl>
                                          <p:spTgt spid="5">
                                            <p:txEl>
                                              <p:pRg st="13" end="1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
                                            <p:txEl>
                                              <p:pRg st="14" end="14"/>
                                            </p:txEl>
                                          </p:spTgt>
                                        </p:tgtEl>
                                        <p:attrNameLst>
                                          <p:attrName>style.visibility</p:attrName>
                                        </p:attrNameLst>
                                      </p:cBhvr>
                                      <p:to>
                                        <p:strVal val="visible"/>
                                      </p:to>
                                    </p:set>
                                    <p:animEffect transition="in" filter="fade">
                                      <p:cBhvr>
                                        <p:cTn id="63" dur="1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4" y="44624"/>
            <a:ext cx="8229600" cy="1143000"/>
          </a:xfrm>
        </p:spPr>
        <p:txBody>
          <a:bodyPr/>
          <a:lstStyle/>
          <a:p>
            <a:r>
              <a:rPr lang="en-GB" u="sng" dirty="0"/>
              <a:t>Skin to Skin</a:t>
            </a:r>
          </a:p>
        </p:txBody>
      </p:sp>
      <p:sp>
        <p:nvSpPr>
          <p:cNvPr id="3" name="Content Placeholder 2"/>
          <p:cNvSpPr>
            <a:spLocks noGrp="1"/>
          </p:cNvSpPr>
          <p:nvPr>
            <p:ph idx="1"/>
          </p:nvPr>
        </p:nvSpPr>
        <p:spPr>
          <a:xfrm>
            <a:off x="417638" y="1052736"/>
            <a:ext cx="8229600" cy="748680"/>
          </a:xfrm>
        </p:spPr>
        <p:txBody>
          <a:bodyPr/>
          <a:lstStyle/>
          <a:p>
            <a:pPr marL="0" indent="0">
              <a:buNone/>
            </a:pPr>
            <a:r>
              <a:rPr lang="en-GB" u="sng" dirty="0"/>
              <a:t>The 9 Instinctive Stages:</a:t>
            </a:r>
          </a:p>
          <a:p>
            <a:pPr marL="0" indent="0">
              <a:buNone/>
            </a:pPr>
            <a:endParaRPr lang="en-GB" dirty="0"/>
          </a:p>
        </p:txBody>
      </p:sp>
      <p:sp>
        <p:nvSpPr>
          <p:cNvPr id="4" name="TextBox 3"/>
          <p:cNvSpPr txBox="1"/>
          <p:nvPr/>
        </p:nvSpPr>
        <p:spPr>
          <a:xfrm>
            <a:off x="605253" y="1819010"/>
            <a:ext cx="1152128" cy="369332"/>
          </a:xfrm>
          <a:prstGeom prst="rect">
            <a:avLst/>
          </a:prstGeom>
          <a:noFill/>
        </p:spPr>
        <p:txBody>
          <a:bodyPr wrap="square" rtlCol="0">
            <a:spAutoFit/>
          </a:bodyPr>
          <a:lstStyle/>
          <a:p>
            <a:r>
              <a:rPr lang="en-GB" dirty="0"/>
              <a:t>Birth Cry</a:t>
            </a:r>
          </a:p>
        </p:txBody>
      </p:sp>
      <p:sp>
        <p:nvSpPr>
          <p:cNvPr id="5" name="TextBox 4"/>
          <p:cNvSpPr txBox="1"/>
          <p:nvPr/>
        </p:nvSpPr>
        <p:spPr>
          <a:xfrm>
            <a:off x="899592" y="2284156"/>
            <a:ext cx="1584176" cy="369332"/>
          </a:xfrm>
          <a:prstGeom prst="rect">
            <a:avLst/>
          </a:prstGeom>
          <a:noFill/>
        </p:spPr>
        <p:txBody>
          <a:bodyPr wrap="square" rtlCol="0">
            <a:spAutoFit/>
          </a:bodyPr>
          <a:lstStyle/>
          <a:p>
            <a:r>
              <a:rPr lang="en-GB" dirty="0"/>
              <a:t>Relaxation</a:t>
            </a:r>
          </a:p>
        </p:txBody>
      </p:sp>
      <p:sp>
        <p:nvSpPr>
          <p:cNvPr id="6" name="TextBox 5"/>
          <p:cNvSpPr txBox="1"/>
          <p:nvPr/>
        </p:nvSpPr>
        <p:spPr>
          <a:xfrm>
            <a:off x="1403648" y="2679920"/>
            <a:ext cx="1584176" cy="369332"/>
          </a:xfrm>
          <a:prstGeom prst="rect">
            <a:avLst/>
          </a:prstGeom>
          <a:noFill/>
        </p:spPr>
        <p:txBody>
          <a:bodyPr wrap="square" rtlCol="0">
            <a:spAutoFit/>
          </a:bodyPr>
          <a:lstStyle/>
          <a:p>
            <a:r>
              <a:rPr lang="en-GB" dirty="0"/>
              <a:t>Awakening</a:t>
            </a:r>
          </a:p>
        </p:txBody>
      </p:sp>
      <p:sp>
        <p:nvSpPr>
          <p:cNvPr id="7" name="TextBox 6"/>
          <p:cNvSpPr txBox="1"/>
          <p:nvPr/>
        </p:nvSpPr>
        <p:spPr>
          <a:xfrm>
            <a:off x="1749536" y="3049252"/>
            <a:ext cx="1584176" cy="369332"/>
          </a:xfrm>
          <a:prstGeom prst="rect">
            <a:avLst/>
          </a:prstGeom>
          <a:noFill/>
        </p:spPr>
        <p:txBody>
          <a:bodyPr wrap="square" rtlCol="0">
            <a:spAutoFit/>
          </a:bodyPr>
          <a:lstStyle/>
          <a:p>
            <a:r>
              <a:rPr lang="en-GB" dirty="0"/>
              <a:t>Activity</a:t>
            </a:r>
          </a:p>
        </p:txBody>
      </p:sp>
      <p:sp>
        <p:nvSpPr>
          <p:cNvPr id="8" name="TextBox 7"/>
          <p:cNvSpPr txBox="1"/>
          <p:nvPr/>
        </p:nvSpPr>
        <p:spPr>
          <a:xfrm>
            <a:off x="2108579" y="3418584"/>
            <a:ext cx="1080120" cy="369332"/>
          </a:xfrm>
          <a:prstGeom prst="rect">
            <a:avLst/>
          </a:prstGeom>
          <a:noFill/>
        </p:spPr>
        <p:txBody>
          <a:bodyPr wrap="square" rtlCol="0">
            <a:spAutoFit/>
          </a:bodyPr>
          <a:lstStyle/>
          <a:p>
            <a:r>
              <a:rPr lang="en-GB" dirty="0"/>
              <a:t>Resting</a:t>
            </a:r>
          </a:p>
        </p:txBody>
      </p:sp>
      <p:sp>
        <p:nvSpPr>
          <p:cNvPr id="9" name="TextBox 8"/>
          <p:cNvSpPr txBox="1"/>
          <p:nvPr/>
        </p:nvSpPr>
        <p:spPr>
          <a:xfrm>
            <a:off x="2443467" y="3815703"/>
            <a:ext cx="1656184" cy="369332"/>
          </a:xfrm>
          <a:prstGeom prst="rect">
            <a:avLst/>
          </a:prstGeom>
          <a:noFill/>
        </p:spPr>
        <p:txBody>
          <a:bodyPr wrap="square" rtlCol="0">
            <a:spAutoFit/>
          </a:bodyPr>
          <a:lstStyle/>
          <a:p>
            <a:r>
              <a:rPr lang="en-GB" dirty="0"/>
              <a:t>Crawling</a:t>
            </a:r>
          </a:p>
        </p:txBody>
      </p:sp>
      <p:sp>
        <p:nvSpPr>
          <p:cNvPr id="10" name="TextBox 9"/>
          <p:cNvSpPr txBox="1"/>
          <p:nvPr/>
        </p:nvSpPr>
        <p:spPr>
          <a:xfrm>
            <a:off x="2987824" y="4163563"/>
            <a:ext cx="1656184" cy="369332"/>
          </a:xfrm>
          <a:prstGeom prst="rect">
            <a:avLst/>
          </a:prstGeom>
          <a:noFill/>
        </p:spPr>
        <p:txBody>
          <a:bodyPr wrap="square" rtlCol="0">
            <a:spAutoFit/>
          </a:bodyPr>
          <a:lstStyle/>
          <a:p>
            <a:r>
              <a:rPr lang="en-GB" dirty="0"/>
              <a:t>Familiarisation</a:t>
            </a:r>
          </a:p>
        </p:txBody>
      </p:sp>
      <p:sp>
        <p:nvSpPr>
          <p:cNvPr id="11" name="TextBox 10"/>
          <p:cNvSpPr txBox="1"/>
          <p:nvPr/>
        </p:nvSpPr>
        <p:spPr>
          <a:xfrm>
            <a:off x="3419872" y="4546410"/>
            <a:ext cx="1224136" cy="369332"/>
          </a:xfrm>
          <a:prstGeom prst="rect">
            <a:avLst/>
          </a:prstGeom>
          <a:noFill/>
        </p:spPr>
        <p:txBody>
          <a:bodyPr wrap="square" rtlCol="0">
            <a:spAutoFit/>
          </a:bodyPr>
          <a:lstStyle/>
          <a:p>
            <a:r>
              <a:rPr lang="en-GB" dirty="0"/>
              <a:t>Suckling</a:t>
            </a:r>
          </a:p>
        </p:txBody>
      </p:sp>
      <p:sp>
        <p:nvSpPr>
          <p:cNvPr id="12" name="TextBox 11"/>
          <p:cNvSpPr txBox="1"/>
          <p:nvPr/>
        </p:nvSpPr>
        <p:spPr>
          <a:xfrm>
            <a:off x="3815916" y="4923076"/>
            <a:ext cx="1224136" cy="369332"/>
          </a:xfrm>
          <a:prstGeom prst="rect">
            <a:avLst/>
          </a:prstGeom>
          <a:noFill/>
        </p:spPr>
        <p:txBody>
          <a:bodyPr wrap="square" rtlCol="0">
            <a:spAutoFit/>
          </a:bodyPr>
          <a:lstStyle/>
          <a:p>
            <a:r>
              <a:rPr lang="en-GB" dirty="0"/>
              <a:t>Sleeping</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516110"/>
            <a:ext cx="4003230" cy="2248191"/>
          </a:xfrm>
          <a:prstGeom prst="rect">
            <a:avLst/>
          </a:prstGeom>
          <a:ln>
            <a:noFill/>
          </a:ln>
          <a:effectLst>
            <a:softEdge rad="112500"/>
          </a:effec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679" y="4806474"/>
            <a:ext cx="3317065" cy="1863410"/>
          </a:xfrm>
          <a:prstGeom prst="rect">
            <a:avLst/>
          </a:prstGeom>
          <a:ln>
            <a:noFill/>
          </a:ln>
          <a:effectLst>
            <a:softEdge rad="112500"/>
          </a:effectLst>
        </p:spPr>
      </p:pic>
      <p:cxnSp>
        <p:nvCxnSpPr>
          <p:cNvPr id="16" name="Straight Connector 15"/>
          <p:cNvCxnSpPr/>
          <p:nvPr/>
        </p:nvCxnSpPr>
        <p:spPr>
          <a:xfrm>
            <a:off x="5040052" y="3815703"/>
            <a:ext cx="0" cy="2854181"/>
          </a:xfrm>
          <a:prstGeom prst="line">
            <a:avLst/>
          </a:prstGeom>
        </p:spPr>
        <p:style>
          <a:lnRef idx="3">
            <a:schemeClr val="accent1"/>
          </a:lnRef>
          <a:fillRef idx="0">
            <a:schemeClr val="accent1"/>
          </a:fillRef>
          <a:effectRef idx="2">
            <a:schemeClr val="accent1"/>
          </a:effectRef>
          <a:fontRef idx="minor">
            <a:schemeClr val="tx1"/>
          </a:fontRef>
        </p:style>
      </p:cxnSp>
      <p:sp>
        <p:nvSpPr>
          <p:cNvPr id="20" name="TextBox 19"/>
          <p:cNvSpPr txBox="1"/>
          <p:nvPr/>
        </p:nvSpPr>
        <p:spPr>
          <a:xfrm>
            <a:off x="5292080" y="3787916"/>
            <a:ext cx="3384376" cy="2862322"/>
          </a:xfrm>
          <a:prstGeom prst="rect">
            <a:avLst/>
          </a:prstGeom>
          <a:noFill/>
        </p:spPr>
        <p:txBody>
          <a:bodyPr wrap="square" rtlCol="0">
            <a:spAutoFit/>
          </a:bodyPr>
          <a:lstStyle/>
          <a:p>
            <a:r>
              <a:rPr lang="en-GB" sz="1500" u="sng" dirty="0"/>
              <a:t>Benefits of Skin to Skin:</a:t>
            </a:r>
          </a:p>
          <a:p>
            <a:endParaRPr lang="en-GB" sz="1500" dirty="0"/>
          </a:p>
          <a:p>
            <a:pPr marL="285750" indent="-285750">
              <a:buFont typeface="Arial" panose="020B0604020202020204" pitchFamily="34" charset="0"/>
              <a:buChar char="•"/>
            </a:pPr>
            <a:r>
              <a:rPr lang="en-GB" sz="1500" dirty="0"/>
              <a:t>Helps to regulate your baby’s heart rate, breathing &amp; temperature</a:t>
            </a:r>
          </a:p>
          <a:p>
            <a:pPr marL="285750" indent="-285750">
              <a:buFont typeface="Arial" panose="020B0604020202020204" pitchFamily="34" charset="0"/>
              <a:buChar char="•"/>
            </a:pPr>
            <a:r>
              <a:rPr lang="en-GB" sz="1500" dirty="0"/>
              <a:t>Helps to stabilise your baby’s blood glucose levels</a:t>
            </a:r>
          </a:p>
          <a:p>
            <a:pPr marL="285750" indent="-285750">
              <a:buFont typeface="Arial" panose="020B0604020202020204" pitchFamily="34" charset="0"/>
              <a:buChar char="•"/>
            </a:pPr>
            <a:r>
              <a:rPr lang="en-GB" sz="1500" dirty="0"/>
              <a:t>Significantly reduces levels of stress hormones &amp; reduces crying</a:t>
            </a:r>
          </a:p>
          <a:p>
            <a:pPr marL="285750" indent="-285750">
              <a:buFont typeface="Arial" panose="020B0604020202020204" pitchFamily="34" charset="0"/>
              <a:buChar char="•"/>
            </a:pPr>
            <a:r>
              <a:rPr lang="en-GB" sz="1500" dirty="0"/>
              <a:t>Bonding &amp; Attachment –stimulates the release of oxytocin</a:t>
            </a:r>
          </a:p>
          <a:p>
            <a:pPr marL="285750" indent="-285750">
              <a:buFont typeface="Arial" panose="020B0604020202020204" pitchFamily="34" charset="0"/>
              <a:buChar char="•"/>
            </a:pPr>
            <a:r>
              <a:rPr lang="en-GB" sz="1500" dirty="0"/>
              <a:t>Helps to initiate breastfeeding</a:t>
            </a:r>
          </a:p>
        </p:txBody>
      </p:sp>
    </p:spTree>
    <p:extLst>
      <p:ext uri="{BB962C8B-B14F-4D97-AF65-F5344CB8AC3E}">
        <p14:creationId xmlns:p14="http://schemas.microsoft.com/office/powerpoint/2010/main" val="6968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ircle(in)">
                                      <p:cBhvr>
                                        <p:cTn id="11" dur="2000"/>
                                        <p:tgtEl>
                                          <p:spTgt spid="14"/>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250"/>
                                        <p:tgtEl>
                                          <p:spTgt spid="3">
                                            <p:txEl>
                                              <p:pRg st="0" end="0"/>
                                            </p:txEl>
                                          </p:spTgt>
                                        </p:tgtEl>
                                      </p:cBhvr>
                                    </p:animEffect>
                                  </p:childTnLst>
                                </p:cTn>
                              </p:par>
                            </p:childTnLst>
                          </p:cTn>
                        </p:par>
                        <p:par>
                          <p:cTn id="16" fill="hold">
                            <p:stCondLst>
                              <p:cond delay="525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625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7250"/>
                            </p:stCondLst>
                            <p:childTnLst>
                              <p:par>
                                <p:cTn id="29" presetID="42"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8250"/>
                            </p:stCondLst>
                            <p:childTnLst>
                              <p:par>
                                <p:cTn id="35" presetID="42"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par>
                          <p:cTn id="40" fill="hold">
                            <p:stCondLst>
                              <p:cond delay="9250"/>
                            </p:stCondLst>
                            <p:childTnLst>
                              <p:par>
                                <p:cTn id="41" presetID="42"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10250"/>
                            </p:stCondLst>
                            <p:childTnLst>
                              <p:par>
                                <p:cTn id="47" presetID="42" presetClass="entr" presetSubtype="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par>
                          <p:cTn id="52" fill="hold">
                            <p:stCondLst>
                              <p:cond delay="11250"/>
                            </p:stCondLst>
                            <p:childTnLst>
                              <p:par>
                                <p:cTn id="53" presetID="42" presetClass="entr" presetSubtype="0"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par>
                          <p:cTn id="58" fill="hold">
                            <p:stCondLst>
                              <p:cond delay="1225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13250"/>
                            </p:stCondLst>
                            <p:childTnLst>
                              <p:par>
                                <p:cTn id="65" presetID="42"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1000"/>
                                        <p:tgtEl>
                                          <p:spTgt spid="12"/>
                                        </p:tgtEl>
                                      </p:cBhvr>
                                    </p:animEffect>
                                    <p:anim calcmode="lin" valueType="num">
                                      <p:cBhvr>
                                        <p:cTn id="68" dur="1000" fill="hold"/>
                                        <p:tgtEl>
                                          <p:spTgt spid="12"/>
                                        </p:tgtEl>
                                        <p:attrNameLst>
                                          <p:attrName>ppt_x</p:attrName>
                                        </p:attrNameLst>
                                      </p:cBhvr>
                                      <p:tavLst>
                                        <p:tav tm="0">
                                          <p:val>
                                            <p:strVal val="#ppt_x"/>
                                          </p:val>
                                        </p:tav>
                                        <p:tav tm="100000">
                                          <p:val>
                                            <p:strVal val="#ppt_x"/>
                                          </p:val>
                                        </p:tav>
                                      </p:tavLst>
                                    </p:anim>
                                    <p:anim calcmode="lin" valueType="num">
                                      <p:cBhvr>
                                        <p:cTn id="69" dur="1000" fill="hold"/>
                                        <p:tgtEl>
                                          <p:spTgt spid="12"/>
                                        </p:tgtEl>
                                        <p:attrNameLst>
                                          <p:attrName>ppt_y</p:attrName>
                                        </p:attrNameLst>
                                      </p:cBhvr>
                                      <p:tavLst>
                                        <p:tav tm="0">
                                          <p:val>
                                            <p:strVal val="#ppt_y+.1"/>
                                          </p:val>
                                        </p:tav>
                                        <p:tav tm="100000">
                                          <p:val>
                                            <p:strVal val="#ppt_y"/>
                                          </p:val>
                                        </p:tav>
                                      </p:tavLst>
                                    </p:anim>
                                  </p:childTnLst>
                                </p:cTn>
                              </p:par>
                            </p:childTnLst>
                          </p:cTn>
                        </p:par>
                        <p:par>
                          <p:cTn id="70" fill="hold">
                            <p:stCondLst>
                              <p:cond delay="14250"/>
                            </p:stCondLst>
                            <p:childTnLst>
                              <p:par>
                                <p:cTn id="71" presetID="10" presetClass="entr" presetSubtype="0" fill="hold" grpId="0" nodeType="afterEffect">
                                  <p:stCondLst>
                                    <p:cond delay="0"/>
                                  </p:stCondLst>
                                  <p:childTnLst>
                                    <p:set>
                                      <p:cBhvr>
                                        <p:cTn id="72" dur="1" fill="hold">
                                          <p:stCondLst>
                                            <p:cond delay="0"/>
                                          </p:stCondLst>
                                        </p:cTn>
                                        <p:tgtEl>
                                          <p:spTgt spid="20">
                                            <p:txEl>
                                              <p:pRg st="0" end="0"/>
                                            </p:txEl>
                                          </p:spTgt>
                                        </p:tgtEl>
                                        <p:attrNameLst>
                                          <p:attrName>style.visibility</p:attrName>
                                        </p:attrNameLst>
                                      </p:cBhvr>
                                      <p:to>
                                        <p:strVal val="visible"/>
                                      </p:to>
                                    </p:set>
                                    <p:animEffect transition="in" filter="fade">
                                      <p:cBhvr>
                                        <p:cTn id="73" dur="1250"/>
                                        <p:tgtEl>
                                          <p:spTgt spid="20">
                                            <p:txEl>
                                              <p:pRg st="0" end="0"/>
                                            </p:txEl>
                                          </p:spTgt>
                                        </p:tgtEl>
                                      </p:cBhvr>
                                    </p:animEffect>
                                  </p:childTnLst>
                                </p:cTn>
                              </p:par>
                            </p:childTnLst>
                          </p:cTn>
                        </p:par>
                        <p:par>
                          <p:cTn id="74" fill="hold">
                            <p:stCondLst>
                              <p:cond delay="15500"/>
                            </p:stCondLst>
                            <p:childTnLst>
                              <p:par>
                                <p:cTn id="75" presetID="10" presetClass="entr" presetSubtype="0" fill="hold" grpId="0" nodeType="afterEffect">
                                  <p:stCondLst>
                                    <p:cond delay="0"/>
                                  </p:stCondLst>
                                  <p:childTnLst>
                                    <p:set>
                                      <p:cBhvr>
                                        <p:cTn id="76" dur="1" fill="hold">
                                          <p:stCondLst>
                                            <p:cond delay="0"/>
                                          </p:stCondLst>
                                        </p:cTn>
                                        <p:tgtEl>
                                          <p:spTgt spid="20">
                                            <p:txEl>
                                              <p:pRg st="2" end="2"/>
                                            </p:txEl>
                                          </p:spTgt>
                                        </p:tgtEl>
                                        <p:attrNameLst>
                                          <p:attrName>style.visibility</p:attrName>
                                        </p:attrNameLst>
                                      </p:cBhvr>
                                      <p:to>
                                        <p:strVal val="visible"/>
                                      </p:to>
                                    </p:set>
                                    <p:animEffect transition="in" filter="fade">
                                      <p:cBhvr>
                                        <p:cTn id="77" dur="1250"/>
                                        <p:tgtEl>
                                          <p:spTgt spid="20">
                                            <p:txEl>
                                              <p:pRg st="2" end="2"/>
                                            </p:txEl>
                                          </p:spTgt>
                                        </p:tgtEl>
                                      </p:cBhvr>
                                    </p:animEffect>
                                  </p:childTnLst>
                                </p:cTn>
                              </p:par>
                            </p:childTnLst>
                          </p:cTn>
                        </p:par>
                        <p:par>
                          <p:cTn id="78" fill="hold">
                            <p:stCondLst>
                              <p:cond delay="16750"/>
                            </p:stCondLst>
                            <p:childTnLst>
                              <p:par>
                                <p:cTn id="79" presetID="10" presetClass="entr" presetSubtype="0" fill="hold" grpId="0" nodeType="afterEffect">
                                  <p:stCondLst>
                                    <p:cond delay="0"/>
                                  </p:stCondLst>
                                  <p:childTnLst>
                                    <p:set>
                                      <p:cBhvr>
                                        <p:cTn id="80" dur="1" fill="hold">
                                          <p:stCondLst>
                                            <p:cond delay="0"/>
                                          </p:stCondLst>
                                        </p:cTn>
                                        <p:tgtEl>
                                          <p:spTgt spid="20">
                                            <p:txEl>
                                              <p:pRg st="3" end="3"/>
                                            </p:txEl>
                                          </p:spTgt>
                                        </p:tgtEl>
                                        <p:attrNameLst>
                                          <p:attrName>style.visibility</p:attrName>
                                        </p:attrNameLst>
                                      </p:cBhvr>
                                      <p:to>
                                        <p:strVal val="visible"/>
                                      </p:to>
                                    </p:set>
                                    <p:animEffect transition="in" filter="fade">
                                      <p:cBhvr>
                                        <p:cTn id="81" dur="1250"/>
                                        <p:tgtEl>
                                          <p:spTgt spid="20">
                                            <p:txEl>
                                              <p:pRg st="3" end="3"/>
                                            </p:txEl>
                                          </p:spTgt>
                                        </p:tgtEl>
                                      </p:cBhvr>
                                    </p:animEffect>
                                  </p:childTnLst>
                                </p:cTn>
                              </p:par>
                            </p:childTnLst>
                          </p:cTn>
                        </p:par>
                        <p:par>
                          <p:cTn id="82" fill="hold">
                            <p:stCondLst>
                              <p:cond delay="18000"/>
                            </p:stCondLst>
                            <p:childTnLst>
                              <p:par>
                                <p:cTn id="83" presetID="10" presetClass="entr" presetSubtype="0" fill="hold" grpId="0" nodeType="afterEffect">
                                  <p:stCondLst>
                                    <p:cond delay="0"/>
                                  </p:stCondLst>
                                  <p:childTnLst>
                                    <p:set>
                                      <p:cBhvr>
                                        <p:cTn id="84" dur="1" fill="hold">
                                          <p:stCondLst>
                                            <p:cond delay="0"/>
                                          </p:stCondLst>
                                        </p:cTn>
                                        <p:tgtEl>
                                          <p:spTgt spid="20">
                                            <p:txEl>
                                              <p:pRg st="4" end="4"/>
                                            </p:txEl>
                                          </p:spTgt>
                                        </p:tgtEl>
                                        <p:attrNameLst>
                                          <p:attrName>style.visibility</p:attrName>
                                        </p:attrNameLst>
                                      </p:cBhvr>
                                      <p:to>
                                        <p:strVal val="visible"/>
                                      </p:to>
                                    </p:set>
                                    <p:animEffect transition="in" filter="fade">
                                      <p:cBhvr>
                                        <p:cTn id="85" dur="1250"/>
                                        <p:tgtEl>
                                          <p:spTgt spid="20">
                                            <p:txEl>
                                              <p:pRg st="4" end="4"/>
                                            </p:txEl>
                                          </p:spTgt>
                                        </p:tgtEl>
                                      </p:cBhvr>
                                    </p:animEffect>
                                  </p:childTnLst>
                                </p:cTn>
                              </p:par>
                            </p:childTnLst>
                          </p:cTn>
                        </p:par>
                        <p:par>
                          <p:cTn id="86" fill="hold">
                            <p:stCondLst>
                              <p:cond delay="19250"/>
                            </p:stCondLst>
                            <p:childTnLst>
                              <p:par>
                                <p:cTn id="87" presetID="10" presetClass="entr" presetSubtype="0" fill="hold" grpId="0" nodeType="afterEffect">
                                  <p:stCondLst>
                                    <p:cond delay="0"/>
                                  </p:stCondLst>
                                  <p:childTnLst>
                                    <p:set>
                                      <p:cBhvr>
                                        <p:cTn id="88" dur="1" fill="hold">
                                          <p:stCondLst>
                                            <p:cond delay="0"/>
                                          </p:stCondLst>
                                        </p:cTn>
                                        <p:tgtEl>
                                          <p:spTgt spid="20">
                                            <p:txEl>
                                              <p:pRg st="5" end="5"/>
                                            </p:txEl>
                                          </p:spTgt>
                                        </p:tgtEl>
                                        <p:attrNameLst>
                                          <p:attrName>style.visibility</p:attrName>
                                        </p:attrNameLst>
                                      </p:cBhvr>
                                      <p:to>
                                        <p:strVal val="visible"/>
                                      </p:to>
                                    </p:set>
                                    <p:animEffect transition="in" filter="fade">
                                      <p:cBhvr>
                                        <p:cTn id="89" dur="1250"/>
                                        <p:tgtEl>
                                          <p:spTgt spid="20">
                                            <p:txEl>
                                              <p:pRg st="5" end="5"/>
                                            </p:txEl>
                                          </p:spTgt>
                                        </p:tgtEl>
                                      </p:cBhvr>
                                    </p:animEffect>
                                  </p:childTnLst>
                                </p:cTn>
                              </p:par>
                            </p:childTnLst>
                          </p:cTn>
                        </p:par>
                        <p:par>
                          <p:cTn id="90" fill="hold">
                            <p:stCondLst>
                              <p:cond delay="20500"/>
                            </p:stCondLst>
                            <p:childTnLst>
                              <p:par>
                                <p:cTn id="91" presetID="10" presetClass="entr" presetSubtype="0" fill="hold" grpId="0" nodeType="afterEffect">
                                  <p:stCondLst>
                                    <p:cond delay="0"/>
                                  </p:stCondLst>
                                  <p:childTnLst>
                                    <p:set>
                                      <p:cBhvr>
                                        <p:cTn id="92" dur="1" fill="hold">
                                          <p:stCondLst>
                                            <p:cond delay="0"/>
                                          </p:stCondLst>
                                        </p:cTn>
                                        <p:tgtEl>
                                          <p:spTgt spid="20">
                                            <p:txEl>
                                              <p:pRg st="6" end="6"/>
                                            </p:txEl>
                                          </p:spTgt>
                                        </p:tgtEl>
                                        <p:attrNameLst>
                                          <p:attrName>style.visibility</p:attrName>
                                        </p:attrNameLst>
                                      </p:cBhvr>
                                      <p:to>
                                        <p:strVal val="visible"/>
                                      </p:to>
                                    </p:set>
                                    <p:animEffect transition="in" filter="fade">
                                      <p:cBhvr>
                                        <p:cTn id="93" dur="125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P spid="10" grpId="0"/>
      <p:bldP spid="11" grpId="0"/>
      <p:bldP spid="12" grpId="0"/>
      <p:bldP spid="2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1162"/>
            <a:ext cx="8229600" cy="1143000"/>
          </a:xfrm>
        </p:spPr>
        <p:txBody>
          <a:bodyPr/>
          <a:lstStyle/>
          <a:p>
            <a:r>
              <a:rPr lang="en-GB" u="sng" dirty="0"/>
              <a:t>Delayed Cord Clamping</a:t>
            </a:r>
          </a:p>
        </p:txBody>
      </p:sp>
      <p:sp>
        <p:nvSpPr>
          <p:cNvPr id="3" name="Content Placeholder 2"/>
          <p:cNvSpPr>
            <a:spLocks noGrp="1"/>
          </p:cNvSpPr>
          <p:nvPr>
            <p:ph idx="1"/>
          </p:nvPr>
        </p:nvSpPr>
        <p:spPr>
          <a:xfrm>
            <a:off x="467544" y="1052736"/>
            <a:ext cx="3178696" cy="4525963"/>
          </a:xfrm>
        </p:spPr>
        <p:txBody>
          <a:bodyPr>
            <a:normAutofit/>
          </a:bodyPr>
          <a:lstStyle/>
          <a:p>
            <a:r>
              <a:rPr lang="en-GB" sz="1800" dirty="0"/>
              <a:t>The blood circulating in the placenta </a:t>
            </a:r>
            <a:r>
              <a:rPr lang="en-GB" sz="1800" b="1" i="1" dirty="0"/>
              <a:t>belongs to your baby</a:t>
            </a:r>
          </a:p>
          <a:p>
            <a:r>
              <a:rPr lang="en-GB" sz="1800" dirty="0"/>
              <a:t>Delaying cord clamping therefore allows the blood flow to continue between the placenta &amp; baby</a:t>
            </a:r>
          </a:p>
          <a:p>
            <a:r>
              <a:rPr lang="en-GB" sz="1800" dirty="0"/>
              <a:t>The baby can receive up to </a:t>
            </a:r>
            <a:r>
              <a:rPr lang="en-GB" sz="1800" b="1" i="1" dirty="0"/>
              <a:t>30% more </a:t>
            </a:r>
            <a:r>
              <a:rPr lang="en-GB" sz="1800" dirty="0"/>
              <a:t>blood volume when cord clamping is delayed.</a:t>
            </a:r>
          </a:p>
          <a:p>
            <a:pPr marL="0" indent="0">
              <a:buNone/>
            </a:pPr>
            <a:endParaRPr lang="en-GB"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856310458"/>
              </p:ext>
            </p:extLst>
          </p:nvPr>
        </p:nvGraphicFramePr>
        <p:xfrm>
          <a:off x="3707904" y="1124744"/>
          <a:ext cx="4752528" cy="3100239"/>
        </p:xfrm>
        <a:graphic>
          <a:graphicData uri="http://schemas.openxmlformats.org/drawingml/2006/table">
            <a:tbl>
              <a:tblPr firstRow="1" bandRow="1">
                <a:tableStyleId>{5C22544A-7EE6-4342-B048-85BDC9FD1C3A}</a:tableStyleId>
              </a:tblPr>
              <a:tblGrid>
                <a:gridCol w="2320126">
                  <a:extLst>
                    <a:ext uri="{9D8B030D-6E8A-4147-A177-3AD203B41FA5}">
                      <a16:colId xmlns:a16="http://schemas.microsoft.com/office/drawing/2014/main" xmlns="" val="20000"/>
                    </a:ext>
                  </a:extLst>
                </a:gridCol>
                <a:gridCol w="2432402">
                  <a:extLst>
                    <a:ext uri="{9D8B030D-6E8A-4147-A177-3AD203B41FA5}">
                      <a16:colId xmlns:a16="http://schemas.microsoft.com/office/drawing/2014/main" xmlns="" val="20001"/>
                    </a:ext>
                  </a:extLst>
                </a:gridCol>
              </a:tblGrid>
              <a:tr h="617119">
                <a:tc>
                  <a:txBody>
                    <a:bodyPr/>
                    <a:lstStyle/>
                    <a:p>
                      <a:r>
                        <a:rPr lang="en-GB" dirty="0"/>
                        <a:t>Benefits</a:t>
                      </a:r>
                    </a:p>
                  </a:txBody>
                  <a:tcPr/>
                </a:tc>
                <a:tc>
                  <a:txBody>
                    <a:bodyPr/>
                    <a:lstStyle/>
                    <a:p>
                      <a:r>
                        <a:rPr lang="en-GB" dirty="0"/>
                        <a:t>Associated Risk</a:t>
                      </a:r>
                    </a:p>
                  </a:txBody>
                  <a:tcPr/>
                </a:tc>
                <a:extLst>
                  <a:ext uri="{0D108BD9-81ED-4DB2-BD59-A6C34878D82A}">
                    <a16:rowId xmlns:a16="http://schemas.microsoft.com/office/drawing/2014/main" xmlns="" val="10000"/>
                  </a:ext>
                </a:extLst>
              </a:tr>
              <a:tr h="874251">
                <a:tc>
                  <a:txBody>
                    <a:bodyPr/>
                    <a:lstStyle/>
                    <a:p>
                      <a:r>
                        <a:rPr lang="en-GB" sz="1400" dirty="0"/>
                        <a:t>Placenta continues to supply oxygen whilst pulsating</a:t>
                      </a:r>
                    </a:p>
                  </a:txBody>
                  <a:tcPr/>
                </a:tc>
                <a:tc>
                  <a:txBody>
                    <a:bodyPr/>
                    <a:lstStyle/>
                    <a:p>
                      <a:r>
                        <a:rPr lang="en-GB" sz="1400" dirty="0"/>
                        <a:t>Increased risk from 3% to 5% of needing phototherapy to treat jaundice</a:t>
                      </a:r>
                    </a:p>
                  </a:txBody>
                  <a:tcPr/>
                </a:tc>
                <a:extLst>
                  <a:ext uri="{0D108BD9-81ED-4DB2-BD59-A6C34878D82A}">
                    <a16:rowId xmlns:a16="http://schemas.microsoft.com/office/drawing/2014/main" xmlns="" val="10001"/>
                  </a:ext>
                </a:extLst>
              </a:tr>
              <a:tr h="514266">
                <a:tc>
                  <a:txBody>
                    <a:bodyPr/>
                    <a:lstStyle/>
                    <a:p>
                      <a:r>
                        <a:rPr lang="en-GB" sz="1400" dirty="0"/>
                        <a:t>Increased blood volume</a:t>
                      </a:r>
                    </a:p>
                  </a:txBody>
                  <a:tcPr/>
                </a:tc>
                <a:tc>
                  <a:txBody>
                    <a:bodyPr/>
                    <a:lstStyle/>
                    <a:p>
                      <a:endParaRPr lang="en-GB" sz="1400" dirty="0"/>
                    </a:p>
                  </a:txBody>
                  <a:tcPr/>
                </a:tc>
                <a:extLst>
                  <a:ext uri="{0D108BD9-81ED-4DB2-BD59-A6C34878D82A}">
                    <a16:rowId xmlns:a16="http://schemas.microsoft.com/office/drawing/2014/main" xmlns="" val="10002"/>
                  </a:ext>
                </a:extLst>
              </a:tr>
              <a:tr h="518160">
                <a:tc>
                  <a:txBody>
                    <a:bodyPr/>
                    <a:lstStyle/>
                    <a:p>
                      <a:r>
                        <a:rPr lang="en-GB" sz="1400" dirty="0"/>
                        <a:t>Increased Haemoglobin</a:t>
                      </a:r>
                      <a:r>
                        <a:rPr lang="en-GB" sz="1400" baseline="0" dirty="0"/>
                        <a:t> levels</a:t>
                      </a:r>
                      <a:endParaRPr lang="en-GB" sz="1400" dirty="0"/>
                    </a:p>
                  </a:txBody>
                  <a:tcPr/>
                </a:tc>
                <a:tc>
                  <a:txBody>
                    <a:bodyPr/>
                    <a:lstStyle/>
                    <a:p>
                      <a:endParaRPr lang="en-GB" sz="1400" dirty="0"/>
                    </a:p>
                  </a:txBody>
                  <a:tcPr/>
                </a:tc>
                <a:extLst>
                  <a:ext uri="{0D108BD9-81ED-4DB2-BD59-A6C34878D82A}">
                    <a16:rowId xmlns:a16="http://schemas.microsoft.com/office/drawing/2014/main" xmlns="" val="10003"/>
                  </a:ext>
                </a:extLst>
              </a:tr>
              <a:tr h="576443">
                <a:tc>
                  <a:txBody>
                    <a:bodyPr/>
                    <a:lstStyle/>
                    <a:p>
                      <a:r>
                        <a:rPr lang="en-GB" sz="1400" dirty="0"/>
                        <a:t>Increased iron stores up until 6 months of age</a:t>
                      </a:r>
                    </a:p>
                  </a:txBody>
                  <a:tcPr/>
                </a:tc>
                <a:tc>
                  <a:txBody>
                    <a:bodyPr/>
                    <a:lstStyle/>
                    <a:p>
                      <a:endParaRPr lang="en-GB" sz="1400" dirty="0"/>
                    </a:p>
                  </a:txBody>
                  <a:tcPr/>
                </a:tc>
                <a:extLst>
                  <a:ext uri="{0D108BD9-81ED-4DB2-BD59-A6C34878D82A}">
                    <a16:rowId xmlns:a16="http://schemas.microsoft.com/office/drawing/2014/main" xmlns="" val="10004"/>
                  </a:ext>
                </a:extLst>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4365102"/>
            <a:ext cx="5040560" cy="2333593"/>
          </a:xfrm>
          <a:prstGeom prst="rect">
            <a:avLst/>
          </a:prstGeom>
          <a:ln>
            <a:noFill/>
          </a:ln>
          <a:effectLst>
            <a:softEdge rad="112500"/>
          </a:effectLst>
        </p:spPr>
      </p:pic>
    </p:spTree>
    <p:extLst>
      <p:ext uri="{BB962C8B-B14F-4D97-AF65-F5344CB8AC3E}">
        <p14:creationId xmlns:p14="http://schemas.microsoft.com/office/powerpoint/2010/main" val="18478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500"/>
                                        <p:tgtEl>
                                          <p:spTgt spid="3">
                                            <p:txEl>
                                              <p:pRg st="1" end="1"/>
                                            </p:tx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500"/>
                                        <p:tgtEl>
                                          <p:spTgt spid="3">
                                            <p:txEl>
                                              <p:pRg st="2" end="2"/>
                                            </p:txEl>
                                          </p:spTgt>
                                        </p:tgtEl>
                                      </p:cBhvr>
                                    </p:animEffect>
                                  </p:childTnLst>
                                </p:cTn>
                              </p:par>
                            </p:childTnLst>
                          </p:cTn>
                        </p:par>
                        <p:par>
                          <p:cTn id="16" fill="hold">
                            <p:stCondLst>
                              <p:cond delay="4500"/>
                            </p:stCondLst>
                            <p:childTnLst>
                              <p:par>
                                <p:cTn id="17" presetID="6"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par>
                          <p:cTn id="20" fill="hold">
                            <p:stCondLst>
                              <p:cond delay="6500"/>
                            </p:stCondLst>
                            <p:childTnLst>
                              <p:par>
                                <p:cTn id="21" presetID="6"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0232" y="274638"/>
            <a:ext cx="2026568" cy="1143000"/>
          </a:xfrm>
        </p:spPr>
        <p:txBody>
          <a:bodyPr>
            <a:normAutofit fontScale="90000"/>
          </a:bodyPr>
          <a:lstStyle/>
          <a:p>
            <a:r>
              <a:rPr lang="en-GB" u="sng" dirty="0"/>
              <a:t>3</a:t>
            </a:r>
            <a:r>
              <a:rPr lang="en-GB" u="sng" baseline="30000" dirty="0"/>
              <a:t>rd</a:t>
            </a:r>
            <a:r>
              <a:rPr lang="en-GB" u="sng" dirty="0"/>
              <a:t> Stage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5810770"/>
              </p:ext>
            </p:extLst>
          </p:nvPr>
        </p:nvGraphicFramePr>
        <p:xfrm>
          <a:off x="467544" y="332656"/>
          <a:ext cx="5760640" cy="6428854"/>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xmlns="" val="20000"/>
                    </a:ext>
                  </a:extLst>
                </a:gridCol>
                <a:gridCol w="2880320">
                  <a:extLst>
                    <a:ext uri="{9D8B030D-6E8A-4147-A177-3AD203B41FA5}">
                      <a16:colId xmlns:a16="http://schemas.microsoft.com/office/drawing/2014/main" xmlns="" val="20001"/>
                    </a:ext>
                  </a:extLst>
                </a:gridCol>
              </a:tblGrid>
              <a:tr h="640080">
                <a:tc>
                  <a:txBody>
                    <a:bodyPr/>
                    <a:lstStyle/>
                    <a:p>
                      <a:pPr algn="ctr"/>
                      <a:r>
                        <a:rPr lang="en-GB" dirty="0"/>
                        <a:t>Physiological</a:t>
                      </a:r>
                      <a:r>
                        <a:rPr lang="en-GB" baseline="0" dirty="0"/>
                        <a:t> Management</a:t>
                      </a:r>
                      <a:endParaRPr lang="en-GB" dirty="0"/>
                    </a:p>
                  </a:txBody>
                  <a:tcPr/>
                </a:tc>
                <a:tc>
                  <a:txBody>
                    <a:bodyPr/>
                    <a:lstStyle/>
                    <a:p>
                      <a:pPr algn="ctr"/>
                      <a:r>
                        <a:rPr lang="en-GB" dirty="0"/>
                        <a:t>Active Management</a:t>
                      </a:r>
                    </a:p>
                  </a:txBody>
                  <a:tcPr/>
                </a:tc>
                <a:extLst>
                  <a:ext uri="{0D108BD9-81ED-4DB2-BD59-A6C34878D82A}">
                    <a16:rowId xmlns:a16="http://schemas.microsoft.com/office/drawing/2014/main" xmlns="" val="10000"/>
                  </a:ext>
                </a:extLst>
              </a:tr>
              <a:tr h="731520">
                <a:tc>
                  <a:txBody>
                    <a:bodyPr/>
                    <a:lstStyle/>
                    <a:p>
                      <a:pPr marL="285750" indent="-285750">
                        <a:buFont typeface="Arial" panose="020B0604020202020204" pitchFamily="34" charset="0"/>
                        <a:buChar char="•"/>
                      </a:pPr>
                      <a:r>
                        <a:rPr lang="en-GB" sz="1400" dirty="0"/>
                        <a:t>No routine use of drugs </a:t>
                      </a:r>
                    </a:p>
                    <a:p>
                      <a:endParaRPr lang="en-GB" sz="1400" dirty="0"/>
                    </a:p>
                  </a:txBody>
                  <a:tcPr/>
                </a:tc>
                <a:tc>
                  <a:txBody>
                    <a:bodyPr/>
                    <a:lstStyle/>
                    <a:p>
                      <a:pPr marL="285750" indent="-285750">
                        <a:buFont typeface="Arial" panose="020B0604020202020204" pitchFamily="34" charset="0"/>
                        <a:buChar char="•"/>
                      </a:pPr>
                      <a:r>
                        <a:rPr lang="en-GB" sz="1400" dirty="0"/>
                        <a:t>Routine use of drugs e.g. Syntocinon</a:t>
                      </a:r>
                    </a:p>
                    <a:p>
                      <a:endParaRPr lang="en-GB" sz="1400" dirty="0"/>
                    </a:p>
                  </a:txBody>
                  <a:tcPr/>
                </a:tc>
                <a:extLst>
                  <a:ext uri="{0D108BD9-81ED-4DB2-BD59-A6C34878D82A}">
                    <a16:rowId xmlns:a16="http://schemas.microsoft.com/office/drawing/2014/main" xmlns="" val="10001"/>
                  </a:ext>
                </a:extLst>
              </a:tr>
              <a:tr h="115824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No clamping of the cord until pulsation has stopped </a:t>
                      </a:r>
                    </a:p>
                    <a:p>
                      <a:endParaRPr lang="en-GB" sz="140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Delayed clamping and cutting of the cord (usually between 1-5 minutes but can be left to stop pulsating)</a:t>
                      </a:r>
                    </a:p>
                    <a:p>
                      <a:endParaRPr lang="en-GB" sz="1400" dirty="0"/>
                    </a:p>
                  </a:txBody>
                  <a:tcPr/>
                </a:tc>
                <a:extLst>
                  <a:ext uri="{0D108BD9-81ED-4DB2-BD59-A6C34878D82A}">
                    <a16:rowId xmlns:a16="http://schemas.microsoft.com/office/drawing/2014/main" xmlns="" val="10002"/>
                  </a:ext>
                </a:extLst>
              </a:tr>
              <a:tr h="94488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Delivery of the placenta by maternal effort</a:t>
                      </a:r>
                    </a:p>
                    <a:p>
                      <a:endParaRPr lang="en-GB" sz="140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Controlled cord traction after signs of separation of the placenta</a:t>
                      </a:r>
                    </a:p>
                    <a:p>
                      <a:endParaRPr lang="en-GB" sz="1400" dirty="0"/>
                    </a:p>
                  </a:txBody>
                  <a:tcPr/>
                </a:tc>
                <a:extLst>
                  <a:ext uri="{0D108BD9-81ED-4DB2-BD59-A6C34878D82A}">
                    <a16:rowId xmlns:a16="http://schemas.microsoft.com/office/drawing/2014/main" xmlns="" val="10003"/>
                  </a:ext>
                </a:extLst>
              </a:tr>
              <a:tr h="944880">
                <a:tc>
                  <a:txBody>
                    <a:bodyPr/>
                    <a:lstStyle/>
                    <a:p>
                      <a:pPr marL="285750" indent="-285750">
                        <a:buFont typeface="Arial" panose="020B0604020202020204" pitchFamily="34" charset="0"/>
                        <a:buChar char="•"/>
                      </a:pPr>
                      <a:r>
                        <a:rPr lang="en-GB" sz="1400" dirty="0"/>
                        <a:t>It can take up to 1 hour</a:t>
                      </a:r>
                    </a:p>
                  </a:txBody>
                  <a:tcPr/>
                </a:tc>
                <a:tc>
                  <a:txBody>
                    <a:bodyPr/>
                    <a:lstStyle/>
                    <a:p>
                      <a:pPr marL="285750" indent="-285750">
                        <a:buFont typeface="Arial" panose="020B0604020202020204" pitchFamily="34" charset="0"/>
                        <a:buChar char="•"/>
                      </a:pPr>
                      <a:r>
                        <a:rPr lang="en-GB" sz="1400" dirty="0"/>
                        <a:t>Shortens the third stage compared with physiological management</a:t>
                      </a:r>
                    </a:p>
                    <a:p>
                      <a:endParaRPr lang="en-GB" sz="1400" dirty="0"/>
                    </a:p>
                  </a:txBody>
                  <a:tcPr/>
                </a:tc>
                <a:extLst>
                  <a:ext uri="{0D108BD9-81ED-4DB2-BD59-A6C34878D82A}">
                    <a16:rowId xmlns:a16="http://schemas.microsoft.com/office/drawing/2014/main" xmlns="" val="10004"/>
                  </a:ext>
                </a:extLst>
              </a:tr>
              <a:tr h="94488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Is associated with nausea and vomiting in about 5% of women</a:t>
                      </a:r>
                    </a:p>
                    <a:p>
                      <a:endParaRPr lang="en-GB" sz="140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Is associated with nausea and vomiting in about 10%</a:t>
                      </a:r>
                      <a:r>
                        <a:rPr lang="en-GB" sz="1400" baseline="0" dirty="0"/>
                        <a:t> of </a:t>
                      </a:r>
                      <a:r>
                        <a:rPr lang="en-GB" sz="1400" dirty="0"/>
                        <a:t>women</a:t>
                      </a:r>
                    </a:p>
                    <a:p>
                      <a:endParaRPr lang="en-GB" sz="1400" dirty="0"/>
                    </a:p>
                  </a:txBody>
                  <a:tcPr/>
                </a:tc>
                <a:extLst>
                  <a:ext uri="{0D108BD9-81ED-4DB2-BD59-A6C34878D82A}">
                    <a16:rowId xmlns:a16="http://schemas.microsoft.com/office/drawing/2014/main" xmlns="" val="10005"/>
                  </a:ext>
                </a:extLst>
              </a:tr>
              <a:tr h="1064374">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Is associated with an approximate risk of 2.9% of a blood loss of more than 1 litre</a:t>
                      </a:r>
                    </a:p>
                    <a:p>
                      <a:endParaRPr lang="en-GB" sz="140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Is associated with an approximate risk of 1.3% of a blood loss of more than 1 litre</a:t>
                      </a:r>
                    </a:p>
                    <a:p>
                      <a:endParaRPr lang="en-GB" sz="1400" dirty="0"/>
                    </a:p>
                  </a:txBody>
                  <a:tcPr/>
                </a:tc>
                <a:extLst>
                  <a:ext uri="{0D108BD9-81ED-4DB2-BD59-A6C34878D82A}">
                    <a16:rowId xmlns:a16="http://schemas.microsoft.com/office/drawing/2014/main" xmlns="" val="10006"/>
                  </a:ext>
                </a:extLst>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5446" y="1844824"/>
            <a:ext cx="2304256" cy="22850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16216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a:t>The Immediate Postpartum Period</a:t>
            </a:r>
          </a:p>
        </p:txBody>
      </p:sp>
      <p:sp>
        <p:nvSpPr>
          <p:cNvPr id="3" name="Content Placeholder 2"/>
          <p:cNvSpPr>
            <a:spLocks noGrp="1"/>
          </p:cNvSpPr>
          <p:nvPr>
            <p:ph idx="1"/>
          </p:nvPr>
        </p:nvSpPr>
        <p:spPr>
          <a:xfrm>
            <a:off x="457200" y="1196752"/>
            <a:ext cx="8229600" cy="4929411"/>
          </a:xfrm>
        </p:spPr>
        <p:txBody>
          <a:bodyPr>
            <a:normAutofit/>
          </a:bodyPr>
          <a:lstStyle/>
          <a:p>
            <a:r>
              <a:rPr lang="en-GB" sz="2800" dirty="0"/>
              <a:t>Assess the perineum &amp; suture if necessary</a:t>
            </a:r>
          </a:p>
          <a:p>
            <a:r>
              <a:rPr lang="en-GB" sz="2800" dirty="0"/>
              <a:t>Following the first breastfeed – Midwife’s Newborn examination, weigh &amp; vitamin K</a:t>
            </a:r>
          </a:p>
          <a:p>
            <a:r>
              <a:rPr lang="en-GB" sz="2800" dirty="0"/>
              <a:t>Tea &amp; Toast!</a:t>
            </a:r>
          </a:p>
          <a:p>
            <a:r>
              <a:rPr lang="en-GB" sz="2800" dirty="0"/>
              <a:t>Shower</a:t>
            </a:r>
          </a:p>
          <a:p>
            <a:r>
              <a:rPr lang="en-GB" sz="2800" dirty="0" smtClean="0"/>
              <a:t>Early discharge after </a:t>
            </a:r>
          </a:p>
          <a:p>
            <a:pPr marL="0" indent="0">
              <a:buNone/>
            </a:pPr>
            <a:r>
              <a:rPr lang="en-GB" sz="2800" dirty="0" smtClean="0"/>
              <a:t>6 hours or transfer to Pannal </a:t>
            </a:r>
          </a:p>
          <a:p>
            <a:pPr marL="0" indent="0">
              <a:buNone/>
            </a:pPr>
            <a:r>
              <a:rPr lang="en-GB" sz="2800" dirty="0" smtClean="0"/>
              <a:t>if needing to stay in </a:t>
            </a:r>
          </a:p>
          <a:p>
            <a:pPr marL="0" indent="0">
              <a:buNone/>
            </a:pPr>
            <a:endParaRPr lang="en-GB" dirty="0" smtClean="0"/>
          </a:p>
          <a:p>
            <a:pPr marL="0" indent="0">
              <a:buNone/>
            </a:pPr>
            <a:endParaRPr lang="en-GB" dirty="0" smtClean="0"/>
          </a:p>
          <a:p>
            <a:pPr marL="0" indent="0">
              <a:buNone/>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3428999"/>
            <a:ext cx="3072343" cy="2304257"/>
          </a:xfrm>
          <a:prstGeom prst="rect">
            <a:avLst/>
          </a:prstGeom>
          <a:ln>
            <a:noFill/>
          </a:ln>
          <a:effectLst>
            <a:softEdge rad="112500"/>
          </a:effectLst>
        </p:spPr>
      </p:pic>
    </p:spTree>
    <p:extLst>
      <p:ext uri="{BB962C8B-B14F-4D97-AF65-F5344CB8AC3E}">
        <p14:creationId xmlns:p14="http://schemas.microsoft.com/office/powerpoint/2010/main" val="239673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250"/>
                                        <p:tgtEl>
                                          <p:spTgt spid="3">
                                            <p:txEl>
                                              <p:pRg st="0" end="0"/>
                                            </p:txEl>
                                          </p:spTgt>
                                        </p:tgtEl>
                                      </p:cBhvr>
                                    </p:animEffect>
                                  </p:childTnLst>
                                </p:cTn>
                              </p:par>
                            </p:childTnLst>
                          </p:cTn>
                        </p:par>
                        <p:par>
                          <p:cTn id="12" fill="hold">
                            <p:stCondLst>
                              <p:cond delay="325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250"/>
                                        <p:tgtEl>
                                          <p:spTgt spid="3">
                                            <p:txEl>
                                              <p:pRg st="1" end="1"/>
                                            </p:txEl>
                                          </p:spTgt>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250"/>
                                        <p:tgtEl>
                                          <p:spTgt spid="3">
                                            <p:txEl>
                                              <p:pRg st="2" end="2"/>
                                            </p:txEl>
                                          </p:spTgt>
                                        </p:tgtEl>
                                      </p:cBhvr>
                                    </p:animEffect>
                                  </p:childTnLst>
                                </p:cTn>
                              </p:par>
                            </p:childTnLst>
                          </p:cTn>
                        </p:par>
                        <p:par>
                          <p:cTn id="20" fill="hold">
                            <p:stCondLst>
                              <p:cond delay="575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250"/>
                                        <p:tgtEl>
                                          <p:spTgt spid="3">
                                            <p:txEl>
                                              <p:pRg st="3" end="3"/>
                                            </p:txEl>
                                          </p:spTgt>
                                        </p:tgtEl>
                                      </p:cBhvr>
                                    </p:animEffect>
                                  </p:childTnLst>
                                </p:cTn>
                              </p:par>
                            </p:childTnLst>
                          </p:cTn>
                        </p:par>
                        <p:par>
                          <p:cTn id="24" fill="hold">
                            <p:stCondLst>
                              <p:cond delay="70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2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25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Aims &amp; Objectives</a:t>
            </a:r>
          </a:p>
        </p:txBody>
      </p:sp>
      <p:sp>
        <p:nvSpPr>
          <p:cNvPr id="3" name="Content Placeholder 2"/>
          <p:cNvSpPr>
            <a:spLocks noGrp="1"/>
          </p:cNvSpPr>
          <p:nvPr>
            <p:ph idx="1"/>
          </p:nvPr>
        </p:nvSpPr>
        <p:spPr/>
        <p:txBody>
          <a:bodyPr>
            <a:normAutofit fontScale="92500" lnSpcReduction="20000"/>
          </a:bodyPr>
          <a:lstStyle/>
          <a:p>
            <a:r>
              <a:rPr lang="en-GB" dirty="0"/>
              <a:t>Explore scenarios when you might need to come into hospital</a:t>
            </a:r>
          </a:p>
          <a:p>
            <a:r>
              <a:rPr lang="en-GB" dirty="0"/>
              <a:t>Discuss the different stages of labour and how you </a:t>
            </a:r>
            <a:r>
              <a:rPr lang="en-GB" dirty="0" smtClean="0"/>
              <a:t>might feel and </a:t>
            </a:r>
            <a:r>
              <a:rPr lang="en-GB" dirty="0"/>
              <a:t>experience each stage</a:t>
            </a:r>
          </a:p>
          <a:p>
            <a:r>
              <a:rPr lang="en-GB" dirty="0"/>
              <a:t>Creating the best birth environment for you</a:t>
            </a:r>
          </a:p>
          <a:p>
            <a:r>
              <a:rPr lang="en-GB" dirty="0"/>
              <a:t>Discuss techniques for coping at </a:t>
            </a:r>
            <a:r>
              <a:rPr lang="en-GB" dirty="0" smtClean="0"/>
              <a:t>home</a:t>
            </a:r>
          </a:p>
          <a:p>
            <a:r>
              <a:rPr lang="en-GB" dirty="0" smtClean="0"/>
              <a:t>Moving for birth</a:t>
            </a:r>
            <a:endParaRPr lang="en-GB" dirty="0"/>
          </a:p>
          <a:p>
            <a:r>
              <a:rPr lang="en-GB" dirty="0"/>
              <a:t>Birthing your baby &amp; the immediate postpartum period</a:t>
            </a:r>
          </a:p>
        </p:txBody>
      </p:sp>
    </p:spTree>
    <p:extLst>
      <p:ext uri="{BB962C8B-B14F-4D97-AF65-F5344CB8AC3E}">
        <p14:creationId xmlns:p14="http://schemas.microsoft.com/office/powerpoint/2010/main" val="227209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250"/>
                                        <p:tgtEl>
                                          <p:spTgt spid="3">
                                            <p:txEl>
                                              <p:pRg st="1" end="1"/>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250"/>
                                        <p:tgtEl>
                                          <p:spTgt spid="3">
                                            <p:txEl>
                                              <p:pRg st="2" end="2"/>
                                            </p:txEl>
                                          </p:spTgt>
                                        </p:tgtEl>
                                      </p:cBhvr>
                                    </p:animEffect>
                                  </p:childTnLst>
                                </p:cTn>
                              </p:par>
                            </p:childTnLst>
                          </p:cTn>
                        </p:par>
                        <p:par>
                          <p:cTn id="16" fill="hold">
                            <p:stCondLst>
                              <p:cond delay="375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25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250"/>
                                        <p:tgtEl>
                                          <p:spTgt spid="3">
                                            <p:txEl>
                                              <p:pRg st="4" end="4"/>
                                            </p:txEl>
                                          </p:spTgt>
                                        </p:tgtEl>
                                      </p:cBhvr>
                                    </p:animEffect>
                                  </p:childTnLst>
                                </p:cTn>
                              </p:par>
                            </p:childTnLst>
                          </p:cTn>
                        </p:par>
                        <p:par>
                          <p:cTn id="25" fill="hold">
                            <p:stCondLst>
                              <p:cond delay="1250"/>
                            </p:stCondLst>
                            <p:childTnLst>
                              <p:par>
                                <p:cTn id="26" presetID="10" presetClass="entr" presetSubtype="0" fill="hold" grpId="0"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Contact Numbers:</a:t>
            </a:r>
          </a:p>
        </p:txBody>
      </p:sp>
      <p:sp>
        <p:nvSpPr>
          <p:cNvPr id="3" name="Content Placeholder 2"/>
          <p:cNvSpPr>
            <a:spLocks noGrp="1"/>
          </p:cNvSpPr>
          <p:nvPr>
            <p:ph idx="1"/>
          </p:nvPr>
        </p:nvSpPr>
        <p:spPr/>
        <p:txBody>
          <a:bodyPr>
            <a:normAutofit lnSpcReduction="10000"/>
          </a:bodyPr>
          <a:lstStyle/>
          <a:p>
            <a:r>
              <a:rPr lang="en-GB" sz="2400" dirty="0"/>
              <a:t>Maternity Assessment Centre (MAC)</a:t>
            </a:r>
          </a:p>
          <a:p>
            <a:pPr lvl="1"/>
            <a:r>
              <a:rPr lang="en-GB" sz="2400" dirty="0"/>
              <a:t>01423 557531 / 557548</a:t>
            </a:r>
          </a:p>
          <a:p>
            <a:r>
              <a:rPr lang="en-GB" sz="2400" dirty="0"/>
              <a:t>Labour Ward</a:t>
            </a:r>
          </a:p>
          <a:p>
            <a:pPr lvl="1"/>
            <a:r>
              <a:rPr lang="en-GB" sz="2400" dirty="0"/>
              <a:t>01423 553184 / 553185</a:t>
            </a:r>
          </a:p>
          <a:p>
            <a:r>
              <a:rPr lang="en-GB" sz="2400" dirty="0"/>
              <a:t>Pannal Ward</a:t>
            </a:r>
          </a:p>
          <a:p>
            <a:pPr lvl="1"/>
            <a:r>
              <a:rPr lang="en-GB" sz="2400" dirty="0"/>
              <a:t>01423 553157</a:t>
            </a:r>
          </a:p>
          <a:p>
            <a:r>
              <a:rPr lang="en-GB" sz="2400" dirty="0"/>
              <a:t>Community Midwives</a:t>
            </a:r>
          </a:p>
          <a:p>
            <a:pPr lvl="1"/>
            <a:r>
              <a:rPr lang="en-GB" sz="2400" dirty="0"/>
              <a:t>01423 553051</a:t>
            </a:r>
          </a:p>
          <a:p>
            <a:pPr lvl="3"/>
            <a:endParaRPr lang="en-GB" sz="1600" dirty="0"/>
          </a:p>
          <a:p>
            <a:pPr lvl="3"/>
            <a:r>
              <a:rPr lang="en-GB" dirty="0"/>
              <a:t>Harrogate Maternity Mums and Midwives</a:t>
            </a:r>
          </a:p>
          <a:p>
            <a:pPr lvl="3"/>
            <a:r>
              <a:rPr lang="en-GB" dirty="0"/>
              <a:t>www.facebook.com/harrogatematernity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941168"/>
            <a:ext cx="1152525" cy="1152525"/>
          </a:xfrm>
          <a:prstGeom prst="rect">
            <a:avLst/>
          </a:prstGeom>
        </p:spPr>
      </p:pic>
    </p:spTree>
    <p:extLst>
      <p:ext uri="{BB962C8B-B14F-4D97-AF65-F5344CB8AC3E}">
        <p14:creationId xmlns:p14="http://schemas.microsoft.com/office/powerpoint/2010/main" val="427343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250"/>
                                        <p:tgtEl>
                                          <p:spTgt spid="3">
                                            <p:txEl>
                                              <p:pRg st="1" end="1"/>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250"/>
                                        <p:tgtEl>
                                          <p:spTgt spid="3">
                                            <p:txEl>
                                              <p:pRg st="2" end="2"/>
                                            </p:txEl>
                                          </p:spTgt>
                                        </p:tgtEl>
                                      </p:cBhvr>
                                    </p:animEffect>
                                  </p:childTnLst>
                                </p:cTn>
                              </p:par>
                            </p:childTnLst>
                          </p:cTn>
                        </p:par>
                        <p:par>
                          <p:cTn id="16" fill="hold">
                            <p:stCondLst>
                              <p:cond delay="375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250"/>
                                        <p:tgtEl>
                                          <p:spTgt spid="3">
                                            <p:txEl>
                                              <p:pRg st="3" end="3"/>
                                            </p:txEl>
                                          </p:spTgt>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250"/>
                                        <p:tgtEl>
                                          <p:spTgt spid="3">
                                            <p:txEl>
                                              <p:pRg st="4" end="4"/>
                                            </p:txEl>
                                          </p:spTgt>
                                        </p:tgtEl>
                                      </p:cBhvr>
                                    </p:animEffect>
                                  </p:childTnLst>
                                </p:cTn>
                              </p:par>
                            </p:childTnLst>
                          </p:cTn>
                        </p:par>
                        <p:par>
                          <p:cTn id="24" fill="hold">
                            <p:stCondLst>
                              <p:cond delay="625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250"/>
                                        <p:tgtEl>
                                          <p:spTgt spid="3">
                                            <p:txEl>
                                              <p:pRg st="5" end="5"/>
                                            </p:txEl>
                                          </p:spTgt>
                                        </p:tgtEl>
                                      </p:cBhvr>
                                    </p:animEffect>
                                  </p:childTnLst>
                                </p:cTn>
                              </p:par>
                            </p:childTnLst>
                          </p:cTn>
                        </p:par>
                        <p:par>
                          <p:cTn id="28" fill="hold">
                            <p:stCondLst>
                              <p:cond delay="75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250"/>
                                        <p:tgtEl>
                                          <p:spTgt spid="3">
                                            <p:txEl>
                                              <p:pRg st="6" end="6"/>
                                            </p:txEl>
                                          </p:spTgt>
                                        </p:tgtEl>
                                      </p:cBhvr>
                                    </p:animEffect>
                                  </p:childTnLst>
                                </p:cTn>
                              </p:par>
                            </p:childTnLst>
                          </p:cTn>
                        </p:par>
                        <p:par>
                          <p:cTn id="32" fill="hold">
                            <p:stCondLst>
                              <p:cond delay="875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250"/>
                                        <p:tgtEl>
                                          <p:spTgt spid="3">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125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125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a:t>How will I know if I am in labour?</a:t>
            </a:r>
          </a:p>
        </p:txBody>
      </p:sp>
      <p:sp>
        <p:nvSpPr>
          <p:cNvPr id="4" name="Cloud Callout 3"/>
          <p:cNvSpPr/>
          <p:nvPr/>
        </p:nvSpPr>
        <p:spPr>
          <a:xfrm>
            <a:off x="600809" y="1412776"/>
            <a:ext cx="7344816" cy="4176464"/>
          </a:xfrm>
          <a:prstGeom prst="cloudCallout">
            <a:avLst>
              <a:gd name="adj1" fmla="val -43586"/>
              <a:gd name="adj2" fmla="val 553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GB" sz="2800" dirty="0"/>
              <a:t>Contractions? Show? Waters breaking? Diarrhoea?</a:t>
            </a:r>
          </a:p>
          <a:p>
            <a:pPr marL="457200" indent="-457200">
              <a:buFont typeface="Arial" pitchFamily="34" charset="0"/>
              <a:buChar char="•"/>
            </a:pPr>
            <a:r>
              <a:rPr lang="en-GB" sz="2800" dirty="0" smtClean="0"/>
              <a:t>What </a:t>
            </a:r>
            <a:r>
              <a:rPr lang="en-GB" sz="2800" dirty="0"/>
              <a:t>do you think they mean?</a:t>
            </a:r>
          </a:p>
          <a:p>
            <a:pPr marL="457200" indent="-457200">
              <a:buFont typeface="Arial" pitchFamily="34" charset="0"/>
              <a:buChar char="•"/>
            </a:pPr>
            <a:r>
              <a:rPr lang="en-GB" sz="2800" dirty="0"/>
              <a:t>What might you do</a:t>
            </a:r>
            <a:r>
              <a:rPr lang="en-GB" sz="2800" dirty="0" smtClean="0"/>
              <a:t>?</a:t>
            </a:r>
          </a:p>
          <a:p>
            <a:pPr marL="457200" indent="-457200">
              <a:buFont typeface="Arial" pitchFamily="34" charset="0"/>
              <a:buChar char="•"/>
            </a:pPr>
            <a:r>
              <a:rPr lang="en-GB" sz="2800" dirty="0" smtClean="0"/>
              <a:t>If in doubt- Call the Midwife for advice</a:t>
            </a:r>
            <a:endParaRPr lang="en-GB" sz="2800" dirty="0"/>
          </a:p>
        </p:txBody>
      </p:sp>
      <p:sp>
        <p:nvSpPr>
          <p:cNvPr id="3" name="TextBox 2"/>
          <p:cNvSpPr txBox="1"/>
          <p:nvPr/>
        </p:nvSpPr>
        <p:spPr>
          <a:xfrm>
            <a:off x="5436096" y="6222559"/>
            <a:ext cx="3491880" cy="369332"/>
          </a:xfrm>
          <a:prstGeom prst="rect">
            <a:avLst/>
          </a:prstGeom>
          <a:noFill/>
        </p:spPr>
        <p:txBody>
          <a:bodyPr wrap="square" rtlCol="0">
            <a:spAutoFit/>
          </a:bodyPr>
          <a:lstStyle/>
          <a:p>
            <a:r>
              <a:rPr lang="en-GB" dirty="0"/>
              <a:t>Warning: </a:t>
            </a:r>
            <a:r>
              <a:rPr lang="en-GB" dirty="0" smtClean="0"/>
              <a:t>Photos coming up!</a:t>
            </a:r>
            <a:endParaRPr lang="en-GB" dirty="0"/>
          </a:p>
        </p:txBody>
      </p:sp>
    </p:spTree>
    <p:extLst>
      <p:ext uri="{BB962C8B-B14F-4D97-AF65-F5344CB8AC3E}">
        <p14:creationId xmlns:p14="http://schemas.microsoft.com/office/powerpoint/2010/main" val="359860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a:t>Who should we call? </a:t>
            </a:r>
            <a:br>
              <a:rPr lang="en-GB" u="sng" dirty="0"/>
            </a:br>
            <a:r>
              <a:rPr lang="en-GB" sz="3600" u="sng" dirty="0"/>
              <a:t>Maternity Assessment Centre (MAC)</a:t>
            </a:r>
          </a:p>
        </p:txBody>
      </p:sp>
      <p:sp>
        <p:nvSpPr>
          <p:cNvPr id="3" name="Content Placeholder 2"/>
          <p:cNvSpPr>
            <a:spLocks noGrp="1"/>
          </p:cNvSpPr>
          <p:nvPr>
            <p:ph idx="1"/>
          </p:nvPr>
        </p:nvSpPr>
        <p:spPr>
          <a:xfrm>
            <a:off x="457200" y="4365104"/>
            <a:ext cx="8229600" cy="2492896"/>
          </a:xfrm>
        </p:spPr>
        <p:txBody>
          <a:bodyPr>
            <a:normAutofit/>
          </a:bodyPr>
          <a:lstStyle/>
          <a:p>
            <a:r>
              <a:rPr lang="en-GB" dirty="0"/>
              <a:t>Situated on the 1</a:t>
            </a:r>
            <a:r>
              <a:rPr lang="en-GB" baseline="30000" dirty="0"/>
              <a:t>st</a:t>
            </a:r>
            <a:r>
              <a:rPr lang="en-GB" dirty="0"/>
              <a:t> floor of Strayside Wing, next to Pannal Ward</a:t>
            </a:r>
          </a:p>
          <a:p>
            <a:r>
              <a:rPr lang="en-GB" dirty="0"/>
              <a:t>Open </a:t>
            </a:r>
            <a:r>
              <a:rPr lang="en-GB" dirty="0" smtClean="0"/>
              <a:t>8am-8pm, Monday to Friday</a:t>
            </a:r>
          </a:p>
          <a:p>
            <a:r>
              <a:rPr lang="en-GB" dirty="0" smtClean="0"/>
              <a:t>Delivery suite when MAC is closed</a:t>
            </a:r>
            <a:endParaRPr lang="en-GB"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1" y="1520786"/>
            <a:ext cx="3600400" cy="270030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1520788"/>
            <a:ext cx="3624403" cy="27183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157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childTnLst>
                                </p:cTn>
                              </p:par>
                            </p:childTnLst>
                          </p:cTn>
                        </p:par>
                        <p:par>
                          <p:cTn id="16" fill="hold">
                            <p:stCondLst>
                              <p:cond delay="50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Mucus Plug</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22864" t="1" b="-690"/>
          <a:stretch/>
        </p:blipFill>
        <p:spPr>
          <a:xfrm>
            <a:off x="2205205" y="1700808"/>
            <a:ext cx="2259971" cy="221089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23825"/>
          <a:stretch/>
        </p:blipFill>
        <p:spPr>
          <a:xfrm>
            <a:off x="4605045" y="1700808"/>
            <a:ext cx="2355051" cy="216024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20173" r="62289" b="13039"/>
          <a:stretch/>
        </p:blipFill>
        <p:spPr>
          <a:xfrm>
            <a:off x="2195735" y="4050985"/>
            <a:ext cx="2269441" cy="2143113"/>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6869" t="22137" r="7141" b="20001"/>
          <a:stretch/>
        </p:blipFill>
        <p:spPr>
          <a:xfrm>
            <a:off x="4605044" y="4050985"/>
            <a:ext cx="2363647" cy="2120679"/>
          </a:xfrm>
          <a:prstGeom prst="rect">
            <a:avLst/>
          </a:prstGeom>
          <a:ln>
            <a:noFill/>
          </a:ln>
          <a:effectLst>
            <a:outerShdw blurRad="292100" dist="139700" dir="2700000" algn="tl" rotWithShape="0">
              <a:srgbClr val="333333">
                <a:alpha val="65000"/>
              </a:srgbClr>
            </a:outerShdw>
          </a:effectLst>
        </p:spPr>
      </p:pic>
      <p:sp>
        <p:nvSpPr>
          <p:cNvPr id="3" name="Cloud Callout 2"/>
          <p:cNvSpPr/>
          <p:nvPr/>
        </p:nvSpPr>
        <p:spPr>
          <a:xfrm>
            <a:off x="7274091" y="836710"/>
            <a:ext cx="1580594" cy="1414977"/>
          </a:xfrm>
          <a:prstGeom prst="cloudCallout">
            <a:avLst>
              <a:gd name="adj1" fmla="val -48181"/>
              <a:gd name="adj2" fmla="val 613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Do I lose it all in one go?</a:t>
            </a:r>
          </a:p>
        </p:txBody>
      </p:sp>
      <p:sp>
        <p:nvSpPr>
          <p:cNvPr id="9" name="Cloud Callout 8"/>
          <p:cNvSpPr/>
          <p:nvPr/>
        </p:nvSpPr>
        <p:spPr>
          <a:xfrm>
            <a:off x="251520" y="4546476"/>
            <a:ext cx="1512168" cy="1474811"/>
          </a:xfrm>
          <a:prstGeom prst="cloudCallout">
            <a:avLst>
              <a:gd name="adj1" fmla="val 60526"/>
              <a:gd name="adj2" fmla="val 568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does it look like?</a:t>
            </a:r>
          </a:p>
        </p:txBody>
      </p:sp>
      <p:sp>
        <p:nvSpPr>
          <p:cNvPr id="10" name="Cloud Callout 9"/>
          <p:cNvSpPr/>
          <p:nvPr/>
        </p:nvSpPr>
        <p:spPr>
          <a:xfrm>
            <a:off x="251520" y="2545620"/>
            <a:ext cx="1643140" cy="1512168"/>
          </a:xfrm>
          <a:prstGeom prst="cloudCallout">
            <a:avLst>
              <a:gd name="adj1" fmla="val 48982"/>
              <a:gd name="adj2" fmla="val 614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When will I lose it?</a:t>
            </a:r>
          </a:p>
        </p:txBody>
      </p:sp>
      <p:sp>
        <p:nvSpPr>
          <p:cNvPr id="11" name="Cloud Callout 10"/>
          <p:cNvSpPr/>
          <p:nvPr/>
        </p:nvSpPr>
        <p:spPr>
          <a:xfrm>
            <a:off x="251520" y="836712"/>
            <a:ext cx="1728192" cy="1414977"/>
          </a:xfrm>
          <a:prstGeom prst="cloudCallout">
            <a:avLst>
              <a:gd name="adj1" fmla="val 39774"/>
              <a:gd name="adj2" fmla="val 58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is it for?</a:t>
            </a:r>
          </a:p>
        </p:txBody>
      </p:sp>
      <p:sp>
        <p:nvSpPr>
          <p:cNvPr id="12" name="Cloud Callout 11"/>
          <p:cNvSpPr/>
          <p:nvPr/>
        </p:nvSpPr>
        <p:spPr>
          <a:xfrm>
            <a:off x="7164288" y="2545620"/>
            <a:ext cx="1800200" cy="1765548"/>
          </a:xfrm>
          <a:prstGeom prst="cloudCallout">
            <a:avLst>
              <a:gd name="adj1" fmla="val -51310"/>
              <a:gd name="adj2" fmla="val 417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does it mean when I lose it?</a:t>
            </a:r>
          </a:p>
        </p:txBody>
      </p:sp>
      <p:sp>
        <p:nvSpPr>
          <p:cNvPr id="13" name="Cloud Callout 12"/>
          <p:cNvSpPr/>
          <p:nvPr/>
        </p:nvSpPr>
        <p:spPr>
          <a:xfrm>
            <a:off x="7336129" y="4429069"/>
            <a:ext cx="1548172" cy="1592218"/>
          </a:xfrm>
          <a:prstGeom prst="cloudCallout">
            <a:avLst>
              <a:gd name="adj1" fmla="val -55197"/>
              <a:gd name="adj2" fmla="val 604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Is blood a worry?</a:t>
            </a:r>
          </a:p>
        </p:txBody>
      </p:sp>
    </p:spTree>
    <p:extLst>
      <p:ext uri="{BB962C8B-B14F-4D97-AF65-F5344CB8AC3E}">
        <p14:creationId xmlns:p14="http://schemas.microsoft.com/office/powerpoint/2010/main" val="335867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field\AppData\Local\Microsoft\Windows\Temporary Internet Files\Content.IE5\F3UVTU0M\Confused_bab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060" y="2446160"/>
            <a:ext cx="3865385" cy="25640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74220" y="274638"/>
            <a:ext cx="6238139" cy="1143000"/>
          </a:xfrm>
        </p:spPr>
        <p:txBody>
          <a:bodyPr>
            <a:normAutofit fontScale="90000"/>
          </a:bodyPr>
          <a:lstStyle/>
          <a:p>
            <a:r>
              <a:rPr lang="en-GB" u="sng" dirty="0"/>
              <a:t>What do I do when my waters break?</a:t>
            </a:r>
          </a:p>
        </p:txBody>
      </p:sp>
      <p:sp>
        <p:nvSpPr>
          <p:cNvPr id="5" name="Cloud Callout 4"/>
          <p:cNvSpPr/>
          <p:nvPr/>
        </p:nvSpPr>
        <p:spPr>
          <a:xfrm>
            <a:off x="5455031" y="4873994"/>
            <a:ext cx="2338368" cy="1800199"/>
          </a:xfrm>
          <a:prstGeom prst="cloudCallout">
            <a:avLst>
              <a:gd name="adj1" fmla="val -49900"/>
              <a:gd name="adj2" fmla="val -531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do I do if they break at home?</a:t>
            </a:r>
          </a:p>
        </p:txBody>
      </p:sp>
      <p:sp>
        <p:nvSpPr>
          <p:cNvPr id="6" name="Cloud Callout 5"/>
          <p:cNvSpPr/>
          <p:nvPr/>
        </p:nvSpPr>
        <p:spPr>
          <a:xfrm>
            <a:off x="6156341" y="1553816"/>
            <a:ext cx="2163253" cy="1784687"/>
          </a:xfrm>
          <a:prstGeom prst="cloudCallout">
            <a:avLst>
              <a:gd name="adj1" fmla="val -46271"/>
              <a:gd name="adj2" fmla="val 493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colour might they be?</a:t>
            </a:r>
          </a:p>
        </p:txBody>
      </p:sp>
      <p:sp>
        <p:nvSpPr>
          <p:cNvPr id="7" name="Cloud Callout 6"/>
          <p:cNvSpPr/>
          <p:nvPr/>
        </p:nvSpPr>
        <p:spPr>
          <a:xfrm>
            <a:off x="812962" y="1682319"/>
            <a:ext cx="2291426" cy="1656184"/>
          </a:xfrm>
          <a:prstGeom prst="cloudCallout">
            <a:avLst>
              <a:gd name="adj1" fmla="val 64187"/>
              <a:gd name="adj2" fmla="val 139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When will my waters break?</a:t>
            </a:r>
          </a:p>
        </p:txBody>
      </p:sp>
      <p:pic>
        <p:nvPicPr>
          <p:cNvPr id="2051" name="Picture 3" descr="C:\Users\e.field\AppData\Local\Microsoft\Windows\Temporary Internet Files\Content.IE5\O7I9YRGF\raindrops_cutie_mark_by_rildraw-d4ipzx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677027" flipH="1">
            <a:off x="7701902" y="363871"/>
            <a:ext cx="1255274" cy="19383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e.field\AppData\Local\Microsoft\Windows\Temporary Internet Files\Content.IE5\O7I9YRGF\raindrops_cutie_mark_by_rildraw-d4ipzx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788471">
            <a:off x="198697" y="4977677"/>
            <a:ext cx="1062613" cy="16408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e.field\AppData\Local\Microsoft\Windows\Temporary Internet Files\Content.IE5\O7I9YRGF\raindrops_cutie_mark_by_rildraw-d4ipzxg[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396526">
            <a:off x="492595" y="318403"/>
            <a:ext cx="1220893" cy="1885258"/>
          </a:xfrm>
          <a:prstGeom prst="rect">
            <a:avLst/>
          </a:prstGeom>
          <a:noFill/>
          <a:extLst>
            <a:ext uri="{909E8E84-426E-40DD-AFC4-6F175D3DCCD1}">
              <a14:hiddenFill xmlns:a14="http://schemas.microsoft.com/office/drawing/2010/main">
                <a:solidFill>
                  <a:srgbClr val="FFFFFF"/>
                </a:solidFill>
              </a14:hiddenFill>
            </a:ext>
          </a:extLst>
        </p:spPr>
      </p:pic>
      <p:sp>
        <p:nvSpPr>
          <p:cNvPr id="10" name="Cloud Callout 9"/>
          <p:cNvSpPr/>
          <p:nvPr/>
        </p:nvSpPr>
        <p:spPr>
          <a:xfrm>
            <a:off x="1433922" y="4667784"/>
            <a:ext cx="2145675" cy="1800199"/>
          </a:xfrm>
          <a:prstGeom prst="cloudCallout">
            <a:avLst>
              <a:gd name="adj1" fmla="val 53677"/>
              <a:gd name="adj2" fmla="val -453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is Meconium?</a:t>
            </a:r>
          </a:p>
        </p:txBody>
      </p:sp>
      <p:pic>
        <p:nvPicPr>
          <p:cNvPr id="11" name="Picture 3" descr="C:\Users\e.field\AppData\Local\Microsoft\Windows\Temporary Internet Files\Content.IE5\O7I9YRGF\raindrops_cutie_mark_by_rildraw-d4ipzxg[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893703" flipH="1">
            <a:off x="7957666" y="4995111"/>
            <a:ext cx="1070571" cy="1653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187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Meconium Stained Liquor</a:t>
            </a:r>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1700808"/>
            <a:ext cx="4267919" cy="35565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269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Reduced Fetal Movements</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Feeling your baby move is a sign they are well</a:t>
            </a:r>
          </a:p>
          <a:p>
            <a:r>
              <a:rPr lang="en-GB" dirty="0" smtClean="0"/>
              <a:t>Your baby will have its own pattern of movements that you will get to know</a:t>
            </a:r>
          </a:p>
          <a:p>
            <a:r>
              <a:rPr lang="en-GB" dirty="0" smtClean="0"/>
              <a:t>A reduction in movements can be a warning sign that baby is unwell</a:t>
            </a:r>
          </a:p>
          <a:p>
            <a:r>
              <a:rPr lang="en-GB" dirty="0" smtClean="0"/>
              <a:t>You should be able to feel your baby move right up to the point of birth- it is NOT true that their movements slow or stop</a:t>
            </a:r>
          </a:p>
          <a:p>
            <a:r>
              <a:rPr lang="en-GB" b="1" dirty="0" smtClean="0"/>
              <a:t>Any concerns- act straight away, do not delay, we are here 24/7</a:t>
            </a:r>
          </a:p>
          <a:p>
            <a:r>
              <a:rPr lang="en-GB" b="1" dirty="0" smtClean="0"/>
              <a:t>Please never use a home Doppler- you don’t know what you are listening to and this is not a thorough enough assessment!</a:t>
            </a:r>
            <a:endParaRPr lang="en-GB" b="1" dirty="0"/>
          </a:p>
        </p:txBody>
      </p:sp>
    </p:spTree>
    <p:extLst>
      <p:ext uri="{BB962C8B-B14F-4D97-AF65-F5344CB8AC3E}">
        <p14:creationId xmlns:p14="http://schemas.microsoft.com/office/powerpoint/2010/main" val="2840852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2276</TotalTime>
  <Words>5923</Words>
  <Application>Microsoft Office PowerPoint</Application>
  <PresentationFormat>On-screen Show (4:3)</PresentationFormat>
  <Paragraphs>391</Paragraphs>
  <Slides>30</Slides>
  <Notes>29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Birth &amp; Beyond</vt:lpstr>
      <vt:lpstr>FYI</vt:lpstr>
      <vt:lpstr>Aims &amp; Objectives</vt:lpstr>
      <vt:lpstr>How will I know if I am in labour?</vt:lpstr>
      <vt:lpstr>Who should we call?  Maternity Assessment Centre (MAC)</vt:lpstr>
      <vt:lpstr>Mucus Plug</vt:lpstr>
      <vt:lpstr>What do I do when my waters break?</vt:lpstr>
      <vt:lpstr>Meconium Stained Liquor</vt:lpstr>
      <vt:lpstr>Reduced Fetal Movements</vt:lpstr>
      <vt:lpstr>Diarrhoea and Vomiting</vt:lpstr>
      <vt:lpstr>The Labour Line</vt:lpstr>
      <vt:lpstr>What changes are happening inside my body? Cervical Effacement &amp; Dilatation</vt:lpstr>
      <vt:lpstr>Our clever design!</vt:lpstr>
      <vt:lpstr>Why is it beneficial to remain Active in Labour?</vt:lpstr>
      <vt:lpstr>PowerPoint Presentation</vt:lpstr>
      <vt:lpstr>Create an environment that makes you feel safe, secure &amp; comfortable both when you are at home…. </vt:lpstr>
      <vt:lpstr>and in hospital…building a ‘nest’</vt:lpstr>
      <vt:lpstr>PowerPoint Presentation</vt:lpstr>
      <vt:lpstr>PowerPoint Presentation</vt:lpstr>
      <vt:lpstr>Paracetamol</vt:lpstr>
      <vt:lpstr>TENS Machine</vt:lpstr>
      <vt:lpstr>Warm Bath</vt:lpstr>
      <vt:lpstr>Transition</vt:lpstr>
      <vt:lpstr>2nd Stage</vt:lpstr>
      <vt:lpstr>Perineal Massage</vt:lpstr>
      <vt:lpstr>Skin to Skin</vt:lpstr>
      <vt:lpstr>Delayed Cord Clamping</vt:lpstr>
      <vt:lpstr>3rd Stage</vt:lpstr>
      <vt:lpstr>The Immediate Postpartum Period</vt:lpstr>
      <vt:lpstr>Contact Numbers:</vt:lpstr>
    </vt:vector>
  </TitlesOfParts>
  <Company>Harrogate and District NHS Foundation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Birth</dc:title>
  <dc:creator>Field Emma [RCD]</dc:creator>
  <cp:lastModifiedBy>Huddleston Rebecca (RCD)</cp:lastModifiedBy>
  <cp:revision>262</cp:revision>
  <cp:lastPrinted>2017-11-06T12:54:48Z</cp:lastPrinted>
  <dcterms:created xsi:type="dcterms:W3CDTF">2016-12-06T17:43:20Z</dcterms:created>
  <dcterms:modified xsi:type="dcterms:W3CDTF">2020-03-31T09:38:25Z</dcterms:modified>
</cp:coreProperties>
</file>