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0" r:id="rId4"/>
    <p:sldId id="285" r:id="rId5"/>
    <p:sldId id="284" r:id="rId6"/>
    <p:sldId id="287" r:id="rId7"/>
    <p:sldId id="277" r:id="rId8"/>
    <p:sldId id="276" r:id="rId9"/>
    <p:sldId id="261" r:id="rId10"/>
    <p:sldId id="262" r:id="rId11"/>
    <p:sldId id="281" r:id="rId12"/>
    <p:sldId id="289" r:id="rId13"/>
    <p:sldId id="282" r:id="rId14"/>
    <p:sldId id="263" r:id="rId15"/>
    <p:sldId id="288" r:id="rId16"/>
    <p:sldId id="266" r:id="rId17"/>
    <p:sldId id="265" r:id="rId18"/>
    <p:sldId id="279" r:id="rId19"/>
    <p:sldId id="274" r:id="rId20"/>
    <p:sldId id="267" r:id="rId2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23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809" autoAdjust="0"/>
    <p:restoredTop sz="89068" autoAdjust="0"/>
  </p:normalViewPr>
  <p:slideViewPr>
    <p:cSldViewPr>
      <p:cViewPr varScale="1">
        <p:scale>
          <a:sx n="96" d="100"/>
          <a:sy n="96" d="100"/>
        </p:scale>
        <p:origin x="-3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1230" y="136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897EF560-C077-4171-8FAC-4E1681804992}" type="datetimeFigureOut">
              <a:rPr lang="en-GB" smtClean="0"/>
              <a:pPr/>
              <a:t>18/05/2020</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F6DA32F-072B-4B8E-8845-54CA8FC18E34}" type="slidenum">
              <a:rPr lang="en-GB" smtClean="0"/>
              <a:pPr/>
              <a:t>‹#›</a:t>
            </a:fld>
            <a:endParaRPr lang="en-GB" dirty="0"/>
          </a:p>
        </p:txBody>
      </p:sp>
    </p:spTree>
    <p:extLst>
      <p:ext uri="{BB962C8B-B14F-4D97-AF65-F5344CB8AC3E}">
        <p14:creationId xmlns:p14="http://schemas.microsoft.com/office/powerpoint/2010/main" val="82903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the infant feeding workshop</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a:t>
            </a:fld>
            <a:endParaRPr lang="en-GB" dirty="0"/>
          </a:p>
        </p:txBody>
      </p:sp>
    </p:spTree>
    <p:extLst>
      <p:ext uri="{BB962C8B-B14F-4D97-AF65-F5344CB8AC3E}">
        <p14:creationId xmlns:p14="http://schemas.microsoft.com/office/powerpoint/2010/main" val="96465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4541" y="184597"/>
            <a:ext cx="4608512" cy="3457867"/>
          </a:xfrm>
        </p:spPr>
      </p:sp>
      <p:sp>
        <p:nvSpPr>
          <p:cNvPr id="3" name="Notes Placeholder 2"/>
          <p:cNvSpPr>
            <a:spLocks noGrp="1"/>
          </p:cNvSpPr>
          <p:nvPr>
            <p:ph type="body" idx="1"/>
          </p:nvPr>
        </p:nvSpPr>
        <p:spPr>
          <a:xfrm>
            <a:off x="590525" y="3857005"/>
            <a:ext cx="5438140" cy="5688632"/>
          </a:xfrm>
        </p:spPr>
        <p:txBody>
          <a:bodyPr/>
          <a:lstStyle/>
          <a:p>
            <a:r>
              <a:rPr lang="en-GB" dirty="0" smtClean="0"/>
              <a:t>You can just put your baby on your chest and let them find the breast themselves – self attachment (this will works well) or you can support them in  different ways to attach</a:t>
            </a:r>
            <a:r>
              <a:rPr lang="en-GB" baseline="0" dirty="0" smtClean="0"/>
              <a:t>.</a:t>
            </a:r>
          </a:p>
          <a:p>
            <a:r>
              <a:rPr lang="en-GB" dirty="0" smtClean="0"/>
              <a:t> </a:t>
            </a:r>
          </a:p>
          <a:p>
            <a:r>
              <a:rPr lang="en-GB" dirty="0" smtClean="0"/>
              <a:t>You</a:t>
            </a:r>
            <a:r>
              <a:rPr lang="en-GB" baseline="0" dirty="0" smtClean="0"/>
              <a:t> can feed your baby in many positions, across your tummy, underarm, laid down, or even with your baby sitting upright. It is amazing how quickly you will develop confidence in supporting your baby in these different positions to feed.</a:t>
            </a:r>
            <a:endParaRPr lang="en-GB" dirty="0" smtClean="0"/>
          </a:p>
          <a:p>
            <a:endParaRPr lang="en-GB" dirty="0" smtClean="0"/>
          </a:p>
          <a:p>
            <a:r>
              <a:rPr lang="en-GB" dirty="0" smtClean="0"/>
              <a:t>Apply the </a:t>
            </a:r>
            <a:r>
              <a:rPr lang="en-GB" b="1" dirty="0" smtClean="0"/>
              <a:t>CHIN principle </a:t>
            </a:r>
            <a:r>
              <a:rPr lang="en-GB" dirty="0" smtClean="0"/>
              <a:t>(</a:t>
            </a:r>
            <a:r>
              <a:rPr lang="en-GB" dirty="0"/>
              <a:t>L</a:t>
            </a:r>
            <a:r>
              <a:rPr lang="en-GB" dirty="0" smtClean="0"/>
              <a:t>ynn Harland) to help your baby get</a:t>
            </a:r>
            <a:r>
              <a:rPr lang="en-GB" baseline="0" dirty="0" smtClean="0"/>
              <a:t> into a good position </a:t>
            </a:r>
            <a:r>
              <a:rPr lang="en-GB" dirty="0" smtClean="0"/>
              <a:t>this will help them use </a:t>
            </a:r>
            <a:r>
              <a:rPr lang="en-GB" baseline="0" dirty="0" smtClean="0"/>
              <a:t> their reflexes to </a:t>
            </a:r>
            <a:r>
              <a:rPr lang="en-GB" dirty="0" smtClean="0"/>
              <a:t>attach</a:t>
            </a:r>
            <a:r>
              <a:rPr lang="en-GB" baseline="0" dirty="0" smtClean="0"/>
              <a:t>.</a:t>
            </a:r>
            <a:endParaRPr lang="en-GB" dirty="0"/>
          </a:p>
          <a:p>
            <a:r>
              <a:rPr lang="en-GB" b="1" dirty="0"/>
              <a:t>C</a:t>
            </a:r>
            <a:r>
              <a:rPr lang="en-GB" dirty="0"/>
              <a:t>lose – baby needs to be close to </a:t>
            </a:r>
            <a:r>
              <a:rPr lang="en-GB" dirty="0" smtClean="0"/>
              <a:t>you </a:t>
            </a:r>
            <a:r>
              <a:rPr lang="en-GB" dirty="0"/>
              <a:t>so that he can scoop enough breast into his mouth. </a:t>
            </a:r>
            <a:r>
              <a:rPr lang="en-GB" dirty="0" smtClean="0"/>
              <a:t>(he needs his arms and hands moved gently away from his face and any clothing moved away from your breast, babies also like their feet </a:t>
            </a:r>
            <a:r>
              <a:rPr lang="en-GB" dirty="0"/>
              <a:t>secured by tucking them in </a:t>
            </a:r>
            <a:r>
              <a:rPr lang="en-GB" dirty="0" smtClean="0"/>
              <a:t>close</a:t>
            </a:r>
            <a:endParaRPr lang="en-GB" dirty="0"/>
          </a:p>
          <a:p>
            <a:r>
              <a:rPr lang="en-GB" b="1" dirty="0"/>
              <a:t>H</a:t>
            </a:r>
            <a:r>
              <a:rPr lang="en-GB" dirty="0"/>
              <a:t>ead free – when attaching to the breast </a:t>
            </a:r>
            <a:r>
              <a:rPr lang="en-GB" dirty="0" smtClean="0"/>
              <a:t>your </a:t>
            </a:r>
            <a:r>
              <a:rPr lang="en-GB" dirty="0"/>
              <a:t>baby will tilt his head back to allow his chin to lead as he comes onto the breast. </a:t>
            </a:r>
            <a:r>
              <a:rPr lang="en-GB" dirty="0" smtClean="0"/>
              <a:t>(Holding your baby’s head will stop this happening - </a:t>
            </a:r>
            <a:r>
              <a:rPr lang="en-GB" dirty="0"/>
              <a:t>supporting </a:t>
            </a:r>
            <a:r>
              <a:rPr lang="en-GB" dirty="0" smtClean="0"/>
              <a:t>your baby </a:t>
            </a:r>
            <a:r>
              <a:rPr lang="en-GB" dirty="0"/>
              <a:t>at the nape of the neck/ top of the shoulders offers them </a:t>
            </a:r>
            <a:r>
              <a:rPr lang="en-GB" dirty="0" smtClean="0"/>
              <a:t>support with freedom to tilt their head)</a:t>
            </a:r>
            <a:endParaRPr lang="en-GB" dirty="0"/>
          </a:p>
          <a:p>
            <a:r>
              <a:rPr lang="en-GB" b="1" dirty="0"/>
              <a:t>I</a:t>
            </a:r>
            <a:r>
              <a:rPr lang="en-GB" dirty="0"/>
              <a:t>n line – </a:t>
            </a:r>
            <a:r>
              <a:rPr lang="en-GB" dirty="0" smtClean="0"/>
              <a:t>your baby’s </a:t>
            </a:r>
            <a:r>
              <a:rPr lang="en-GB" dirty="0"/>
              <a:t>head and body should be in alignment so that he doesn’t have to twist his neck, which would make feeding and swallowing difficult</a:t>
            </a:r>
            <a:r>
              <a:rPr lang="en-GB" dirty="0" smtClean="0"/>
              <a:t>.</a:t>
            </a:r>
            <a:r>
              <a:rPr lang="en-GB" dirty="0"/>
              <a:t> </a:t>
            </a:r>
            <a:r>
              <a:rPr lang="en-GB" dirty="0" smtClean="0"/>
              <a:t>(imagine </a:t>
            </a:r>
            <a:r>
              <a:rPr lang="en-GB" dirty="0"/>
              <a:t>trying to drink from a cup if your head was twisted to the side or at an awkward angle, you may still by able to drink but it would feel </a:t>
            </a:r>
            <a:r>
              <a:rPr lang="en-GB" dirty="0" smtClean="0"/>
              <a:t>uncomfortable </a:t>
            </a:r>
            <a:r>
              <a:rPr lang="en-GB" dirty="0"/>
              <a:t>and you are likely to use more energy and take longer to drink!</a:t>
            </a:r>
            <a:r>
              <a:rPr lang="en-GB" dirty="0" smtClean="0"/>
              <a:t> )</a:t>
            </a:r>
            <a:endParaRPr lang="en-GB" dirty="0"/>
          </a:p>
          <a:p>
            <a:r>
              <a:rPr lang="en-GB" b="1" dirty="0"/>
              <a:t>N</a:t>
            </a:r>
            <a:r>
              <a:rPr lang="en-GB" dirty="0"/>
              <a:t>ose to nipple – with </a:t>
            </a:r>
            <a:r>
              <a:rPr lang="en-GB" dirty="0" smtClean="0"/>
              <a:t>your </a:t>
            </a:r>
            <a:r>
              <a:rPr lang="en-GB" dirty="0"/>
              <a:t>nipple resting just below his nose, he will begin to root and as he tilts his head backwards the nipple will slip under his top lip upwards and backwards to rest at the junction of the hard and soft palate. </a:t>
            </a:r>
          </a:p>
          <a:p>
            <a:endParaRPr lang="en-GB" dirty="0" smtClean="0"/>
          </a:p>
          <a:p>
            <a:r>
              <a:rPr lang="en-GB" dirty="0" smtClean="0"/>
              <a:t>Staff will help you develop confidence in positioning your baby to feed.</a:t>
            </a:r>
          </a:p>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10</a:t>
            </a:fld>
            <a:endParaRPr lang="en-GB" dirty="0"/>
          </a:p>
        </p:txBody>
      </p:sp>
    </p:spTree>
    <p:extLst>
      <p:ext uri="{BB962C8B-B14F-4D97-AF65-F5344CB8AC3E}">
        <p14:creationId xmlns:p14="http://schemas.microsoft.com/office/powerpoint/2010/main" val="179824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565" y="328613"/>
            <a:ext cx="4933950" cy="3702050"/>
          </a:xfrm>
        </p:spPr>
      </p:sp>
      <p:sp>
        <p:nvSpPr>
          <p:cNvPr id="3" name="Notes Placeholder 2"/>
          <p:cNvSpPr>
            <a:spLocks noGrp="1"/>
          </p:cNvSpPr>
          <p:nvPr>
            <p:ph type="body" idx="1"/>
          </p:nvPr>
        </p:nvSpPr>
        <p:spPr>
          <a:xfrm>
            <a:off x="662533" y="4217045"/>
            <a:ext cx="5438140" cy="5256584"/>
          </a:xfrm>
        </p:spPr>
        <p:txBody>
          <a:bodyPr/>
          <a:lstStyle/>
          <a:p>
            <a:r>
              <a:rPr lang="en-GB" b="1" dirty="0" smtClean="0"/>
              <a:t>How your baby attaches</a:t>
            </a:r>
          </a:p>
          <a:p>
            <a:endParaRPr lang="en-GB" dirty="0"/>
          </a:p>
          <a:p>
            <a:r>
              <a:rPr lang="en-GB" dirty="0"/>
              <a:t>Attachment is the term used to describe how a baby takes the breast into his mouth to feed. To effectively attach, </a:t>
            </a:r>
            <a:r>
              <a:rPr lang="en-GB" dirty="0" smtClean="0"/>
              <a:t>your </a:t>
            </a:r>
            <a:r>
              <a:rPr lang="en-GB" dirty="0"/>
              <a:t>baby takes a big mouthful of breast tissue into his mouth and milk is released due to a combination of tongue compression and negative pressure within the </a:t>
            </a:r>
            <a:r>
              <a:rPr lang="en-GB" dirty="0" smtClean="0"/>
              <a:t>his </a:t>
            </a:r>
            <a:r>
              <a:rPr lang="en-GB" dirty="0"/>
              <a:t>mouth. The breast fills most of </a:t>
            </a:r>
            <a:r>
              <a:rPr lang="en-GB" dirty="0" smtClean="0"/>
              <a:t>the </a:t>
            </a:r>
            <a:r>
              <a:rPr lang="en-GB" dirty="0"/>
              <a:t>mouth and the nipple rests around the junction between the hard and soft </a:t>
            </a:r>
            <a:r>
              <a:rPr lang="en-GB" dirty="0" smtClean="0"/>
              <a:t>palate. Because </a:t>
            </a:r>
            <a:r>
              <a:rPr lang="en-GB" dirty="0"/>
              <a:t>of the relatively large size of the tongue there is more space available between the tongue and the hard palate. The baby therefore needs to attach asymmetrically rather than centrally.</a:t>
            </a: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**try putting a clean finger into your mouth centrally, you will notice how it hits your tongue. If the nipple sits here, it will be against the hard palate, </a:t>
            </a:r>
            <a:r>
              <a:rPr lang="en-GB" dirty="0" smtClean="0"/>
              <a:t>as your </a:t>
            </a:r>
            <a:r>
              <a:rPr lang="en-GB" dirty="0" smtClean="0"/>
              <a:t>baby feeds the nipple becomes flattened as it is </a:t>
            </a:r>
            <a:r>
              <a:rPr lang="en-GB" dirty="0" smtClean="0"/>
              <a:t>pressed </a:t>
            </a:r>
            <a:r>
              <a:rPr lang="en-GB" dirty="0" smtClean="0"/>
              <a:t>against the hard palate, reducing blood supply and causing discomfort and potential damage to the nipple. Now try angling your finger up to the roof of your mouth, and you will feel a gap or space as your finger moves further back towards the soft palate. </a:t>
            </a:r>
          </a:p>
          <a:p>
            <a:r>
              <a:rPr lang="en-GB" dirty="0" smtClean="0">
                <a:solidFill>
                  <a:srgbClr val="FF0000"/>
                </a:solidFill>
              </a:rPr>
              <a:t>   </a:t>
            </a:r>
          </a:p>
          <a:p>
            <a:r>
              <a:rPr lang="en-GB" dirty="0" smtClean="0">
                <a:solidFill>
                  <a:srgbClr val="FF0000"/>
                </a:solidFill>
              </a:rPr>
              <a:t>Helpful </a:t>
            </a:r>
            <a:r>
              <a:rPr lang="en-GB" dirty="0">
                <a:solidFill>
                  <a:srgbClr val="FF0000"/>
                </a:solidFill>
              </a:rPr>
              <a:t>video </a:t>
            </a:r>
            <a:endParaRPr lang="en-GB" dirty="0" smtClean="0">
              <a:solidFill>
                <a:srgbClr val="FF0000"/>
              </a:solidFill>
            </a:endParaRPr>
          </a:p>
          <a:p>
            <a:r>
              <a:rPr lang="en-GB" dirty="0"/>
              <a:t>https://www.unicef.org.uk/babyfriendly/baby-friendly-resources/breastfeeding-resources/positioning-and-attachment-video/</a:t>
            </a:r>
            <a:endParaRPr lang="en-GB" dirty="0" smtClean="0"/>
          </a:p>
        </p:txBody>
      </p:sp>
      <p:sp>
        <p:nvSpPr>
          <p:cNvPr id="4" name="Slide Number Placeholder 3"/>
          <p:cNvSpPr>
            <a:spLocks noGrp="1"/>
          </p:cNvSpPr>
          <p:nvPr>
            <p:ph type="sldNum" sz="quarter" idx="10"/>
          </p:nvPr>
        </p:nvSpPr>
        <p:spPr/>
        <p:txBody>
          <a:bodyPr/>
          <a:lstStyle/>
          <a:p>
            <a:fld id="{1F6DA32F-072B-4B8E-8845-54CA8FC18E34}" type="slidenum">
              <a:rPr lang="en-GB" smtClean="0"/>
              <a:pPr/>
              <a:t>11</a:t>
            </a:fld>
            <a:endParaRPr lang="en-GB" dirty="0"/>
          </a:p>
        </p:txBody>
      </p:sp>
      <p:pic>
        <p:nvPicPr>
          <p:cNvPr id="5" name="Content Placeholder 3"/>
          <p:cNvPicPr>
            <a:picLocks noChangeAspect="1"/>
          </p:cNvPicPr>
          <p:nvPr/>
        </p:nvPicPr>
        <p:blipFill>
          <a:blip r:embed="rId3"/>
          <a:stretch>
            <a:fillRect/>
          </a:stretch>
        </p:blipFill>
        <p:spPr>
          <a:xfrm>
            <a:off x="2246709" y="6019466"/>
            <a:ext cx="2520280" cy="1187233"/>
          </a:xfrm>
          <a:prstGeom prst="rect">
            <a:avLst/>
          </a:prstGeom>
        </p:spPr>
      </p:pic>
    </p:spTree>
    <p:extLst>
      <p:ext uri="{BB962C8B-B14F-4D97-AF65-F5344CB8AC3E}">
        <p14:creationId xmlns:p14="http://schemas.microsoft.com/office/powerpoint/2010/main" val="2426745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565" y="760661"/>
            <a:ext cx="4933950" cy="3702050"/>
          </a:xfrm>
        </p:spPr>
      </p:sp>
      <p:sp>
        <p:nvSpPr>
          <p:cNvPr id="3" name="Notes Placeholder 2"/>
          <p:cNvSpPr>
            <a:spLocks noGrp="1"/>
          </p:cNvSpPr>
          <p:nvPr>
            <p:ph type="body" idx="1"/>
          </p:nvPr>
        </p:nvSpPr>
        <p:spPr/>
        <p:txBody>
          <a:bodyPr>
            <a:normAutofit lnSpcReduction="10000"/>
          </a:bodyPr>
          <a:lstStyle/>
          <a:p>
            <a:r>
              <a:rPr lang="en-GB" dirty="0"/>
              <a:t>How you hold your baby </a:t>
            </a:r>
            <a:r>
              <a:rPr lang="en-GB" dirty="0" smtClean="0"/>
              <a:t>(positioning) </a:t>
            </a:r>
            <a:r>
              <a:rPr lang="en-GB" dirty="0"/>
              <a:t>and how your baby attaches to your</a:t>
            </a:r>
          </a:p>
          <a:p>
            <a:r>
              <a:rPr lang="en-GB" dirty="0"/>
              <a:t>breast </a:t>
            </a:r>
            <a:r>
              <a:rPr lang="en-GB" dirty="0" smtClean="0"/>
              <a:t>can </a:t>
            </a:r>
            <a:r>
              <a:rPr lang="en-GB" dirty="0"/>
              <a:t>make the difference between a </a:t>
            </a:r>
            <a:r>
              <a:rPr lang="en-GB" dirty="0" smtClean="0"/>
              <a:t>pain-free, comfortable </a:t>
            </a:r>
            <a:r>
              <a:rPr lang="en-GB" dirty="0"/>
              <a:t>feed where your baby gets enough milk, and one which is </a:t>
            </a:r>
            <a:r>
              <a:rPr lang="en-GB" dirty="0" smtClean="0"/>
              <a:t>painful for </a:t>
            </a:r>
            <a:r>
              <a:rPr lang="en-GB" dirty="0"/>
              <a:t>you and frustrating for your baby</a:t>
            </a:r>
            <a:r>
              <a:rPr lang="en-GB" dirty="0" smtClean="0"/>
              <a:t>.</a:t>
            </a:r>
          </a:p>
          <a:p>
            <a:endParaRPr lang="en-GB" b="1" dirty="0" smtClean="0"/>
          </a:p>
          <a:p>
            <a:r>
              <a:rPr lang="en-GB" b="1" dirty="0" smtClean="0"/>
              <a:t>Signs that your baby is well attached</a:t>
            </a:r>
            <a:r>
              <a:rPr lang="en-GB" dirty="0" smtClean="0"/>
              <a:t>:</a:t>
            </a:r>
          </a:p>
          <a:p>
            <a:endParaRPr lang="en-GB" dirty="0" smtClean="0"/>
          </a:p>
          <a:p>
            <a:pPr marL="171450" indent="-171450">
              <a:buFont typeface="Arial" panose="020B0604020202020204" pitchFamily="34" charset="0"/>
              <a:buChar char="•"/>
            </a:pPr>
            <a:r>
              <a:rPr lang="en-GB" dirty="0" smtClean="0"/>
              <a:t>Your baby’s mouth is wide open</a:t>
            </a:r>
          </a:p>
          <a:p>
            <a:pPr marL="171450" indent="-171450">
              <a:buFont typeface="Arial" panose="020B0604020202020204" pitchFamily="34" charset="0"/>
              <a:buChar char="•"/>
            </a:pPr>
            <a:r>
              <a:rPr lang="en-GB" dirty="0" smtClean="0"/>
              <a:t>Your baby’s chin should be indenting deeply into your breast </a:t>
            </a:r>
            <a:endParaRPr lang="en-GB" dirty="0"/>
          </a:p>
          <a:p>
            <a:pPr marL="171450" indent="-171450">
              <a:buFont typeface="Arial" panose="020B0604020202020204" pitchFamily="34" charset="0"/>
              <a:buChar char="•"/>
            </a:pPr>
            <a:r>
              <a:rPr lang="en-GB" dirty="0" smtClean="0"/>
              <a:t>Your baby should have full, rounded cheeks like a hamster! (because they have a mouth full of breast tissue)</a:t>
            </a:r>
          </a:p>
          <a:p>
            <a:pPr marL="171450" indent="-171450">
              <a:buFont typeface="Arial" panose="020B0604020202020204" pitchFamily="34" charset="0"/>
              <a:buChar char="•"/>
            </a:pPr>
            <a:r>
              <a:rPr lang="en-GB" dirty="0" smtClean="0"/>
              <a:t>If any of your areola (the darker area around your nipple) is visible, more should be seen above your baby’s top lip than below their bottom lip</a:t>
            </a:r>
          </a:p>
          <a:p>
            <a:pPr marL="171450" indent="-171450">
              <a:buFont typeface="Arial" panose="020B0604020202020204" pitchFamily="34" charset="0"/>
              <a:buChar char="•"/>
            </a:pPr>
            <a:r>
              <a:rPr lang="en-GB" dirty="0" smtClean="0"/>
              <a:t>Some mums experience initial discomfort for a few seconds but this should fade quickly and breastfeeding should not be sore</a:t>
            </a:r>
          </a:p>
          <a:p>
            <a:pPr marL="171450" indent="-171450">
              <a:buFont typeface="Arial" panose="020B0604020202020204" pitchFamily="34" charset="0"/>
              <a:buChar char="•"/>
            </a:pPr>
            <a:r>
              <a:rPr lang="en-GB" dirty="0" smtClean="0"/>
              <a:t>When your baby is well attached you will notice quick sucks initially changing to deep rhythmic sucking, you will hear or see  swallowing after the first couple of days (when your milk has increased in volume)</a:t>
            </a:r>
          </a:p>
          <a:p>
            <a:pPr marL="171450" indent="-171450">
              <a:buFont typeface="Arial" panose="020B0604020202020204" pitchFamily="34" charset="0"/>
              <a:buChar char="•"/>
            </a:pPr>
            <a:r>
              <a:rPr lang="en-GB" dirty="0" smtClean="0"/>
              <a:t>Your baby will be content after most feeds</a:t>
            </a:r>
          </a:p>
          <a:p>
            <a:pPr marL="171450" indent="-171450">
              <a:buFont typeface="Arial" panose="020B0604020202020204" pitchFamily="34" charset="0"/>
              <a:buChar char="•"/>
            </a:pPr>
            <a:r>
              <a:rPr lang="en-GB" dirty="0" smtClean="0"/>
              <a:t>Your baby will come off the breast by themselves when they have finished</a:t>
            </a:r>
          </a:p>
          <a:p>
            <a:pPr marL="171450" indent="-171450">
              <a:buFont typeface="Arial" panose="020B0604020202020204" pitchFamily="34" charset="0"/>
              <a:buChar char="•"/>
            </a:pPr>
            <a:endParaRPr lang="en-GB" dirty="0" smtClean="0"/>
          </a:p>
          <a:p>
            <a:endParaRPr lang="en-GB" dirty="0" smtClean="0"/>
          </a:p>
          <a:p>
            <a:r>
              <a:rPr lang="en-GB" dirty="0" smtClean="0"/>
              <a:t>In the first few days you may also experience some ‘after pains’ as your body produces oxytocin as baby feeds, this oxytocin causes the uterus to gently contract helping it return to its pre pregnancy state. You may notice that your blood loss (lochia) increases slightly during or after a feed in response, this is normal.</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12</a:t>
            </a:fld>
            <a:endParaRPr lang="en-GB" dirty="0"/>
          </a:p>
        </p:txBody>
      </p:sp>
      <p:sp>
        <p:nvSpPr>
          <p:cNvPr id="5" name="TextBox 4"/>
          <p:cNvSpPr txBox="1"/>
          <p:nvPr/>
        </p:nvSpPr>
        <p:spPr>
          <a:xfrm>
            <a:off x="1598637" y="1408733"/>
            <a:ext cx="3672408" cy="646331"/>
          </a:xfrm>
          <a:prstGeom prst="rect">
            <a:avLst/>
          </a:prstGeom>
          <a:noFill/>
        </p:spPr>
        <p:txBody>
          <a:bodyPr wrap="square" rtlCol="0">
            <a:spAutoFit/>
          </a:bodyPr>
          <a:lstStyle/>
          <a:p>
            <a:r>
              <a:rPr lang="en-GB" dirty="0" smtClean="0"/>
              <a:t>How can I tell if my baby is correctly attached?</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773" y="1804425"/>
            <a:ext cx="2376264" cy="245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89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6B42441E-7590-40BA-BF4F-F368D1DD3B64}" type="slidenum">
              <a:rPr lang="en-GB" smtClean="0"/>
              <a:pPr/>
              <a:t>13</a:t>
            </a:fld>
            <a:endParaRPr lang="en-GB" dirty="0" smtClean="0"/>
          </a:p>
        </p:txBody>
      </p:sp>
      <p:sp>
        <p:nvSpPr>
          <p:cNvPr id="57346" name="Rectangle 2"/>
          <p:cNvSpPr>
            <a:spLocks noGrp="1" noRot="1" noChangeAspect="1" noChangeArrowheads="1" noTextEdit="1"/>
          </p:cNvSpPr>
          <p:nvPr>
            <p:ph type="sldImg"/>
          </p:nvPr>
        </p:nvSpPr>
        <p:spPr>
          <a:xfrm>
            <a:off x="950565" y="760661"/>
            <a:ext cx="4464496" cy="3349808"/>
          </a:xfrm>
          <a:ln/>
        </p:spPr>
      </p:sp>
      <p:sp>
        <p:nvSpPr>
          <p:cNvPr id="57347" name="Rectangle 3"/>
          <p:cNvSpPr>
            <a:spLocks noGrp="1" noChangeArrowheads="1"/>
          </p:cNvSpPr>
          <p:nvPr>
            <p:ph type="body" idx="1"/>
          </p:nvPr>
        </p:nvSpPr>
        <p:spPr>
          <a:xfrm>
            <a:off x="662533" y="4145037"/>
            <a:ext cx="5438140" cy="5040560"/>
          </a:xfrm>
          <a:noFill/>
          <a:ln/>
        </p:spPr>
        <p:txBody>
          <a:bodyPr/>
          <a:lstStyle/>
          <a:p>
            <a:pPr eaLnBrk="1" hangingPunct="1"/>
            <a:r>
              <a:rPr lang="en-GB" dirty="0" smtClean="0"/>
              <a:t>What goes in will come out! The contents of your babies nappy is an important</a:t>
            </a:r>
            <a:r>
              <a:rPr lang="en-GB" baseline="0" dirty="0" smtClean="0"/>
              <a:t> </a:t>
            </a:r>
            <a:r>
              <a:rPr lang="en-GB" dirty="0" smtClean="0"/>
              <a:t>signal that your baby is feeding well.</a:t>
            </a:r>
          </a:p>
          <a:p>
            <a:pPr eaLnBrk="1" hangingPunct="1"/>
            <a:endParaRPr lang="en-GB" dirty="0" smtClean="0"/>
          </a:p>
          <a:p>
            <a:pPr eaLnBrk="1" hangingPunct="1"/>
            <a:r>
              <a:rPr lang="en-GB" dirty="0" smtClean="0"/>
              <a:t>Your baby should pass urine and their first black (meconium) poo in the first 24 hours after birth. If you don't think they have had a wet or dirty nappy please contact your midwife for advice. Remember the first wet nappy is likely to feel just damp as is a small volume. Nature has cleverly designed colostrum to be high energy small volume feeds this gives your baby everything they need without overloading their kidneys while they get rid of extra fluid from being inside </a:t>
            </a:r>
            <a:r>
              <a:rPr lang="en-GB" dirty="0" smtClean="0"/>
              <a:t>for 9 </a:t>
            </a:r>
            <a:r>
              <a:rPr lang="en-GB" dirty="0" smtClean="0"/>
              <a:t>months.  The number of  wet nappies will slowly  increase every day until they have  6 heavy wet nappies a day at day 5 onwards . To feel how heavy a nappy on day 5 should be add</a:t>
            </a:r>
            <a:r>
              <a:rPr lang="en-GB" baseline="0" dirty="0" smtClean="0"/>
              <a:t> 3 tablespoons of water to a dry nappy.</a:t>
            </a:r>
          </a:p>
          <a:p>
            <a:pPr eaLnBrk="1" hangingPunct="1"/>
            <a:r>
              <a:rPr lang="en-GB" dirty="0" smtClean="0"/>
              <a:t> </a:t>
            </a:r>
          </a:p>
          <a:p>
            <a:pPr eaLnBrk="1" hangingPunct="1"/>
            <a:r>
              <a:rPr lang="en-GB" dirty="0" smtClean="0"/>
              <a:t>Babies will lose weight in the first few days , remember when they were weighed at birth their bowels had meconium in and they were carrying extra fluid from being inside. </a:t>
            </a:r>
            <a:endParaRPr lang="en-GB" dirty="0"/>
          </a:p>
          <a:p>
            <a:endParaRPr lang="en-GB" dirty="0"/>
          </a:p>
          <a:p>
            <a:r>
              <a:rPr lang="en-GB" dirty="0" smtClean="0"/>
              <a:t>Typically in Harrogate your baby will be weighed on day 5 in other areas it may be day 3, and your baby may have lost around 7-8% of their birth weight.</a:t>
            </a:r>
          </a:p>
          <a:p>
            <a:pPr eaLnBrk="1" hangingPunct="1"/>
            <a:endParaRPr lang="en-GB" baseline="0" dirty="0"/>
          </a:p>
          <a:p>
            <a:pPr eaLnBrk="1" hangingPunct="1"/>
            <a:r>
              <a:rPr lang="en-GB" dirty="0" smtClean="0"/>
              <a:t>However the best way to know how your baby is doing is to look at their poo which changes as they get more milk – expect one poo a day till day 2-3 then your baby should have at </a:t>
            </a:r>
            <a:r>
              <a:rPr lang="en-GB" b="1" dirty="0" smtClean="0"/>
              <a:t>least 2 poos a day, soft, yellow and at least £2 coin size </a:t>
            </a:r>
            <a:r>
              <a:rPr lang="en-GB" dirty="0" smtClean="0"/>
              <a:t>– if your baby doesn’t poo one day – TELL YOUR MIDWIFE .</a:t>
            </a:r>
            <a:endParaRPr lang="en-GB" baseline="0" dirty="0" smtClean="0"/>
          </a:p>
          <a:p>
            <a:pPr eaLnBrk="1" hangingPunct="1"/>
            <a:endParaRPr lang="en-GB" dirty="0" smtClean="0"/>
          </a:p>
          <a:p>
            <a:pPr eaLnBrk="1" hangingPunct="1"/>
            <a:r>
              <a:rPr lang="en-GB" baseline="0" dirty="0" smtClean="0"/>
              <a:t>You</a:t>
            </a:r>
            <a:r>
              <a:rPr lang="en-GB" dirty="0" smtClean="0"/>
              <a:t> will also have an in-depth discussio</a:t>
            </a:r>
            <a:r>
              <a:rPr lang="en-GB" dirty="0"/>
              <a:t>n</a:t>
            </a:r>
            <a:r>
              <a:rPr lang="en-GB" dirty="0" smtClean="0"/>
              <a:t> about feeding before leaving hospital and again with your community midwife  – there is a feeding checklist in your notes you can look at to check for yourself.</a:t>
            </a:r>
          </a:p>
          <a:p>
            <a:pPr eaLnBrk="1" hangingPunct="1"/>
            <a:endParaRPr lang="en-GB" dirty="0"/>
          </a:p>
          <a:p>
            <a:pPr eaLnBrk="1" hangingPunct="1"/>
            <a:endParaRPr lang="en-GB" baseline="0" dirty="0"/>
          </a:p>
          <a:p>
            <a:pPr eaLnBrk="1" hangingPunct="1"/>
            <a:endParaRPr lang="en-GB" baseline="0" dirty="0" smtClean="0"/>
          </a:p>
        </p:txBody>
      </p:sp>
    </p:spTree>
    <p:extLst>
      <p:ext uri="{BB962C8B-B14F-4D97-AF65-F5344CB8AC3E}">
        <p14:creationId xmlns:p14="http://schemas.microsoft.com/office/powerpoint/2010/main" val="367400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0605" y="472629"/>
            <a:ext cx="3960440" cy="2972248"/>
          </a:xfrm>
        </p:spPr>
      </p:sp>
      <p:sp>
        <p:nvSpPr>
          <p:cNvPr id="3" name="Notes Placeholder 2"/>
          <p:cNvSpPr>
            <a:spLocks noGrp="1"/>
          </p:cNvSpPr>
          <p:nvPr>
            <p:ph type="body" idx="1"/>
          </p:nvPr>
        </p:nvSpPr>
        <p:spPr>
          <a:xfrm>
            <a:off x="734541" y="3640981"/>
            <a:ext cx="5438140" cy="5613624"/>
          </a:xfrm>
        </p:spPr>
        <p:txBody>
          <a:bodyPr/>
          <a:lstStyle/>
          <a:p>
            <a:r>
              <a:rPr lang="en-GB" dirty="0" smtClean="0"/>
              <a:t>How often do we expect your baby to feed ? </a:t>
            </a:r>
          </a:p>
          <a:p>
            <a:r>
              <a:rPr lang="en-GB" b="1" dirty="0" smtClean="0"/>
              <a:t>First 24 hours </a:t>
            </a:r>
            <a:r>
              <a:rPr lang="en-GB" dirty="0" smtClean="0"/>
              <a:t>– 3-4 feeds or more. Nature designs that our babies may take long periods of rest after birth, your </a:t>
            </a:r>
            <a:r>
              <a:rPr lang="en-GB" dirty="0"/>
              <a:t>baby is born with special fat reserves they may use </a:t>
            </a:r>
            <a:r>
              <a:rPr lang="en-GB" dirty="0" smtClean="0"/>
              <a:t> </a:t>
            </a:r>
            <a:r>
              <a:rPr lang="en-GB" dirty="0"/>
              <a:t>for </a:t>
            </a:r>
            <a:r>
              <a:rPr lang="en-GB" dirty="0" smtClean="0"/>
              <a:t>energy at this time. Try and get some rest to, although often the elation and wonder of having become parents may mean you are full of adrenaline and find it hard to sleep! </a:t>
            </a:r>
          </a:p>
          <a:p>
            <a:r>
              <a:rPr lang="en-GB" b="1" dirty="0" smtClean="0"/>
              <a:t>Second 24 hours </a:t>
            </a:r>
            <a:r>
              <a:rPr lang="en-GB" dirty="0" smtClean="0"/>
              <a:t>– often 20 feeds or more !!</a:t>
            </a:r>
          </a:p>
          <a:p>
            <a:r>
              <a:rPr lang="en-GB" dirty="0" smtClean="0"/>
              <a:t>As baby wakens up after birth, typically babies on Day 2 will feed all night and this is normal – the more your baby feeds the better, this is telling your body to bring in your mature milk</a:t>
            </a:r>
          </a:p>
          <a:p>
            <a:r>
              <a:rPr lang="en-GB" dirty="0" smtClean="0"/>
              <a:t>Try not to count the hours you have gone without sleep perhaps from the early stages of </a:t>
            </a:r>
            <a:r>
              <a:rPr lang="en-GB" dirty="0" smtClean="0"/>
              <a:t>birthing, this can be several nights ! – </a:t>
            </a:r>
            <a:r>
              <a:rPr lang="en-GB" dirty="0" smtClean="0"/>
              <a:t>dwelling on these hours lost will not bring them back or help us, ‘let it go’ (imagine the song from Frozen!). Instead, work as a team to support each other and rest when you are able to</a:t>
            </a:r>
            <a:r>
              <a:rPr lang="en-GB" dirty="0" smtClean="0"/>
              <a:t>.</a:t>
            </a:r>
          </a:p>
          <a:p>
            <a:endParaRPr lang="en-GB" dirty="0" smtClean="0"/>
          </a:p>
          <a:p>
            <a:r>
              <a:rPr lang="en-GB" dirty="0" smtClean="0"/>
              <a:t>From day 2 onwards your baby needs at least 8 feeds</a:t>
            </a:r>
            <a:r>
              <a:rPr lang="en-GB" baseline="0" dirty="0" smtClean="0"/>
              <a:t> in 24 hours.</a:t>
            </a:r>
            <a:endParaRPr lang="en-GB" dirty="0"/>
          </a:p>
          <a:p>
            <a:endParaRPr lang="en-GB" dirty="0" smtClean="0"/>
          </a:p>
          <a:p>
            <a:r>
              <a:rPr lang="en-GB" dirty="0" smtClean="0"/>
              <a:t>We talk about  demand feeding (this was originally from a World Health Organisation document so is French – means </a:t>
            </a:r>
            <a:r>
              <a:rPr lang="en-GB" b="1" dirty="0" smtClean="0"/>
              <a:t>‘ask’</a:t>
            </a:r>
            <a:r>
              <a:rPr lang="en-GB" dirty="0" smtClean="0"/>
              <a:t> - unlike in the UK where it is linked with being demanding). This is allowing baby to give us the signs that they want to feed, not feeding at set times. As you spend time with your baby, you will observe their hunger cues (rooting or searching for the breast, hand to mouth) and respond to them by offering the breast. </a:t>
            </a:r>
            <a:r>
              <a:rPr lang="en-GB" b="1" dirty="0" smtClean="0"/>
              <a:t>Responsive feeding </a:t>
            </a:r>
            <a:r>
              <a:rPr lang="en-GB" dirty="0" smtClean="0"/>
              <a:t>is a relationship between you and your baby responding to each others needs, you may want a sit down and  rest and feeding gives you a relaxing feeling. Offering the breast can also help to soothe and settle your baby, it is not possible to overfeed a breastfed baby. You can also </a:t>
            </a:r>
            <a:r>
              <a:rPr lang="en-GB" dirty="0" smtClean="0"/>
              <a:t>choose </a:t>
            </a:r>
            <a:r>
              <a:rPr lang="en-GB" dirty="0" smtClean="0"/>
              <a:t>to offer your baby the breast at times to suit you, perhaps when your breasts are feeling full </a:t>
            </a:r>
            <a:r>
              <a:rPr lang="en-GB" dirty="0" smtClean="0"/>
              <a:t>to </a:t>
            </a:r>
            <a:r>
              <a:rPr lang="en-GB" dirty="0" smtClean="0"/>
              <a:t>reduce </a:t>
            </a:r>
            <a:r>
              <a:rPr lang="en-GB" dirty="0" smtClean="0"/>
              <a:t>discomfort or to suit with perhaps needing to get </a:t>
            </a:r>
            <a:r>
              <a:rPr lang="en-GB" dirty="0" smtClean="0"/>
              <a:t>out somewhere </a:t>
            </a:r>
            <a:r>
              <a:rPr lang="en-GB" dirty="0" smtClean="0"/>
              <a:t>and it being convenient for you to feed your baby first.</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14</a:t>
            </a:fld>
            <a:endParaRPr lang="en-GB" dirty="0"/>
          </a:p>
        </p:txBody>
      </p:sp>
    </p:spTree>
    <p:extLst>
      <p:ext uri="{BB962C8B-B14F-4D97-AF65-F5344CB8AC3E}">
        <p14:creationId xmlns:p14="http://schemas.microsoft.com/office/powerpoint/2010/main" val="29247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amount of milk you produce  is dependant on how much your baby </a:t>
            </a:r>
            <a:r>
              <a:rPr lang="en-GB" dirty="0" smtClean="0"/>
              <a:t>or babies feed, the more feeds the more milk you will make. </a:t>
            </a:r>
          </a:p>
          <a:p>
            <a:endParaRPr lang="en-GB" dirty="0"/>
          </a:p>
          <a:p>
            <a:r>
              <a:rPr lang="en-GB" dirty="0" smtClean="0"/>
              <a:t>Your baby switches on the cells in your breasts in the first couple of weeks, avoiding using formula or dummies will mean your baby is able switch on lots of cells so they have enough milk for months to come</a:t>
            </a:r>
          </a:p>
          <a:p>
            <a:endParaRPr lang="en-GB" dirty="0"/>
          </a:p>
          <a:p>
            <a:pPr eaLnBrk="1" hangingPunct="1"/>
            <a:r>
              <a:rPr lang="en-GB" dirty="0" smtClean="0"/>
              <a:t>In the first 2-3 weeks (approximately) most babies have switched on the cells needed and most mothers will be producing  around 800-1000mls a day. Your baby will then adjust your volumes feed by feed and day by day. Only babies know how much and what type of milk they want. </a:t>
            </a:r>
          </a:p>
          <a:p>
            <a:pPr eaLnBrk="1" hangingPunct="1"/>
            <a:r>
              <a:rPr lang="en-GB" dirty="0" smtClean="0"/>
              <a:t> </a:t>
            </a:r>
          </a:p>
          <a:p>
            <a:pPr eaLnBrk="1" hangingPunct="1"/>
            <a:r>
              <a:rPr lang="en-GB" dirty="0" smtClean="0"/>
              <a:t>Take your cues from your baby, and they will let you know. </a:t>
            </a:r>
          </a:p>
          <a:p>
            <a:pPr eaLnBrk="1" hangingPunct="1"/>
            <a:endParaRPr lang="en-GB" dirty="0"/>
          </a:p>
          <a:p>
            <a:pPr eaLnBrk="1" hangingPunct="1"/>
            <a:r>
              <a:rPr lang="en-GB" dirty="0" smtClean="0"/>
              <a:t>Offer one breast then when your baby comes off themselves, offer the other side. Sometimes they will want a big feed and sometimes just a drink and sometimes they just want to comfort feed (which is amazing for brain development). Think how we choose to eat, how often and how sometimes a snack will do, other times we want a 3 course dinner, your baby is the same.</a:t>
            </a:r>
          </a:p>
          <a:p>
            <a:pPr eaLnBrk="1" hangingPunct="1"/>
            <a:endParaRPr lang="en-GB" dirty="0" smtClean="0"/>
          </a:p>
          <a:p>
            <a:pPr eaLnBrk="1" hangingPunct="1"/>
            <a:r>
              <a:rPr lang="en-GB" dirty="0" smtClean="0"/>
              <a:t>Our milk is unique to our babies needs, changing to meet their development and growth. </a:t>
            </a:r>
          </a:p>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15</a:t>
            </a:fld>
            <a:endParaRPr lang="en-GB" dirty="0"/>
          </a:p>
        </p:txBody>
      </p:sp>
    </p:spTree>
    <p:extLst>
      <p:ext uri="{BB962C8B-B14F-4D97-AF65-F5344CB8AC3E}">
        <p14:creationId xmlns:p14="http://schemas.microsoft.com/office/powerpoint/2010/main" val="278573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have a baby that after birth just seems to get the hang of what to do straight away, feeds with no issues, but some mothers may have challenges or problems with breastfeeding.</a:t>
            </a:r>
          </a:p>
          <a:p>
            <a:endParaRPr lang="en-GB" dirty="0" smtClean="0"/>
          </a:p>
          <a:p>
            <a:r>
              <a:rPr lang="en-GB" dirty="0" smtClean="0"/>
              <a:t> Typically </a:t>
            </a:r>
            <a:r>
              <a:rPr lang="en-GB" dirty="0" smtClean="0"/>
              <a:t>women </a:t>
            </a:r>
            <a:r>
              <a:rPr lang="en-GB" dirty="0" smtClean="0"/>
              <a:t>feed their babies for a long time are not the women who haven't faced challenges or problems, but have had resilience and found support in overcoming these.</a:t>
            </a:r>
          </a:p>
          <a:p>
            <a:endParaRPr lang="en-GB" dirty="0" smtClean="0"/>
          </a:p>
          <a:p>
            <a:r>
              <a:rPr lang="en-GB" dirty="0" smtClean="0"/>
              <a:t>Particularly sore nipples in the early days – this isn't about getting used to feeding it is because your baby is not quite on correctly –  it takes time for you and your baby to work this out together, </a:t>
            </a:r>
            <a:r>
              <a:rPr lang="en-GB" b="1" dirty="0" smtClean="0"/>
              <a:t>please ask for help</a:t>
            </a:r>
            <a:r>
              <a:rPr lang="en-GB" dirty="0" smtClean="0"/>
              <a:t>. Creams won’t make it better, they may soothe, but always look at the underlying issue of why you may have become sore- problems with positioning and attachment </a:t>
            </a:r>
            <a:r>
              <a:rPr lang="en-GB" dirty="0" smtClean="0"/>
              <a:t>are</a:t>
            </a:r>
            <a:r>
              <a:rPr lang="en-GB" dirty="0" smtClean="0"/>
              <a:t> </a:t>
            </a:r>
            <a:r>
              <a:rPr lang="en-GB" dirty="0" smtClean="0"/>
              <a:t>the commonest cause.</a:t>
            </a:r>
          </a:p>
          <a:p>
            <a:endParaRPr lang="en-GB" dirty="0"/>
          </a:p>
          <a:p>
            <a:r>
              <a:rPr lang="en-GB" dirty="0" smtClean="0"/>
              <a:t>Engorgement and mastitis are also often due to not quite being attached properly</a:t>
            </a:r>
          </a:p>
          <a:p>
            <a:r>
              <a:rPr lang="en-GB" dirty="0" smtClean="0"/>
              <a:t>If you have red patches or feel extremely full – take the milk off as quickly as possible and then get some support – if you are unwell you need to see your GP.</a:t>
            </a:r>
          </a:p>
          <a:p>
            <a:endParaRPr lang="en-GB" dirty="0" smtClean="0"/>
          </a:p>
          <a:p>
            <a:r>
              <a:rPr lang="en-GB" dirty="0" smtClean="0"/>
              <a:t>Undersupply is not common, perhaps an historical issue when we did not understand the need to  feed babies responsively  but  fed  at set times.</a:t>
            </a:r>
          </a:p>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16</a:t>
            </a:fld>
            <a:endParaRPr lang="en-GB" dirty="0"/>
          </a:p>
        </p:txBody>
      </p:sp>
    </p:spTree>
    <p:extLst>
      <p:ext uri="{BB962C8B-B14F-4D97-AF65-F5344CB8AC3E}">
        <p14:creationId xmlns:p14="http://schemas.microsoft.com/office/powerpoint/2010/main" val="286206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621" y="328613"/>
            <a:ext cx="3763118" cy="2823549"/>
          </a:xfrm>
        </p:spPr>
      </p:sp>
      <p:sp>
        <p:nvSpPr>
          <p:cNvPr id="3" name="Notes Placeholder 2"/>
          <p:cNvSpPr>
            <a:spLocks noGrp="1"/>
          </p:cNvSpPr>
          <p:nvPr>
            <p:ph type="body" idx="1"/>
          </p:nvPr>
        </p:nvSpPr>
        <p:spPr>
          <a:xfrm>
            <a:off x="446509" y="3280941"/>
            <a:ext cx="5760640" cy="5472608"/>
          </a:xfrm>
        </p:spPr>
        <p:txBody>
          <a:bodyPr/>
          <a:lstStyle/>
          <a:p>
            <a:r>
              <a:rPr lang="en-GB" sz="1100" dirty="0" smtClean="0"/>
              <a:t>There may be many reasons why you choose to express your milk, however if you can, it is best to allow breastfeeding to get established first and wait until you and your baby feel confident with breastfeeding before expressing. This allows your  baby  time to establish your milk supply according to his or her needs. We would also suggest you avoid the use of formula in the early weeks for the same reason. Once your milk supply is established then the possibilities are endless</a:t>
            </a:r>
          </a:p>
          <a:p>
            <a:endParaRPr lang="en-GB" sz="1100" dirty="0"/>
          </a:p>
          <a:p>
            <a:r>
              <a:rPr lang="en-GB" sz="1100" dirty="0" smtClean="0"/>
              <a:t>We also suggest you avoid the use of teats (and dummies) until breastfeeding is more established as we know some babies struggle with attachment following use. If you do eventually want to use bottles as well as  breastfeed then we suggest you introduce a teat before your baby is 6 weeks old (NCT research)</a:t>
            </a:r>
          </a:p>
          <a:p>
            <a:endParaRPr lang="en-GB" sz="1100" dirty="0"/>
          </a:p>
          <a:p>
            <a:r>
              <a:rPr lang="en-GB" sz="1100" dirty="0" smtClean="0"/>
              <a:t>If you are having problems and are advised to express then we have pumps in the hospital (yellow pump above) for your use and we would use cups to give your milk, we can also show you how to cup feed. In the first couple of days we suggest use of a syringe to give the small volumes of colostrum (again we will show you how to do this)</a:t>
            </a:r>
          </a:p>
          <a:p>
            <a:endParaRPr lang="en-GB" sz="1100" dirty="0"/>
          </a:p>
          <a:p>
            <a:r>
              <a:rPr lang="en-GB" sz="1100" dirty="0" smtClean="0"/>
              <a:t>If you need a pump for home use you can borrow one for 3 weeks (green pumps above) from the postnatal ward  - we ask for a £15 contribution so these pumps can be replaced when they get old</a:t>
            </a:r>
          </a:p>
          <a:p>
            <a:endParaRPr lang="en-GB" sz="1100" dirty="0"/>
          </a:p>
          <a:p>
            <a:r>
              <a:rPr lang="en-GB" sz="1100" dirty="0" smtClean="0"/>
              <a:t>When to express:</a:t>
            </a:r>
          </a:p>
          <a:p>
            <a:r>
              <a:rPr lang="en-GB" sz="1100" dirty="0" smtClean="0"/>
              <a:t>You can express after breastfeeds – it may take a day or so for your body to make more milk  (your baby does this naturally as they grow – they feed really frequently for  one or two days and then magically  you produce more milk)</a:t>
            </a:r>
            <a:endParaRPr lang="en-GB" sz="1100" dirty="0"/>
          </a:p>
          <a:p>
            <a:endParaRPr lang="en-GB" sz="1100" dirty="0" smtClean="0"/>
          </a:p>
          <a:p>
            <a:r>
              <a:rPr lang="en-GB" sz="1100" dirty="0" smtClean="0"/>
              <a:t>Or some  women overproduce in the morning so sometimes its easy to take milk off then, or you can try anytime – you will find the best time for you</a:t>
            </a:r>
          </a:p>
          <a:p>
            <a:endParaRPr lang="en-GB" sz="1100" dirty="0"/>
          </a:p>
          <a:p>
            <a:r>
              <a:rPr lang="en-GB" sz="1100" dirty="0" smtClean="0"/>
              <a:t>Breastmilk can be stored for 5 days in the main body of your fridge, bought to room temperature when ready to use by standing in warm water to take the chill off. It may be kept for 6months in freezer, thawed in the fridge then again brought to room temperature. Never use  </a:t>
            </a:r>
            <a:r>
              <a:rPr lang="en-GB" sz="1100" dirty="0" smtClean="0"/>
              <a:t>a microwave </a:t>
            </a:r>
            <a:r>
              <a:rPr lang="en-GB" sz="1100" dirty="0" smtClean="0"/>
              <a:t>to warm milk as this can cause heat spots in the milk that can burn your baby.</a:t>
            </a:r>
          </a:p>
          <a:p>
            <a:endParaRPr lang="en-GB" sz="1100" dirty="0" smtClean="0"/>
          </a:p>
        </p:txBody>
      </p:sp>
      <p:sp>
        <p:nvSpPr>
          <p:cNvPr id="4" name="Slide Number Placeholder 3"/>
          <p:cNvSpPr>
            <a:spLocks noGrp="1"/>
          </p:cNvSpPr>
          <p:nvPr>
            <p:ph type="sldNum" sz="quarter" idx="10"/>
          </p:nvPr>
        </p:nvSpPr>
        <p:spPr/>
        <p:txBody>
          <a:bodyPr/>
          <a:lstStyle/>
          <a:p>
            <a:fld id="{1F6DA32F-072B-4B8E-8845-54CA8FC18E34}" type="slidenum">
              <a:rPr lang="en-GB" smtClean="0"/>
              <a:pPr/>
              <a:t>17</a:t>
            </a:fld>
            <a:endParaRPr lang="en-GB" dirty="0"/>
          </a:p>
        </p:txBody>
      </p:sp>
    </p:spTree>
    <p:extLst>
      <p:ext uri="{BB962C8B-B14F-4D97-AF65-F5344CB8AC3E}">
        <p14:creationId xmlns:p14="http://schemas.microsoft.com/office/powerpoint/2010/main" val="3481020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613" y="400621"/>
            <a:ext cx="3786187" cy="2841625"/>
          </a:xfrm>
        </p:spPr>
      </p:sp>
      <p:sp>
        <p:nvSpPr>
          <p:cNvPr id="3" name="Notes Placeholder 2"/>
          <p:cNvSpPr>
            <a:spLocks noGrp="1"/>
          </p:cNvSpPr>
          <p:nvPr>
            <p:ph type="body" idx="1"/>
          </p:nvPr>
        </p:nvSpPr>
        <p:spPr>
          <a:xfrm>
            <a:off x="446509" y="3352949"/>
            <a:ext cx="5904656" cy="5544616"/>
          </a:xfrm>
        </p:spPr>
        <p:txBody>
          <a:bodyPr/>
          <a:lstStyle/>
          <a:p>
            <a:r>
              <a:rPr lang="en-GB" sz="1100" dirty="0" smtClean="0"/>
              <a:t>This presentation may have given you an insight into some challenges or problems you may encounter as you become new parents and establish breastfeeding. </a:t>
            </a:r>
          </a:p>
          <a:p>
            <a:endParaRPr lang="en-GB" sz="1100" dirty="0" smtClean="0"/>
          </a:p>
          <a:p>
            <a:r>
              <a:rPr lang="en-GB" sz="1100" dirty="0" smtClean="0"/>
              <a:t>Consider and discuss with your partner and family how you may face and  overcome potential challenges and how you may take time before your baby is born to prepare for these, e.g.., preparing nutritious meals that can be frozen and used after birth, having people to support you physically and emotionally, considering what household jobs may be left or delegated to others.</a:t>
            </a:r>
          </a:p>
          <a:p>
            <a:endParaRPr lang="en-GB" sz="1100" dirty="0"/>
          </a:p>
          <a:p>
            <a:r>
              <a:rPr lang="en-GB" sz="1100" dirty="0" smtClean="0"/>
              <a:t>It is also worth having a discussion with each other, family and friends on the emotional help you would like them to offer. All too often mothers and partners are overwhelmed with advice, particularly when something is not going quite to plan. We also commonly hear that when breastfeeding is causing a challenge everyone wants to step in and alleviate what they feel is the issue and advise formula feeding. It can be particularly hard  to watch your partner struggling – however we know that 80% of mothers that give up breastfeeding do so before they wanted to and they then often live with this regret. We all need to openly talk about the challenges were going through without the added pressure that you will be told to give up something you hoped and planned to do</a:t>
            </a:r>
          </a:p>
          <a:p>
            <a:endParaRPr lang="en-GB" sz="1100" dirty="0" smtClean="0"/>
          </a:p>
          <a:p>
            <a:r>
              <a:rPr lang="en-GB" sz="1100" dirty="0" smtClean="0"/>
              <a:t>A great tip is to get everyone to simply ask   </a:t>
            </a:r>
            <a:r>
              <a:rPr lang="en-GB" sz="1100" b="1" dirty="0" smtClean="0"/>
              <a:t>“How can I help you?” </a:t>
            </a:r>
          </a:p>
          <a:p>
            <a:r>
              <a:rPr lang="en-GB" sz="1100" dirty="0" smtClean="0"/>
              <a:t>Being surrounded by positivity and reassurance that you are doing an amazing job, being provided with drinks, snacks and meals, and given the opportunity for others to settle your baby between feeds while you rest</a:t>
            </a:r>
            <a:r>
              <a:rPr lang="en-GB" sz="1100" dirty="0"/>
              <a:t> </a:t>
            </a:r>
            <a:r>
              <a:rPr lang="en-GB" sz="1100" dirty="0" smtClean="0"/>
              <a:t>will get you </a:t>
            </a:r>
            <a:r>
              <a:rPr lang="en-GB" sz="1100" dirty="0" smtClean="0"/>
              <a:t>through.</a:t>
            </a:r>
          </a:p>
          <a:p>
            <a:r>
              <a:rPr lang="en-GB" sz="1100" dirty="0" smtClean="0"/>
              <a:t>Everything </a:t>
            </a:r>
            <a:r>
              <a:rPr lang="en-GB" sz="1100" dirty="0" smtClean="0"/>
              <a:t>always seems a lot worse when you are tired – </a:t>
            </a:r>
            <a:r>
              <a:rPr lang="en-GB" sz="1100" b="1" dirty="0" smtClean="0"/>
              <a:t>Please ask us for help</a:t>
            </a:r>
          </a:p>
          <a:p>
            <a:endParaRPr lang="en-GB" sz="1100" dirty="0" smtClean="0"/>
          </a:p>
          <a:p>
            <a:r>
              <a:rPr lang="en-GB" sz="1100" dirty="0" smtClean="0"/>
              <a:t>Keeping your baby close helps you and your baby to learn how to communicate with each other and to respond to cues quicker. Bed sharing safely (see Class 3 or Baby Basics for evidence based advice) keeps your baby close and helps you with this.</a:t>
            </a:r>
          </a:p>
          <a:p>
            <a:endParaRPr lang="en-GB" sz="1100" dirty="0" smtClean="0"/>
          </a:p>
          <a:p>
            <a:r>
              <a:rPr lang="en-GB" sz="1100" dirty="0" smtClean="0"/>
              <a:t>Overnight do not worry about changing babies nappy, if your baby settles after a feed and it is not seeping out the sides then leave it. Breastmilk poos are very different to those of a baby once weaning at 6 months and generally aren't smelly- you wouldn't wake your 2 year old child in the night just to change a nappy.</a:t>
            </a:r>
          </a:p>
          <a:p>
            <a:endParaRPr lang="en-GB" sz="1100" dirty="0" smtClean="0"/>
          </a:p>
          <a:p>
            <a:endParaRPr lang="en-GB" sz="1100" dirty="0" smtClean="0"/>
          </a:p>
          <a:p>
            <a:endParaRPr lang="en-GB" sz="11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18</a:t>
            </a:fld>
            <a:endParaRPr lang="en-GB" dirty="0"/>
          </a:p>
        </p:txBody>
      </p:sp>
    </p:spTree>
    <p:extLst>
      <p:ext uri="{BB962C8B-B14F-4D97-AF65-F5344CB8AC3E}">
        <p14:creationId xmlns:p14="http://schemas.microsoft.com/office/powerpoint/2010/main" val="5015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505077"/>
            <a:ext cx="5438140" cy="4608512"/>
          </a:xfrm>
        </p:spPr>
        <p:txBody>
          <a:bodyPr/>
          <a:lstStyle/>
          <a:p>
            <a:r>
              <a:rPr lang="en-GB" dirty="0" smtClean="0"/>
              <a:t>We have support groups in Ripon, Knaresborough and Harrogate </a:t>
            </a:r>
          </a:p>
          <a:p>
            <a:pPr marL="171450" indent="-171450">
              <a:buFontTx/>
              <a:buChar char="-"/>
            </a:pPr>
            <a:r>
              <a:rPr lang="en-GB" dirty="0" smtClean="0"/>
              <a:t>Leeds, Bradford and York all have support groups too.</a:t>
            </a:r>
          </a:p>
          <a:p>
            <a:pPr marL="171450" indent="-171450">
              <a:buFontTx/>
              <a:buChar char="-"/>
            </a:pPr>
            <a:r>
              <a:rPr lang="en-GB" dirty="0" smtClean="0"/>
              <a:t>Some of these will now be virtual – please ask your health professional</a:t>
            </a:r>
          </a:p>
          <a:p>
            <a:endParaRPr lang="en-GB" dirty="0"/>
          </a:p>
          <a:p>
            <a:r>
              <a:rPr lang="en-GB" dirty="0" smtClean="0"/>
              <a:t>All our midwives are fully trained however if you have more complex issues you will be referred to the infant feeding specialist  Jo Orgles and we will shortly have a virtual specialist clinic running too</a:t>
            </a:r>
          </a:p>
          <a:p>
            <a:endParaRPr lang="en-GB" dirty="0" smtClean="0"/>
          </a:p>
          <a:p>
            <a:r>
              <a:rPr lang="en-GB" b="1" dirty="0" smtClean="0"/>
              <a:t>Recap</a:t>
            </a:r>
            <a:endParaRPr lang="en-GB" b="1" dirty="0"/>
          </a:p>
          <a:p>
            <a:r>
              <a:rPr lang="en-GB" dirty="0" smtClean="0"/>
              <a:t>We have all said ‘I can’t do this anymore’ </a:t>
            </a:r>
          </a:p>
          <a:p>
            <a:r>
              <a:rPr lang="en-GB" dirty="0" smtClean="0"/>
              <a:t>Be ready- discuss your coping strategies before baby arrives, this helps you then to stick to the plan you have made for feeding your baby.</a:t>
            </a:r>
          </a:p>
          <a:p>
            <a:endParaRPr lang="en-GB" dirty="0"/>
          </a:p>
          <a:p>
            <a:r>
              <a:rPr lang="en-GB" dirty="0" smtClean="0"/>
              <a:t>Partners, family and friends will feel protective of you – and may want to run to the local garage to get some formula – but this isn't helpful in the long term and often leaves women with regrets.</a:t>
            </a:r>
          </a:p>
          <a:p>
            <a:endParaRPr lang="en-GB" dirty="0"/>
          </a:p>
          <a:p>
            <a:r>
              <a:rPr lang="en-GB" dirty="0" smtClean="0"/>
              <a:t>Encourage people to ask “how </a:t>
            </a:r>
            <a:r>
              <a:rPr lang="en-GB" dirty="0"/>
              <a:t>can I help </a:t>
            </a:r>
            <a:r>
              <a:rPr lang="en-GB" dirty="0" smtClean="0"/>
              <a:t>?” rather than giving you advice (everyone will have their own opinions), the answer may be as simple as  </a:t>
            </a:r>
            <a:r>
              <a:rPr lang="en-GB" dirty="0"/>
              <a:t>time </a:t>
            </a:r>
            <a:r>
              <a:rPr lang="en-GB" dirty="0" smtClean="0"/>
              <a:t>out </a:t>
            </a:r>
            <a:r>
              <a:rPr lang="en-GB" dirty="0"/>
              <a:t>/ or a cup of tea / </a:t>
            </a:r>
            <a:r>
              <a:rPr lang="en-GB" dirty="0" smtClean="0"/>
              <a:t>or a </a:t>
            </a:r>
            <a:r>
              <a:rPr lang="en-GB" dirty="0"/>
              <a:t>hug </a:t>
            </a:r>
            <a:r>
              <a:rPr lang="en-GB" dirty="0" smtClean="0"/>
              <a:t>.</a:t>
            </a:r>
            <a:endParaRPr lang="en-GB" dirty="0"/>
          </a:p>
          <a:p>
            <a:endParaRPr lang="en-GB" dirty="0"/>
          </a:p>
          <a:p>
            <a:endParaRPr lang="en-GB" dirty="0"/>
          </a:p>
          <a:p>
            <a:r>
              <a:rPr lang="en-GB" dirty="0" smtClean="0"/>
              <a:t>And remember we can help too. If you still feel breastfeeding is not  working for you – come and see us and we will help you make a long term plan that your happy with.</a:t>
            </a:r>
            <a:endParaRPr lang="en-GB" dirty="0"/>
          </a:p>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19</a:t>
            </a:fld>
            <a:endParaRPr lang="en-GB" dirty="0"/>
          </a:p>
        </p:txBody>
      </p:sp>
    </p:spTree>
    <p:extLst>
      <p:ext uri="{BB962C8B-B14F-4D97-AF65-F5344CB8AC3E}">
        <p14:creationId xmlns:p14="http://schemas.microsoft.com/office/powerpoint/2010/main" val="42838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be covering the topics above</a:t>
            </a:r>
          </a:p>
          <a:p>
            <a:endParaRPr lang="en-GB" dirty="0"/>
          </a:p>
          <a:p>
            <a:r>
              <a:rPr lang="en-GB" dirty="0"/>
              <a:t>W</a:t>
            </a:r>
            <a:r>
              <a:rPr lang="en-GB" dirty="0" smtClean="0"/>
              <a:t>e </a:t>
            </a:r>
            <a:r>
              <a:rPr lang="en-GB" dirty="0"/>
              <a:t>have done a lot of work </a:t>
            </a:r>
            <a:r>
              <a:rPr lang="en-GB" dirty="0" smtClean="0"/>
              <a:t>within the unit to </a:t>
            </a:r>
            <a:r>
              <a:rPr lang="en-GB" dirty="0"/>
              <a:t>support all families with </a:t>
            </a:r>
            <a:r>
              <a:rPr lang="en-GB" dirty="0" smtClean="0"/>
              <a:t>feeding their new babies and </a:t>
            </a:r>
            <a:r>
              <a:rPr lang="en-GB" dirty="0"/>
              <a:t>have gained a gold award </a:t>
            </a:r>
            <a:r>
              <a:rPr lang="en-GB" dirty="0" smtClean="0"/>
              <a:t>from </a:t>
            </a:r>
            <a:r>
              <a:rPr lang="en-GB" dirty="0" err="1" smtClean="0"/>
              <a:t>Unicef</a:t>
            </a:r>
            <a:r>
              <a:rPr lang="en-GB" dirty="0" smtClean="0"/>
              <a:t> for </a:t>
            </a:r>
            <a:r>
              <a:rPr lang="en-GB" dirty="0"/>
              <a:t>our work – </a:t>
            </a:r>
            <a:r>
              <a:rPr lang="en-GB" dirty="0" smtClean="0"/>
              <a:t>we were the second maternity unit in the UK to achieve this </a:t>
            </a:r>
          </a:p>
          <a:p>
            <a:endParaRPr lang="en-GB" dirty="0"/>
          </a:p>
          <a:p>
            <a:r>
              <a:rPr lang="en-GB" dirty="0" smtClean="0"/>
              <a:t>However we are always listening and learning so if there is anything we can do to support you more please let us know</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2</a:t>
            </a:fld>
            <a:endParaRPr lang="en-GB" dirty="0"/>
          </a:p>
        </p:txBody>
      </p:sp>
    </p:spTree>
    <p:extLst>
      <p:ext uri="{BB962C8B-B14F-4D97-AF65-F5344CB8AC3E}">
        <p14:creationId xmlns:p14="http://schemas.microsoft.com/office/powerpoint/2010/main" val="391559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20</a:t>
            </a:fld>
            <a:endParaRPr lang="en-GB" dirty="0"/>
          </a:p>
        </p:txBody>
      </p:sp>
    </p:spTree>
    <p:extLst>
      <p:ext uri="{BB962C8B-B14F-4D97-AF65-F5344CB8AC3E}">
        <p14:creationId xmlns:p14="http://schemas.microsoft.com/office/powerpoint/2010/main" val="24778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make no apologies for encouraging you to choose breastfeeding. We will go on to talk more about</a:t>
            </a:r>
            <a:r>
              <a:rPr lang="en-GB" dirty="0" smtClean="0"/>
              <a:t> how it helps protect your baby but it is important to understand that </a:t>
            </a:r>
            <a:r>
              <a:rPr lang="en-GB" baseline="0" dirty="0" smtClean="0"/>
              <a:t>Breastmilk is much more about development than nutrition, formula milk can give the basic nutrition of carbohydrates and proteins but cannot give your baby any of the developmental factors that breastmilk can. This is why any breastmilk you can offer your baby is </a:t>
            </a:r>
            <a:r>
              <a:rPr lang="en-GB" dirty="0" smtClean="0"/>
              <a:t>really important</a:t>
            </a:r>
          </a:p>
          <a:p>
            <a:endParaRPr lang="en-GB" dirty="0"/>
          </a:p>
          <a:p>
            <a:r>
              <a:rPr lang="en-GB" dirty="0" smtClean="0"/>
              <a:t>During the Covid-19 pandemic </a:t>
            </a:r>
          </a:p>
          <a:p>
            <a:r>
              <a:rPr lang="en-GB" b="1" dirty="0"/>
              <a:t>T</a:t>
            </a:r>
            <a:r>
              <a:rPr lang="en-GB" b="1" dirty="0" smtClean="0"/>
              <a:t>here </a:t>
            </a:r>
            <a:r>
              <a:rPr lang="en-GB" b="1" dirty="0"/>
              <a:t>is currently no clinical evidence to suggest that the virus can be transmitted through breastmilk</a:t>
            </a:r>
            <a:r>
              <a:rPr lang="en-GB" dirty="0"/>
              <a:t>. Infection can be spread to the baby in the same way as to anyone in close contact with you. The benefits of breastfeeding </a:t>
            </a:r>
            <a:r>
              <a:rPr lang="en-GB" dirty="0" smtClean="0"/>
              <a:t>outweigh </a:t>
            </a:r>
            <a:r>
              <a:rPr lang="en-GB" dirty="0"/>
              <a:t>any potential risks of transmission of the virus through breastmilk or by being in close contact with your </a:t>
            </a:r>
            <a:r>
              <a:rPr lang="en-GB" dirty="0" smtClean="0"/>
              <a:t>child</a:t>
            </a:r>
            <a:r>
              <a:rPr lang="en-GB" dirty="0"/>
              <a:t> </a:t>
            </a:r>
            <a:r>
              <a:rPr lang="en-GB" dirty="0" smtClean="0"/>
              <a:t>– Public Health England</a:t>
            </a:r>
          </a:p>
          <a:p>
            <a:endParaRPr lang="en-GB" dirty="0"/>
          </a:p>
          <a:p>
            <a:endParaRPr lang="en-GB" dirty="0"/>
          </a:p>
          <a:p>
            <a:r>
              <a:rPr lang="en-GB" dirty="0"/>
              <a:t> </a:t>
            </a:r>
          </a:p>
        </p:txBody>
      </p:sp>
      <p:sp>
        <p:nvSpPr>
          <p:cNvPr id="4" name="Slide Number Placeholder 3"/>
          <p:cNvSpPr>
            <a:spLocks noGrp="1"/>
          </p:cNvSpPr>
          <p:nvPr>
            <p:ph type="sldNum" sz="quarter" idx="10"/>
          </p:nvPr>
        </p:nvSpPr>
        <p:spPr/>
        <p:txBody>
          <a:bodyPr/>
          <a:lstStyle/>
          <a:p>
            <a:fld id="{1F6DA32F-072B-4B8E-8845-54CA8FC18E34}" type="slidenum">
              <a:rPr lang="en-GB" smtClean="0"/>
              <a:pPr/>
              <a:t>3</a:t>
            </a:fld>
            <a:endParaRPr lang="en-GB" dirty="0"/>
          </a:p>
        </p:txBody>
      </p:sp>
    </p:spTree>
    <p:extLst>
      <p:ext uri="{BB962C8B-B14F-4D97-AF65-F5344CB8AC3E}">
        <p14:creationId xmlns:p14="http://schemas.microsoft.com/office/powerpoint/2010/main" val="260297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627214" cy="3471899"/>
          </a:xfrm>
        </p:spPr>
      </p:sp>
      <p:sp>
        <p:nvSpPr>
          <p:cNvPr id="3" name="Notes Placeholder 2"/>
          <p:cNvSpPr>
            <a:spLocks noGrp="1"/>
          </p:cNvSpPr>
          <p:nvPr>
            <p:ph type="body" idx="1"/>
          </p:nvPr>
        </p:nvSpPr>
        <p:spPr>
          <a:xfrm>
            <a:off x="662533" y="4361061"/>
            <a:ext cx="5438140" cy="4824536"/>
          </a:xfrm>
        </p:spPr>
        <p:txBody>
          <a:bodyPr/>
          <a:lstStyle/>
          <a:p>
            <a:r>
              <a:rPr lang="en-GB" dirty="0" smtClean="0"/>
              <a:t>Babies are born before their brains have fully developed. That’s by design,</a:t>
            </a:r>
            <a:r>
              <a:rPr lang="en-GB" baseline="0" dirty="0" smtClean="0"/>
              <a:t> your baby is designed to fit easily through the pelvis as the skull bones gently overlap during the birth process (see Active Birth presentation).</a:t>
            </a:r>
          </a:p>
          <a:p>
            <a:endParaRPr lang="en-GB" baseline="0" dirty="0" smtClean="0"/>
          </a:p>
          <a:p>
            <a:r>
              <a:rPr lang="en-GB" baseline="0" dirty="0" smtClean="0"/>
              <a:t>Think about </a:t>
            </a:r>
            <a:r>
              <a:rPr lang="en-GB" dirty="0"/>
              <a:t>a</a:t>
            </a:r>
            <a:r>
              <a:rPr lang="en-GB" baseline="0" dirty="0" smtClean="0"/>
              <a:t> baby giraffe, how as they birth they manage to get up on their spindly legs and get to their mother to feed. As humans, we are less well developed to walk, but are programmed and developed to find the breast and to </a:t>
            </a:r>
            <a:r>
              <a:rPr lang="en-GB" dirty="0"/>
              <a:t>feed </a:t>
            </a:r>
            <a:r>
              <a:rPr lang="en-GB" dirty="0" smtClean="0"/>
              <a:t>while in skin to skin contact. </a:t>
            </a:r>
          </a:p>
          <a:p>
            <a:endParaRPr lang="en-GB" dirty="0" smtClean="0"/>
          </a:p>
          <a:p>
            <a:r>
              <a:rPr lang="en-GB" dirty="0" smtClean="0"/>
              <a:t>The smarter primates are, the more development they go through after birth , and the longer they stay with their parents</a:t>
            </a:r>
          </a:p>
          <a:p>
            <a:endParaRPr lang="en-GB" dirty="0" smtClean="0"/>
          </a:p>
          <a:p>
            <a:r>
              <a:rPr lang="en-GB" dirty="0" smtClean="0"/>
              <a:t>Your milk is made to support this development,  it is </a:t>
            </a:r>
            <a:r>
              <a:rPr lang="en-GB" sz="1200" b="0" i="0" u="none" strike="noStrike" kern="1200" baseline="0" dirty="0" smtClean="0">
                <a:solidFill>
                  <a:schemeClr val="tx1"/>
                </a:solidFill>
                <a:latin typeface="+mn-lt"/>
                <a:ea typeface="+mn-ea"/>
                <a:cs typeface="+mn-cs"/>
              </a:rPr>
              <a:t>low fat / high</a:t>
            </a:r>
            <a:r>
              <a:rPr lang="en-GB" sz="1200" b="0" i="0" u="none" strike="noStrike" kern="120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sugar</a:t>
            </a:r>
            <a:r>
              <a:rPr lang="en-GB" sz="1200" b="0" i="0" u="none" strike="noStrike" kern="1200" dirty="0" smtClean="0">
                <a:solidFill>
                  <a:schemeClr val="tx1"/>
                </a:solidFill>
                <a:latin typeface="+mn-lt"/>
                <a:ea typeface="+mn-ea"/>
                <a:cs typeface="+mn-cs"/>
              </a:rPr>
              <a:t> so  human babies need to feed frequently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Humans only have 25% </a:t>
            </a:r>
            <a:r>
              <a:rPr lang="en-GB" dirty="0" smtClean="0"/>
              <a:t>of their </a:t>
            </a:r>
            <a:r>
              <a:rPr lang="en-GB" sz="1200" b="0" i="0" u="none" strike="noStrike" kern="1200" baseline="0" dirty="0" smtClean="0">
                <a:solidFill>
                  <a:schemeClr val="tx1"/>
                </a:solidFill>
                <a:latin typeface="+mn-lt"/>
                <a:ea typeface="+mn-ea"/>
                <a:cs typeface="+mn-cs"/>
              </a:rPr>
              <a:t>adult brain at birth so</a:t>
            </a:r>
            <a:r>
              <a:rPr lang="en-GB" sz="1200" b="0" i="0" u="none" strike="noStrike" kern="1200" dirty="0" smtClean="0">
                <a:solidFill>
                  <a:schemeClr val="tx1"/>
                </a:solidFill>
                <a:latin typeface="+mn-lt"/>
                <a:ea typeface="+mn-ea"/>
                <a:cs typeface="+mn-cs"/>
              </a:rPr>
              <a:t> </a:t>
            </a:r>
            <a:r>
              <a:rPr lang="en-GB" dirty="0"/>
              <a:t>o</a:t>
            </a:r>
            <a:r>
              <a:rPr lang="en-GB" dirty="0" smtClean="0"/>
              <a:t>ur babies </a:t>
            </a:r>
            <a:r>
              <a:rPr lang="en-GB" sz="1200" b="0" i="0" u="none" strike="noStrike" kern="1200" baseline="0" dirty="0" smtClean="0">
                <a:solidFill>
                  <a:schemeClr val="tx1"/>
                </a:solidFill>
                <a:latin typeface="+mn-lt"/>
                <a:ea typeface="+mn-ea"/>
                <a:cs typeface="+mn-cs"/>
              </a:rPr>
              <a:t>complete their gestation outside of the womb. </a:t>
            </a:r>
            <a:r>
              <a:rPr lang="en-GB" dirty="0"/>
              <a:t>Breastmilk provides  all the components  necessary to support your baby’s brain </a:t>
            </a:r>
            <a:r>
              <a:rPr lang="en-GB" dirty="0" smtClean="0"/>
              <a:t>development</a:t>
            </a:r>
            <a:endParaRPr lang="en-GB" dirty="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During this </a:t>
            </a:r>
            <a:r>
              <a:rPr lang="en-GB" dirty="0" smtClean="0"/>
              <a:t>time</a:t>
            </a:r>
            <a:r>
              <a:rPr lang="en-GB" sz="1200" b="0" i="0" u="none" strike="noStrike" kern="1200" baseline="0" dirty="0" smtClean="0">
                <a:solidFill>
                  <a:schemeClr val="tx1"/>
                </a:solidFill>
                <a:latin typeface="+mn-lt"/>
                <a:ea typeface="+mn-ea"/>
                <a:cs typeface="+mn-cs"/>
              </a:rPr>
              <a:t> they need </a:t>
            </a:r>
            <a:r>
              <a:rPr lang="en-GB" dirty="0" smtClean="0"/>
              <a:t>to be kept close</a:t>
            </a:r>
            <a:endParaRPr lang="en-GB" sz="1200" b="0" i="0" u="none" strike="noStrike" kern="120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Babies do not develop their own circadian rhythms (sleep cycles)</a:t>
            </a:r>
            <a:r>
              <a:rPr lang="en-GB" sz="1200" b="0" i="0" u="none" strike="noStrike" kern="1200" dirty="0" smtClean="0">
                <a:solidFill>
                  <a:schemeClr val="tx1"/>
                </a:solidFill>
                <a:latin typeface="+mn-lt"/>
                <a:ea typeface="+mn-ea"/>
                <a:cs typeface="+mn-cs"/>
              </a:rPr>
              <a:t> for months</a:t>
            </a:r>
            <a:r>
              <a:rPr lang="en-GB" sz="1200" b="0" i="0" u="none" strike="noStrike" kern="1200" baseline="0" dirty="0" smtClean="0">
                <a:solidFill>
                  <a:schemeClr val="tx1"/>
                </a:solidFill>
                <a:latin typeface="+mn-lt"/>
                <a:ea typeface="+mn-ea"/>
                <a:cs typeface="+mn-cs"/>
              </a:rPr>
              <a:t> </a:t>
            </a:r>
            <a:r>
              <a:rPr lang="en-GB" dirty="0" smtClean="0"/>
              <a:t>and therefore they do not have </a:t>
            </a:r>
            <a:r>
              <a:rPr lang="en-GB" sz="1200" b="0" i="0" u="none" strike="noStrike" kern="1200" baseline="0" dirty="0" smtClean="0">
                <a:solidFill>
                  <a:schemeClr val="tx1"/>
                </a:solidFill>
                <a:latin typeface="+mn-lt"/>
                <a:ea typeface="+mn-ea"/>
                <a:cs typeface="+mn-cs"/>
              </a:rPr>
              <a:t>long periods of uninterrupted sleep.</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is what ‘sleeping like a baby’ really means!</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4</a:t>
            </a:fld>
            <a:endParaRPr lang="en-GB" dirty="0"/>
          </a:p>
        </p:txBody>
      </p:sp>
    </p:spTree>
    <p:extLst>
      <p:ext uri="{BB962C8B-B14F-4D97-AF65-F5344CB8AC3E}">
        <p14:creationId xmlns:p14="http://schemas.microsoft.com/office/powerpoint/2010/main" val="199252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621" y="256605"/>
            <a:ext cx="3619102" cy="2715491"/>
          </a:xfrm>
        </p:spPr>
      </p:sp>
      <p:sp>
        <p:nvSpPr>
          <p:cNvPr id="3" name="Notes Placeholder 2"/>
          <p:cNvSpPr>
            <a:spLocks noGrp="1"/>
          </p:cNvSpPr>
          <p:nvPr>
            <p:ph type="body" idx="1"/>
          </p:nvPr>
        </p:nvSpPr>
        <p:spPr>
          <a:xfrm>
            <a:off x="662533" y="3064917"/>
            <a:ext cx="5438140" cy="4443413"/>
          </a:xfrm>
        </p:spPr>
        <p:txBody>
          <a:bodyPr/>
          <a:lstStyle/>
          <a:p>
            <a:r>
              <a:rPr lang="en-GB" dirty="0" smtClean="0"/>
              <a:t>Our breastmilk</a:t>
            </a:r>
            <a:r>
              <a:rPr lang="en-GB" baseline="0" dirty="0" smtClean="0"/>
              <a:t> is amazing and unique, designed to help our babies brains to develop and to grow.</a:t>
            </a:r>
          </a:p>
          <a:p>
            <a:endParaRPr lang="en-GB" baseline="0" dirty="0" smtClean="0"/>
          </a:p>
          <a:p>
            <a:r>
              <a:rPr lang="en-GB" dirty="0" smtClean="0"/>
              <a:t>Growth factors help growth and development of the babies gut, the gut is important</a:t>
            </a:r>
            <a:r>
              <a:rPr lang="en-GB" baseline="0" dirty="0" smtClean="0"/>
              <a:t> in our body's defence against bacteria and disease.</a:t>
            </a:r>
            <a:endParaRPr lang="en-GB" dirty="0" smtClean="0"/>
          </a:p>
          <a:p>
            <a:endParaRPr lang="en-GB" dirty="0"/>
          </a:p>
          <a:p>
            <a:r>
              <a:rPr lang="en-GB" dirty="0" smtClean="0"/>
              <a:t>Hormones such as thyroid stimulating hormone, insulin, thyroxine, these all support the baby’s immature systems.</a:t>
            </a:r>
          </a:p>
          <a:p>
            <a:endParaRPr lang="en-GB" dirty="0"/>
          </a:p>
          <a:p>
            <a:r>
              <a:rPr lang="en-GB" dirty="0" smtClean="0"/>
              <a:t>Transfer factors help the baby absorb factors in the milk and support</a:t>
            </a:r>
            <a:r>
              <a:rPr lang="en-GB" baseline="0" dirty="0" smtClean="0"/>
              <a:t> the immune system.</a:t>
            </a:r>
            <a:endParaRPr lang="en-GB" dirty="0" smtClean="0"/>
          </a:p>
          <a:p>
            <a:endParaRPr lang="en-GB" dirty="0"/>
          </a:p>
          <a:p>
            <a:r>
              <a:rPr lang="en-GB" dirty="0" smtClean="0"/>
              <a:t>Bifidus factor – helps good bacteria and helps destroy bad bacteria</a:t>
            </a:r>
          </a:p>
          <a:p>
            <a:endParaRPr lang="en-GB" dirty="0"/>
          </a:p>
          <a:p>
            <a:r>
              <a:rPr lang="en-GB" dirty="0" smtClean="0"/>
              <a:t>Enzymes – help the baby digest all the nutrients</a:t>
            </a:r>
          </a:p>
          <a:p>
            <a:endParaRPr lang="en-GB" dirty="0"/>
          </a:p>
          <a:p>
            <a:r>
              <a:rPr lang="en-GB" dirty="0" smtClean="0"/>
              <a:t>Anti inflammatory  molecules – reduce any inflammation  as these go through the babies gut and keep it healthy.</a:t>
            </a:r>
          </a:p>
          <a:p>
            <a:endParaRPr lang="en-GB" dirty="0"/>
          </a:p>
          <a:p>
            <a:r>
              <a:rPr lang="en-GB" dirty="0"/>
              <a:t>Breastmilk contains the right balance of probiotics and prebiotics that human babies need to colonise their bowels with </a:t>
            </a:r>
            <a:r>
              <a:rPr lang="en-GB" dirty="0" smtClean="0"/>
              <a:t> </a:t>
            </a:r>
            <a:r>
              <a:rPr lang="en-GB" dirty="0"/>
              <a:t>healthy </a:t>
            </a:r>
            <a:r>
              <a:rPr lang="en-GB" dirty="0" smtClean="0"/>
              <a:t>bacteria</a:t>
            </a:r>
            <a:endParaRPr lang="en-GB" dirty="0"/>
          </a:p>
          <a:p>
            <a:endParaRPr lang="en-GB" dirty="0"/>
          </a:p>
          <a:p>
            <a:r>
              <a:rPr lang="en-GB" dirty="0"/>
              <a:t>Of the fats in breastmilk, 88% are made from long-chain fatty acids. It’s these long-chain fatty acids </a:t>
            </a:r>
            <a:r>
              <a:rPr lang="en-GB" dirty="0" smtClean="0"/>
              <a:t>that </a:t>
            </a:r>
            <a:r>
              <a:rPr lang="en-GB" dirty="0"/>
              <a:t>are constituents of brain and nerve tissue, and are needed in early life for mental and visual </a:t>
            </a:r>
            <a:r>
              <a:rPr lang="en-GB" dirty="0" smtClean="0"/>
              <a:t>development</a:t>
            </a:r>
          </a:p>
          <a:p>
            <a:endParaRPr lang="en-GB" dirty="0"/>
          </a:p>
          <a:p>
            <a:r>
              <a:rPr lang="en-GB" dirty="0"/>
              <a:t>The breastmilk a mother makes for her baby is different on day one, to day seven, to day 30, and so on. For example, the breastmilk made by a mother of a premature baby has different concentrations of various substances to suit her baby’s special needs. And, when weaning, a mother’s breastmilk increases the concentration of immune protective factors to give her baby a final dose of immune protection before weaning is </a:t>
            </a:r>
            <a:r>
              <a:rPr lang="en-GB" dirty="0" smtClean="0"/>
              <a:t>complete.</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5</a:t>
            </a:fld>
            <a:endParaRPr lang="en-GB" dirty="0"/>
          </a:p>
        </p:txBody>
      </p:sp>
    </p:spTree>
    <p:extLst>
      <p:ext uri="{BB962C8B-B14F-4D97-AF65-F5344CB8AC3E}">
        <p14:creationId xmlns:p14="http://schemas.microsoft.com/office/powerpoint/2010/main" val="199177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more interesting facts</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6</a:t>
            </a:fld>
            <a:endParaRPr lang="en-GB" dirty="0"/>
          </a:p>
        </p:txBody>
      </p:sp>
    </p:spTree>
    <p:extLst>
      <p:ext uri="{BB962C8B-B14F-4D97-AF65-F5344CB8AC3E}">
        <p14:creationId xmlns:p14="http://schemas.microsoft.com/office/powerpoint/2010/main" val="265264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Your immune system is well developed </a:t>
            </a:r>
          </a:p>
          <a:p>
            <a:endParaRPr lang="en-GB" dirty="0"/>
          </a:p>
          <a:p>
            <a:r>
              <a:rPr lang="en-GB" dirty="0" smtClean="0"/>
              <a:t>When you are breastfeeding you are constantly tracking your surroundings – so if someone comes near you with an infection or virus you will make an antibody to it within 2-4 hours and deliver it in your milk to your baby  </a:t>
            </a:r>
          </a:p>
          <a:p>
            <a:endParaRPr lang="en-GB" dirty="0"/>
          </a:p>
          <a:p>
            <a:r>
              <a:rPr lang="en-GB" dirty="0" smtClean="0"/>
              <a:t>If your baby is at nursery – or with someone else, when you see your baby again what's  the  first thing you do?   Kiss, you then track what your baby has been open to and make the antibodies which you deliver in your milk</a:t>
            </a:r>
          </a:p>
          <a:p>
            <a:endParaRPr lang="en-GB" dirty="0"/>
          </a:p>
          <a:p>
            <a:r>
              <a:rPr lang="en-GB" dirty="0" smtClean="0"/>
              <a:t>Clever design!</a:t>
            </a:r>
          </a:p>
          <a:p>
            <a:endParaRPr lang="en-GB" dirty="0"/>
          </a:p>
          <a:p>
            <a:r>
              <a:rPr lang="en-GB" dirty="0" smtClean="0"/>
              <a:t>Many mothers choose to exclusively breastfeeding  and that obviously offers the best protection but if your thinking about bottle feeding or mixed feeding, giving your baby any amount of breastmilk every day  is amazing. The more you give the more protection your baby </a:t>
            </a:r>
            <a:r>
              <a:rPr lang="en-GB" dirty="0" err="1" smtClean="0"/>
              <a:t>recieves</a:t>
            </a:r>
            <a:endParaRPr lang="en-GB" dirty="0"/>
          </a:p>
        </p:txBody>
      </p:sp>
      <p:sp>
        <p:nvSpPr>
          <p:cNvPr id="4" name="Slide Number Placeholder 3"/>
          <p:cNvSpPr>
            <a:spLocks noGrp="1"/>
          </p:cNvSpPr>
          <p:nvPr>
            <p:ph type="sldNum" sz="quarter" idx="10"/>
          </p:nvPr>
        </p:nvSpPr>
        <p:spPr/>
        <p:txBody>
          <a:bodyPr/>
          <a:lstStyle/>
          <a:p>
            <a:fld id="{1F6DA32F-072B-4B8E-8845-54CA8FC18E34}" type="slidenum">
              <a:rPr lang="en-GB" smtClean="0"/>
              <a:pPr/>
              <a:t>7</a:t>
            </a:fld>
            <a:endParaRPr lang="en-GB" dirty="0"/>
          </a:p>
        </p:txBody>
      </p:sp>
    </p:spTree>
    <p:extLst>
      <p:ext uri="{BB962C8B-B14F-4D97-AF65-F5344CB8AC3E}">
        <p14:creationId xmlns:p14="http://schemas.microsoft.com/office/powerpoint/2010/main" val="144402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GB" dirty="0" smtClean="0"/>
              <a:t>hat’s in breastmilk helps to reduce the risk of illnesses in your baby and has many benefits</a:t>
            </a:r>
            <a:r>
              <a:rPr lang="en-GB" baseline="0" dirty="0" smtClean="0"/>
              <a:t> for Mum too.</a:t>
            </a:r>
            <a:endParaRPr lang="en-GB" dirty="0" smtClean="0"/>
          </a:p>
          <a:p>
            <a:endParaRPr lang="en-GB" dirty="0" smtClean="0"/>
          </a:p>
          <a:p>
            <a:r>
              <a:rPr lang="en-GB" dirty="0" smtClean="0"/>
              <a:t>There are many</a:t>
            </a:r>
            <a:r>
              <a:rPr lang="en-GB" baseline="0" dirty="0" smtClean="0"/>
              <a:t> ‘headlines’ out there with ‘evidence’ on breastmilk, the </a:t>
            </a:r>
            <a:r>
              <a:rPr lang="en-GB" dirty="0" smtClean="0"/>
              <a:t>information here</a:t>
            </a:r>
            <a:r>
              <a:rPr lang="en-GB" baseline="0" dirty="0" smtClean="0"/>
              <a:t> is gathered</a:t>
            </a:r>
            <a:r>
              <a:rPr lang="en-GB" dirty="0" smtClean="0"/>
              <a:t> from the largest review ever conducted – across the world and looked at all the research available,</a:t>
            </a:r>
            <a:r>
              <a:rPr lang="en-GB" baseline="0" dirty="0" smtClean="0"/>
              <a:t> t</a:t>
            </a:r>
            <a:r>
              <a:rPr lang="en-GB" dirty="0" smtClean="0"/>
              <a:t>his is not the level of research that the newspapers rely on !</a:t>
            </a:r>
          </a:p>
          <a:p>
            <a:endParaRPr lang="en-GB" dirty="0"/>
          </a:p>
          <a:p>
            <a:r>
              <a:rPr lang="en-GB" dirty="0" smtClean="0"/>
              <a:t>Remember this is reducing the risk – we all know someone who has smoked all their lives and who goes to the pub every day and has lived to 90. Feeding your baby breastmilk has a dose response- the more you give the lower the risk. Even a few feeds of breastmilk can offer your baby some protection.</a:t>
            </a:r>
          </a:p>
          <a:p>
            <a:endParaRPr lang="en-GB" dirty="0" smtClean="0"/>
          </a:p>
          <a:p>
            <a:r>
              <a:rPr lang="en-GB" dirty="0" smtClean="0"/>
              <a:t>Admission</a:t>
            </a:r>
            <a:r>
              <a:rPr lang="en-GB" baseline="0" dirty="0" smtClean="0"/>
              <a:t> of babies under a month of age to our paediatric ward with gastro-enteritis</a:t>
            </a:r>
            <a:r>
              <a:rPr lang="en-GB" dirty="0" smtClean="0"/>
              <a:t> and respiratory infections</a:t>
            </a:r>
            <a:r>
              <a:rPr lang="en-GB" baseline="0" dirty="0" smtClean="0"/>
              <a:t> is audited, most of these babies are exclusively formula fed. (this is the same across</a:t>
            </a:r>
            <a:r>
              <a:rPr lang="en-GB" dirty="0" smtClean="0"/>
              <a:t> the UK)</a:t>
            </a:r>
            <a:endParaRPr lang="en-GB" baseline="0" dirty="0" smtClean="0"/>
          </a:p>
          <a:p>
            <a:endParaRPr lang="en-GB" baseline="0" dirty="0" smtClean="0"/>
          </a:p>
          <a:p>
            <a:r>
              <a:rPr lang="en-GB" baseline="0" dirty="0" smtClean="0"/>
              <a:t>Risk of ear infection for your baby is not only reduced by the antibody protection of breastmilk but also the physical mechanism of how your baby feeds at the breast. The jaw moves and drops, the palate flattens out and the ears drain better than feeding from a teat.</a:t>
            </a:r>
            <a:endParaRPr lang="en-GB" dirty="0" smtClean="0"/>
          </a:p>
        </p:txBody>
      </p:sp>
      <p:sp>
        <p:nvSpPr>
          <p:cNvPr id="4" name="Slide Number Placeholder 3"/>
          <p:cNvSpPr>
            <a:spLocks noGrp="1"/>
          </p:cNvSpPr>
          <p:nvPr>
            <p:ph type="sldNum" sz="quarter" idx="10"/>
          </p:nvPr>
        </p:nvSpPr>
        <p:spPr/>
        <p:txBody>
          <a:bodyPr/>
          <a:lstStyle/>
          <a:p>
            <a:fld id="{1F6DA32F-072B-4B8E-8845-54CA8FC18E34}" type="slidenum">
              <a:rPr lang="en-GB" smtClean="0"/>
              <a:pPr/>
              <a:t>8</a:t>
            </a:fld>
            <a:endParaRPr lang="en-GB" dirty="0"/>
          </a:p>
        </p:txBody>
      </p:sp>
    </p:spTree>
    <p:extLst>
      <p:ext uri="{BB962C8B-B14F-4D97-AF65-F5344CB8AC3E}">
        <p14:creationId xmlns:p14="http://schemas.microsoft.com/office/powerpoint/2010/main" val="230685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690269"/>
            <a:ext cx="5599389" cy="4783360"/>
          </a:xfrm>
        </p:spPr>
        <p:txBody>
          <a:bodyPr/>
          <a:lstStyle/>
          <a:p>
            <a:r>
              <a:rPr lang="en-GB" dirty="0" smtClean="0"/>
              <a:t>For</a:t>
            </a:r>
            <a:r>
              <a:rPr lang="en-GB" baseline="0" dirty="0" smtClean="0"/>
              <a:t> all mums we encourage uninterrupted skin to skin contact at birth, however you choose to feed.</a:t>
            </a:r>
          </a:p>
          <a:p>
            <a:endParaRPr lang="en-GB" baseline="0" dirty="0" smtClean="0"/>
          </a:p>
          <a:p>
            <a:r>
              <a:rPr lang="en-GB" dirty="0"/>
              <a:t>Skin to skin contact is incredibly important for all babies and helps them adapt to life outside the womb, </a:t>
            </a:r>
            <a:r>
              <a:rPr lang="en-GB" dirty="0" smtClean="0"/>
              <a:t>it:</a:t>
            </a:r>
          </a:p>
          <a:p>
            <a:endParaRPr lang="en-GB" dirty="0" smtClean="0"/>
          </a:p>
          <a:p>
            <a:pPr marL="171450" indent="-171450">
              <a:buFont typeface="Arial" panose="020B0604020202020204" pitchFamily="34" charset="0"/>
              <a:buChar char="•"/>
            </a:pPr>
            <a:r>
              <a:rPr lang="en-GB" dirty="0" smtClean="0"/>
              <a:t>triggers hormones in both of you </a:t>
            </a:r>
            <a:endParaRPr lang="en-GB" dirty="0"/>
          </a:p>
          <a:p>
            <a:pPr marL="171450" indent="-171450">
              <a:buFont typeface="Arial" panose="020B0604020202020204" pitchFamily="34" charset="0"/>
              <a:buChar char="•"/>
            </a:pPr>
            <a:r>
              <a:rPr lang="en-GB" dirty="0" smtClean="0"/>
              <a:t>calms </a:t>
            </a:r>
            <a:r>
              <a:rPr lang="en-GB" dirty="0"/>
              <a:t>and </a:t>
            </a:r>
            <a:r>
              <a:rPr lang="en-GB" dirty="0" smtClean="0"/>
              <a:t>relaxes both of you after the birth</a:t>
            </a:r>
            <a:endParaRPr lang="en-GB" dirty="0"/>
          </a:p>
          <a:p>
            <a:pPr marL="171450" indent="-171450">
              <a:buFont typeface="Arial" panose="020B0604020202020204" pitchFamily="34" charset="0"/>
              <a:buChar char="•"/>
            </a:pPr>
            <a:r>
              <a:rPr lang="en-GB" dirty="0" smtClean="0"/>
              <a:t>regulates your baby’s  </a:t>
            </a:r>
            <a:r>
              <a:rPr lang="en-GB" dirty="0"/>
              <a:t>heart rate and breathing </a:t>
            </a:r>
          </a:p>
          <a:p>
            <a:pPr marL="171450" indent="-171450">
              <a:buFont typeface="Arial" panose="020B0604020202020204" pitchFamily="34" charset="0"/>
              <a:buChar char="•"/>
            </a:pPr>
            <a:r>
              <a:rPr lang="en-GB" dirty="0"/>
              <a:t>r</a:t>
            </a:r>
            <a:r>
              <a:rPr lang="en-GB" dirty="0" smtClean="0"/>
              <a:t>egulates your baby’s  </a:t>
            </a:r>
            <a:r>
              <a:rPr lang="en-GB" dirty="0"/>
              <a:t>temperature </a:t>
            </a:r>
          </a:p>
          <a:p>
            <a:pPr marL="171450" indent="-171450">
              <a:buFont typeface="Arial" panose="020B0604020202020204" pitchFamily="34" charset="0"/>
              <a:buChar char="•"/>
            </a:pPr>
            <a:r>
              <a:rPr lang="en-GB" dirty="0" smtClean="0"/>
              <a:t>stimulates </a:t>
            </a:r>
            <a:r>
              <a:rPr lang="en-GB" dirty="0"/>
              <a:t>feeding behaviour </a:t>
            </a:r>
            <a:r>
              <a:rPr lang="en-GB" dirty="0" smtClean="0"/>
              <a:t>and digestion in your baby </a:t>
            </a:r>
          </a:p>
          <a:p>
            <a:endParaRPr lang="en-GB" dirty="0"/>
          </a:p>
          <a:p>
            <a:r>
              <a:rPr lang="en-GB" b="1" dirty="0"/>
              <a:t>Instinctive behaviours</a:t>
            </a:r>
          </a:p>
          <a:p>
            <a:r>
              <a:rPr lang="en-GB" dirty="0"/>
              <a:t>Babies who are supported to have uninterrupted skin contact after birth go through a number of instinctive </a:t>
            </a:r>
            <a:r>
              <a:rPr lang="en-GB" dirty="0" smtClean="0"/>
              <a:t>stages (see slide) </a:t>
            </a:r>
            <a:r>
              <a:rPr lang="en-GB" dirty="0"/>
              <a:t>that help them to find and feed from the breast. When they are at the resting stage it can be tempting to help your baby to attach to the breast, however this can make subsequent breastfeeds more of a challenge. Letting your baby familiarise (nuzzling, licking, attempting to attach) is really important, he/she will then eventually attach and feed, you can help by supporting your </a:t>
            </a:r>
            <a:r>
              <a:rPr lang="en-GB" dirty="0" smtClean="0"/>
              <a:t>baby to do this, </a:t>
            </a:r>
            <a:r>
              <a:rPr lang="en-GB" dirty="0"/>
              <a:t>your midwife will also be available to support you. When your baby goes through this process they are imprinting (learning behaviours) for future </a:t>
            </a:r>
            <a:r>
              <a:rPr lang="en-GB" dirty="0" smtClean="0"/>
              <a:t>feeds</a:t>
            </a:r>
          </a:p>
          <a:p>
            <a:endParaRPr lang="en-GB" dirty="0"/>
          </a:p>
          <a:p>
            <a:r>
              <a:rPr lang="en-GB" dirty="0" smtClean="0"/>
              <a:t>Your baby normally begins feeding one to two hours after birth</a:t>
            </a:r>
          </a:p>
          <a:p>
            <a:endParaRPr lang="en-GB" dirty="0"/>
          </a:p>
          <a:p>
            <a:r>
              <a:rPr lang="en-GB" dirty="0" smtClean="0"/>
              <a:t>After your baby has fed,  your partners can  have skin to skin contact – this is a very special time for all of you</a:t>
            </a:r>
          </a:p>
          <a:p>
            <a:endParaRPr lang="en-GB" dirty="0"/>
          </a:p>
          <a:p>
            <a:endParaRPr lang="en-GB" dirty="0"/>
          </a:p>
          <a:p>
            <a:endParaRPr lang="en-GB" dirty="0" smtClean="0"/>
          </a:p>
          <a:p>
            <a:endParaRPr lang="en-GB" dirty="0"/>
          </a:p>
        </p:txBody>
      </p:sp>
      <p:sp>
        <p:nvSpPr>
          <p:cNvPr id="4" name="Slide Number Placeholder 3"/>
          <p:cNvSpPr>
            <a:spLocks noGrp="1"/>
          </p:cNvSpPr>
          <p:nvPr>
            <p:ph type="sldNum" sz="quarter" idx="10"/>
          </p:nvPr>
        </p:nvSpPr>
        <p:spPr>
          <a:xfrm>
            <a:off x="4694981" y="8033469"/>
            <a:ext cx="2945659" cy="493713"/>
          </a:xfrm>
        </p:spPr>
        <p:txBody>
          <a:bodyPr/>
          <a:lstStyle/>
          <a:p>
            <a:fld id="{1F6DA32F-072B-4B8E-8845-54CA8FC18E34}" type="slidenum">
              <a:rPr lang="en-GB" smtClean="0"/>
              <a:pPr/>
              <a:t>9</a:t>
            </a:fld>
            <a:endParaRPr lang="en-GB" dirty="0"/>
          </a:p>
        </p:txBody>
      </p:sp>
    </p:spTree>
    <p:extLst>
      <p:ext uri="{BB962C8B-B14F-4D97-AF65-F5344CB8AC3E}">
        <p14:creationId xmlns:p14="http://schemas.microsoft.com/office/powerpoint/2010/main" val="186454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6961EE-60E6-4F04-A48E-AF6744F3517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6961EE-60E6-4F04-A48E-AF6744F3517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6961EE-60E6-4F04-A48E-AF6744F35176}" type="slidenum">
              <a:rPr lang="en-GB" smtClean="0"/>
              <a:pPr/>
              <a:t>‹#›</a:t>
            </a:fld>
            <a:endParaRPr lang="en-GB"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6961EE-60E6-4F04-A48E-AF6744F35176}" type="slidenum">
              <a:rPr lang="en-GB" smtClean="0"/>
              <a:pPr/>
              <a:t>‹#›</a:t>
            </a:fld>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6961EE-60E6-4F04-A48E-AF6744F3517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6961EE-60E6-4F04-A48E-AF6744F35176}" type="slidenum">
              <a:rPr lang="en-GB" smtClean="0"/>
              <a:pPr/>
              <a:t>‹#›</a:t>
            </a:fld>
            <a:endParaRPr lang="en-GB"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C6961EE-60E6-4F04-A48E-AF6744F35176}"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C6961EE-60E6-4F04-A48E-AF6744F3517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C6961EE-60E6-4F04-A48E-AF6744F3517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6961EE-60E6-4F04-A48E-AF6744F35176}" type="slidenum">
              <a:rPr lang="en-GB" smtClean="0"/>
              <a:pPr/>
              <a:t>‹#›</a:t>
            </a:fld>
            <a:endParaRPr lang="en-GB"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6D691-6430-4F97-AB3B-E3AC45D9F8AB}" type="datetimeFigureOut">
              <a:rPr lang="en-GB" smtClean="0"/>
              <a:pPr/>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6961EE-60E6-4F04-A48E-AF6744F35176}" type="slidenum">
              <a:rPr lang="en-GB" smtClean="0"/>
              <a:pPr/>
              <a:t>‹#›</a:t>
            </a:fld>
            <a:endParaRPr lang="en-GB"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8F6D691-6430-4F97-AB3B-E3AC45D9F8AB}" type="datetimeFigureOut">
              <a:rPr lang="en-GB" smtClean="0"/>
              <a:pPr/>
              <a:t>18/05/2020</a:t>
            </a:fld>
            <a:endParaRPr lang="en-GB"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C6961EE-60E6-4F04-A48E-AF6744F35176}" type="slidenum">
              <a:rPr lang="en-GB" smtClean="0"/>
              <a:pPr/>
              <a:t>‹#›</a:t>
            </a:fld>
            <a:endParaRPr lang="en-GB"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ww.hdft.nhs.uk/welco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medelabreastfeedingus.com/products/223/symphony-breastpump" TargetMode="External"/><Relationship Id="rId5" Type="http://schemas.openxmlformats.org/officeDocument/2006/relationships/image" Target="../media/image36.jpeg"/><Relationship Id="rId10" Type="http://schemas.openxmlformats.org/officeDocument/2006/relationships/image" Target="../media/image40.png"/><Relationship Id="rId4" Type="http://schemas.openxmlformats.org/officeDocument/2006/relationships/hyperlink" Target="https://www.whattoexpect.com/first-year/breastfeeding/storing-breast-milk/" TargetMode="Externa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man-milk.com/infographic/leafle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dreamstime.com/illustration/cartoon-virus-germ-bacteria.html" TargetMode="External"/><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04864"/>
            <a:ext cx="7772400" cy="1780108"/>
          </a:xfrm>
        </p:spPr>
        <p:txBody>
          <a:bodyPr/>
          <a:lstStyle/>
          <a:p>
            <a:r>
              <a:rPr lang="en-GB" dirty="0" smtClean="0"/>
              <a:t>Infant feeding </a:t>
            </a:r>
            <a:br>
              <a:rPr lang="en-GB" dirty="0" smtClean="0"/>
            </a:br>
            <a:r>
              <a:rPr lang="en-GB" dirty="0" smtClean="0"/>
              <a:t>workshop</a:t>
            </a:r>
            <a:endParaRPr lang="en-GB" dirty="0"/>
          </a:p>
        </p:txBody>
      </p:sp>
      <p:pic>
        <p:nvPicPr>
          <p:cNvPr id="1026" name="Picture 2" descr="Harrogate and District NHS Trust">
            <a:hlinkClick r:id="rId3" tooltip="hom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32656"/>
            <a:ext cx="29241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office\bfi_accred_gold on white-CMYK 300dpi - other file types available on reque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5373216"/>
            <a:ext cx="2629672" cy="136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1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Helping your baby to feed</a:t>
            </a:r>
            <a:endParaRPr lang="en-GB" dirty="0"/>
          </a:p>
        </p:txBody>
      </p:sp>
      <p:pic>
        <p:nvPicPr>
          <p:cNvPr id="6148" name="Picture 4" descr="Image result for baby friendly breastfeeding leaflets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04864"/>
            <a:ext cx="5760640"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293096"/>
            <a:ext cx="3129807"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574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Nose to Nipple</a:t>
            </a:r>
            <a:endParaRPr lang="en-GB" dirty="0"/>
          </a:p>
        </p:txBody>
      </p:sp>
      <p:pic>
        <p:nvPicPr>
          <p:cNvPr id="4" name="Picture 2" descr="C:\Users\j.orgles\Desktop\pos-1-crop.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3940" y="1772816"/>
            <a:ext cx="7650468" cy="504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122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10"/>
          <p:cNvSpPr>
            <a:spLocks noChangeArrowheads="1"/>
          </p:cNvSpPr>
          <p:nvPr/>
        </p:nvSpPr>
        <p:spPr bwMode="auto">
          <a:xfrm>
            <a:off x="395288" y="260350"/>
            <a:ext cx="8229600" cy="1143000"/>
          </a:xfrm>
          <a:prstGeom prst="rect">
            <a:avLst/>
          </a:prstGeom>
          <a:noFill/>
          <a:ln w="9525">
            <a:noFill/>
            <a:miter lim="800000"/>
            <a:headEnd/>
            <a:tailEnd/>
          </a:ln>
        </p:spPr>
        <p:txBody>
          <a:bodyPr anchor="ctr"/>
          <a:lstStyle/>
          <a:p>
            <a:pPr algn="ctr"/>
            <a:endParaRPr lang="en-GB" sz="4400" dirty="0">
              <a:solidFill>
                <a:schemeClr val="tx2"/>
              </a:solidFill>
            </a:endParaRPr>
          </a:p>
        </p:txBody>
      </p:sp>
      <p:sp>
        <p:nvSpPr>
          <p:cNvPr id="56326" name="AutoShape 11"/>
          <p:cNvSpPr>
            <a:spLocks noChangeArrowheads="1"/>
          </p:cNvSpPr>
          <p:nvPr/>
        </p:nvSpPr>
        <p:spPr bwMode="auto">
          <a:xfrm>
            <a:off x="2843808" y="3597724"/>
            <a:ext cx="431800"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dirty="0"/>
          </a:p>
        </p:txBody>
      </p:sp>
      <p:sp>
        <p:nvSpPr>
          <p:cNvPr id="56327" name="Rectangle 12"/>
          <p:cNvSpPr>
            <a:spLocks noChangeArrowheads="1"/>
          </p:cNvSpPr>
          <p:nvPr/>
        </p:nvSpPr>
        <p:spPr bwMode="auto">
          <a:xfrm>
            <a:off x="673100" y="490538"/>
            <a:ext cx="8229600" cy="850900"/>
          </a:xfrm>
          <a:prstGeom prst="rect">
            <a:avLst/>
          </a:prstGeom>
          <a:noFill/>
          <a:ln w="9525">
            <a:noFill/>
            <a:miter lim="800000"/>
            <a:headEnd/>
            <a:tailEnd/>
          </a:ln>
        </p:spPr>
        <p:txBody>
          <a:bodyPr anchor="ctr"/>
          <a:lstStyle/>
          <a:p>
            <a:pPr algn="ctr"/>
            <a:endParaRPr lang="en-US" sz="4400" dirty="0">
              <a:solidFill>
                <a:schemeClr val="tx2"/>
              </a:solidFill>
            </a:endParaRPr>
          </a:p>
        </p:txBody>
      </p:sp>
      <p:sp>
        <p:nvSpPr>
          <p:cNvPr id="56328" name="Rectangle 13"/>
          <p:cNvSpPr>
            <a:spLocks noChangeArrowheads="1"/>
          </p:cNvSpPr>
          <p:nvPr/>
        </p:nvSpPr>
        <p:spPr bwMode="auto">
          <a:xfrm>
            <a:off x="395536" y="188640"/>
            <a:ext cx="8229600" cy="1143000"/>
          </a:xfrm>
          <a:prstGeom prst="rect">
            <a:avLst/>
          </a:prstGeom>
          <a:noFill/>
          <a:ln w="9525">
            <a:noFill/>
            <a:miter lim="800000"/>
            <a:headEnd/>
            <a:tailEnd/>
          </a:ln>
        </p:spPr>
        <p:txBody>
          <a:bodyPr anchor="ctr"/>
          <a:lstStyle/>
          <a:p>
            <a:pPr algn="ctr"/>
            <a:endParaRPr lang="en-US" sz="4400" dirty="0">
              <a:solidFill>
                <a:schemeClr val="tx2"/>
              </a:solidFill>
            </a:endParaRPr>
          </a:p>
        </p:txBody>
      </p:sp>
      <p:sp>
        <p:nvSpPr>
          <p:cNvPr id="56329" name="AutoShape 16"/>
          <p:cNvSpPr>
            <a:spLocks noChangeArrowheads="1"/>
          </p:cNvSpPr>
          <p:nvPr/>
        </p:nvSpPr>
        <p:spPr bwMode="auto">
          <a:xfrm>
            <a:off x="5672607" y="3597724"/>
            <a:ext cx="431800"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dirty="0"/>
          </a:p>
        </p:txBody>
      </p:sp>
      <p:pic>
        <p:nvPicPr>
          <p:cNvPr id="56330" name="Picture 11" descr="See full size image"/>
          <p:cNvPicPr>
            <a:picLocks noChangeAspect="1" noChangeArrowheads="1"/>
          </p:cNvPicPr>
          <p:nvPr/>
        </p:nvPicPr>
        <p:blipFill>
          <a:blip r:embed="rId3" cstate="print"/>
          <a:srcRect/>
          <a:stretch>
            <a:fillRect/>
          </a:stretch>
        </p:blipFill>
        <p:spPr bwMode="auto">
          <a:xfrm>
            <a:off x="539552" y="2996952"/>
            <a:ext cx="2198129" cy="1584176"/>
          </a:xfrm>
          <a:prstGeom prst="rect">
            <a:avLst/>
          </a:prstGeom>
          <a:noFill/>
          <a:ln w="9525">
            <a:noFill/>
            <a:miter lim="800000"/>
            <a:headEnd/>
            <a:tailEnd/>
          </a:ln>
        </p:spPr>
      </p:pic>
      <p:pic>
        <p:nvPicPr>
          <p:cNvPr id="56331" name="Picture 9" descr="Thumbnail"/>
          <p:cNvPicPr>
            <a:picLocks noChangeAspect="1" noChangeArrowheads="1"/>
          </p:cNvPicPr>
          <p:nvPr/>
        </p:nvPicPr>
        <p:blipFill>
          <a:blip r:embed="rId4" cstate="print"/>
          <a:srcRect/>
          <a:stretch>
            <a:fillRect/>
          </a:stretch>
        </p:blipFill>
        <p:spPr bwMode="auto">
          <a:xfrm>
            <a:off x="6363884" y="3000020"/>
            <a:ext cx="2088232" cy="1671507"/>
          </a:xfrm>
          <a:prstGeom prst="rect">
            <a:avLst/>
          </a:prstGeom>
          <a:noFill/>
          <a:ln w="9525">
            <a:noFill/>
            <a:miter lim="800000"/>
            <a:headEnd/>
            <a:tailEnd/>
          </a:ln>
        </p:spPr>
      </p:pic>
      <p:pic>
        <p:nvPicPr>
          <p:cNvPr id="56332" name="Picture 5" descr="See full size image"/>
          <p:cNvPicPr>
            <a:picLocks noChangeAspect="1" noChangeArrowheads="1"/>
          </p:cNvPicPr>
          <p:nvPr/>
        </p:nvPicPr>
        <p:blipFill>
          <a:blip r:embed="rId5" cstate="print"/>
          <a:srcRect/>
          <a:stretch>
            <a:fillRect/>
          </a:stretch>
        </p:blipFill>
        <p:spPr bwMode="auto">
          <a:xfrm>
            <a:off x="3491880" y="3000020"/>
            <a:ext cx="2016224" cy="1627207"/>
          </a:xfrm>
          <a:prstGeom prst="rect">
            <a:avLst/>
          </a:prstGeom>
          <a:noFill/>
          <a:ln w="9525">
            <a:noFill/>
            <a:miter lim="800000"/>
            <a:headEnd/>
            <a:tailEnd/>
          </a:ln>
        </p:spPr>
      </p:pic>
      <p:sp>
        <p:nvSpPr>
          <p:cNvPr id="17" name="Rectangle 2"/>
          <p:cNvSpPr>
            <a:spLocks noGrp="1" noChangeArrowheads="1"/>
          </p:cNvSpPr>
          <p:nvPr>
            <p:ph type="title"/>
          </p:nvPr>
        </p:nvSpPr>
        <p:spPr>
          <a:xfrm>
            <a:off x="467544" y="476672"/>
            <a:ext cx="8229600" cy="990600"/>
          </a:xfrm>
        </p:spPr>
        <p:txBody>
          <a:bodyPr>
            <a:normAutofit fontScale="90000"/>
          </a:bodyPr>
          <a:lstStyle/>
          <a:p>
            <a:pPr eaLnBrk="1" hangingPunct="1"/>
            <a:r>
              <a:rPr lang="en-GB" dirty="0" smtClean="0"/>
              <a:t>Knowing how much your baby is getting</a:t>
            </a:r>
          </a:p>
        </p:txBody>
      </p:sp>
    </p:spTree>
    <p:extLst>
      <p:ext uri="{BB962C8B-B14F-4D97-AF65-F5344CB8AC3E}">
        <p14:creationId xmlns:p14="http://schemas.microsoft.com/office/powerpoint/2010/main" val="118097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normAutofit/>
          </a:bodyPr>
          <a:lstStyle/>
          <a:p>
            <a:r>
              <a:rPr lang="en-GB" dirty="0" smtClean="0"/>
              <a:t>Normal feeding patterns</a:t>
            </a:r>
            <a:endParaRPr lang="en-GB" dirty="0"/>
          </a:p>
        </p:txBody>
      </p:sp>
      <p:pic>
        <p:nvPicPr>
          <p:cNvPr id="5123" name="Picture 3" descr="C:\Users\j.orgles\AppData\Local\Microsoft\Windows\Temporary Internet Files\Content.IE5\3VLQDX61\clipart01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780928"/>
            <a:ext cx="2365170" cy="330428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j.orgles\AppData\Local\Microsoft\Windows\Temporary Internet Files\Content.IE5\EEPOMMBB\Norman-Backwards-Clo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348879"/>
            <a:ext cx="3096344" cy="274026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orgles\AppData\Local\Microsoft\Windows\Temporary Internet Files\Content.IE5\V1X1ZXWU\Mondaine-Swiss-railways-cloc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1646" y="4277940"/>
            <a:ext cx="2327096" cy="226704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j.orgles\AppData\Local\Microsoft\Windows\Temporary Internet Files\Content.IE5\L1WYX8KS\ten_o_clock[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1840545"/>
            <a:ext cx="2136905" cy="2161327"/>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j.orgles\AppData\Local\Microsoft\Windows\Temporary Internet Files\Content.IE5\L3J3FJO3\1024px-Ambox_clock.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021294"/>
            <a:ext cx="252028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orgles\AppData\Local\Microsoft\Windows\Temporary Internet Files\Content.IE5\NVXITLTK\clipart013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428" y="1699756"/>
            <a:ext cx="2032278" cy="216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90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much milk</a:t>
            </a:r>
            <a:endParaRPr lang="en-GB" dirty="0"/>
          </a:p>
        </p:txBody>
      </p:sp>
      <p:pic>
        <p:nvPicPr>
          <p:cNvPr id="2051" name="Picture 3" descr="C:\Users\j.orgles\Desktop\Breast-milk-496248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348880"/>
            <a:ext cx="7956376" cy="342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6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endParaRPr lang="en-GB" dirty="0"/>
          </a:p>
        </p:txBody>
      </p:sp>
      <p:sp>
        <p:nvSpPr>
          <p:cNvPr id="3" name="Title 2"/>
          <p:cNvSpPr>
            <a:spLocks noGrp="1"/>
          </p:cNvSpPr>
          <p:nvPr>
            <p:ph type="title"/>
          </p:nvPr>
        </p:nvSpPr>
        <p:spPr/>
        <p:txBody>
          <a:bodyPr>
            <a:normAutofit/>
          </a:bodyPr>
          <a:lstStyle/>
          <a:p>
            <a:r>
              <a:rPr lang="en-GB" dirty="0" smtClean="0"/>
              <a:t>Problems</a:t>
            </a:r>
            <a:endParaRPr lang="en-GB"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581672"/>
            <a:ext cx="3275409" cy="306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41682" y="3911332"/>
            <a:ext cx="187220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Sore  </a:t>
            </a:r>
          </a:p>
          <a:p>
            <a:r>
              <a:rPr lang="en-GB" dirty="0" smtClean="0"/>
              <a:t>    nipples</a:t>
            </a:r>
          </a:p>
        </p:txBody>
      </p:sp>
      <p:sp>
        <p:nvSpPr>
          <p:cNvPr id="7" name="Oval 6"/>
          <p:cNvSpPr/>
          <p:nvPr/>
        </p:nvSpPr>
        <p:spPr>
          <a:xfrm>
            <a:off x="1412032" y="2213248"/>
            <a:ext cx="20798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Mastitis</a:t>
            </a:r>
          </a:p>
        </p:txBody>
      </p:sp>
      <p:sp>
        <p:nvSpPr>
          <p:cNvPr id="8" name="Oval 7"/>
          <p:cNvSpPr/>
          <p:nvPr/>
        </p:nvSpPr>
        <p:spPr>
          <a:xfrm>
            <a:off x="3563888" y="5345228"/>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p>
          <a:p>
            <a:r>
              <a:rPr lang="en-GB" dirty="0" smtClean="0"/>
              <a:t>Engorgement </a:t>
            </a:r>
          </a:p>
          <a:p>
            <a:r>
              <a:rPr lang="en-GB" dirty="0" smtClean="0"/>
              <a:t>    </a:t>
            </a:r>
          </a:p>
        </p:txBody>
      </p:sp>
      <p:sp>
        <p:nvSpPr>
          <p:cNvPr id="9" name="Oval 8"/>
          <p:cNvSpPr/>
          <p:nvPr/>
        </p:nvSpPr>
        <p:spPr>
          <a:xfrm>
            <a:off x="3487296" y="2852936"/>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p>
          <a:p>
            <a:r>
              <a:rPr lang="en-GB" dirty="0" smtClean="0"/>
              <a:t>Too much milk </a:t>
            </a:r>
          </a:p>
          <a:p>
            <a:r>
              <a:rPr lang="en-GB" dirty="0" smtClean="0"/>
              <a:t>    </a:t>
            </a:r>
          </a:p>
        </p:txBody>
      </p:sp>
      <p:sp>
        <p:nvSpPr>
          <p:cNvPr id="10" name="Oval 9"/>
          <p:cNvSpPr/>
          <p:nvPr/>
        </p:nvSpPr>
        <p:spPr>
          <a:xfrm>
            <a:off x="539552" y="5175868"/>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p>
          <a:p>
            <a:r>
              <a:rPr lang="en-GB" dirty="0" smtClean="0"/>
              <a:t>Not enough </a:t>
            </a:r>
          </a:p>
          <a:p>
            <a:r>
              <a:rPr lang="en-GB" dirty="0"/>
              <a:t> </a:t>
            </a:r>
            <a:r>
              <a:rPr lang="en-GB" dirty="0" smtClean="0"/>
              <a:t>       milk </a:t>
            </a:r>
          </a:p>
          <a:p>
            <a:r>
              <a:rPr lang="en-GB" dirty="0" smtClean="0"/>
              <a:t>    </a:t>
            </a:r>
          </a:p>
        </p:txBody>
      </p:sp>
      <p:sp>
        <p:nvSpPr>
          <p:cNvPr id="11" name="Oval 10"/>
          <p:cNvSpPr/>
          <p:nvPr/>
        </p:nvSpPr>
        <p:spPr>
          <a:xfrm>
            <a:off x="231344" y="3302496"/>
            <a:ext cx="187220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Thrush</a:t>
            </a:r>
          </a:p>
        </p:txBody>
      </p:sp>
    </p:spTree>
    <p:extLst>
      <p:ext uri="{BB962C8B-B14F-4D97-AF65-F5344CB8AC3E}">
        <p14:creationId xmlns:p14="http://schemas.microsoft.com/office/powerpoint/2010/main" val="115298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299" y="188640"/>
            <a:ext cx="8229600" cy="1252728"/>
          </a:xfrm>
        </p:spPr>
        <p:txBody>
          <a:bodyPr/>
          <a:lstStyle/>
          <a:p>
            <a:r>
              <a:rPr lang="en-GB" dirty="0" smtClean="0"/>
              <a:t>Expressing</a:t>
            </a:r>
            <a:endParaRPr lang="en-GB" dirty="0"/>
          </a:p>
        </p:txBody>
      </p:sp>
      <p:pic>
        <p:nvPicPr>
          <p:cNvPr id="82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732" y="1337371"/>
            <a:ext cx="3760777" cy="274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Image result for breastmilk">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4732" y="3926264"/>
            <a:ext cx="3760777" cy="264293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medela breastpump">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522" y="3660846"/>
            <a:ext cx="38100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3645024"/>
            <a:ext cx="2464940" cy="292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522" y="1346701"/>
            <a:ext cx="2430270" cy="232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63688" y="1337371"/>
            <a:ext cx="3401044" cy="232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449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988840"/>
            <a:ext cx="7408333" cy="4569371"/>
          </a:xfrm>
        </p:spPr>
        <p:txBody>
          <a:bodyPr/>
          <a:lstStyle/>
          <a:p>
            <a:r>
              <a:rPr lang="en-GB" dirty="0" smtClean="0"/>
              <a:t>Preparing before</a:t>
            </a:r>
          </a:p>
          <a:p>
            <a:endParaRPr lang="en-GB" dirty="0" smtClean="0"/>
          </a:p>
          <a:p>
            <a:r>
              <a:rPr lang="en-GB" dirty="0" smtClean="0"/>
              <a:t>Feeding cues</a:t>
            </a:r>
            <a:endParaRPr lang="en-GB" dirty="0"/>
          </a:p>
          <a:p>
            <a:pPr marL="0" indent="0">
              <a:buNone/>
            </a:pPr>
            <a:endParaRPr lang="en-GB" dirty="0"/>
          </a:p>
          <a:p>
            <a:r>
              <a:rPr lang="en-GB" dirty="0" smtClean="0"/>
              <a:t>Nappy </a:t>
            </a:r>
            <a:r>
              <a:rPr lang="en-GB" dirty="0"/>
              <a:t>changes</a:t>
            </a:r>
          </a:p>
          <a:p>
            <a:endParaRPr lang="en-GB" dirty="0" smtClean="0"/>
          </a:p>
          <a:p>
            <a:r>
              <a:rPr lang="en-GB" dirty="0" smtClean="0"/>
              <a:t>Settling / comforting</a:t>
            </a:r>
          </a:p>
          <a:p>
            <a:endParaRPr lang="en-GB" dirty="0"/>
          </a:p>
          <a:p>
            <a:r>
              <a:rPr lang="en-GB" dirty="0" smtClean="0"/>
              <a:t>Sleeping together</a:t>
            </a:r>
          </a:p>
          <a:p>
            <a:pPr marL="0" indent="0">
              <a:buNone/>
            </a:pPr>
            <a:r>
              <a:rPr lang="en-GB" dirty="0" smtClean="0"/>
              <a:t>                                                             </a:t>
            </a:r>
            <a:r>
              <a:rPr lang="en-GB" b="1" dirty="0" smtClean="0"/>
              <a:t>Look after each other</a:t>
            </a:r>
          </a:p>
          <a:p>
            <a:endParaRPr lang="en-GB" dirty="0"/>
          </a:p>
          <a:p>
            <a:endParaRPr lang="en-GB" dirty="0"/>
          </a:p>
        </p:txBody>
      </p:sp>
      <p:sp>
        <p:nvSpPr>
          <p:cNvPr id="3" name="Title 2"/>
          <p:cNvSpPr>
            <a:spLocks noGrp="1"/>
          </p:cNvSpPr>
          <p:nvPr>
            <p:ph type="title"/>
          </p:nvPr>
        </p:nvSpPr>
        <p:spPr/>
        <p:txBody>
          <a:bodyPr/>
          <a:lstStyle/>
          <a:p>
            <a:r>
              <a:rPr lang="en-GB" dirty="0" smtClean="0"/>
              <a:t>Coping strategies</a:t>
            </a:r>
            <a:endParaRPr lang="en-GB"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132856"/>
            <a:ext cx="45148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61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Support</a:t>
            </a:r>
            <a:endParaRPr lang="en-GB" dirty="0"/>
          </a:p>
        </p:txBody>
      </p:sp>
      <p:sp>
        <p:nvSpPr>
          <p:cNvPr id="8" name="Content Placeholder 1"/>
          <p:cNvSpPr>
            <a:spLocks noGrp="1"/>
          </p:cNvSpPr>
          <p:nvPr>
            <p:ph idx="1"/>
          </p:nvPr>
        </p:nvSpPr>
        <p:spPr>
          <a:xfrm>
            <a:off x="899592" y="1908952"/>
            <a:ext cx="7732381" cy="3993307"/>
          </a:xfrm>
        </p:spPr>
        <p:txBody>
          <a:bodyPr>
            <a:normAutofit/>
          </a:bodyPr>
          <a:lstStyle/>
          <a:p>
            <a:r>
              <a:rPr lang="en-GB" dirty="0" smtClean="0"/>
              <a:t>80% of women stop breastfeeding before they want to</a:t>
            </a:r>
          </a:p>
          <a:p>
            <a:pPr marL="0" indent="0">
              <a:buNone/>
            </a:pPr>
            <a:endParaRPr lang="en-GB" dirty="0" smtClean="0"/>
          </a:p>
          <a:p>
            <a:r>
              <a:rPr lang="en-GB" dirty="0"/>
              <a:t>P</a:t>
            </a:r>
            <a:r>
              <a:rPr lang="en-GB" dirty="0" smtClean="0"/>
              <a:t>artners, parents and friends </a:t>
            </a:r>
            <a:r>
              <a:rPr lang="en-GB" dirty="0"/>
              <a:t>strongly influence whether or </a:t>
            </a:r>
            <a:r>
              <a:rPr lang="en-GB" dirty="0" smtClean="0"/>
              <a:t>not a mother continues to breastfeed</a:t>
            </a:r>
          </a:p>
          <a:p>
            <a:endParaRPr lang="en-GB" dirty="0"/>
          </a:p>
          <a:p>
            <a:r>
              <a:rPr lang="en-GB" b="1" dirty="0"/>
              <a:t>Help is available</a:t>
            </a:r>
          </a:p>
          <a:p>
            <a:endParaRPr lang="en-GB" dirty="0"/>
          </a:p>
        </p:txBody>
      </p:sp>
      <p:pic>
        <p:nvPicPr>
          <p:cNvPr id="102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869160"/>
            <a:ext cx="2133546" cy="1510854"/>
          </a:xfrm>
          <a:prstGeom prst="rect">
            <a:avLst/>
          </a:prstGeom>
          <a:solidFill>
            <a:schemeClr val="bg2"/>
          </a:solidFill>
          <a:ln>
            <a:noFill/>
          </a:ln>
        </p:spPr>
      </p:pic>
      <p:pic>
        <p:nvPicPr>
          <p:cNvPr id="102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869160"/>
            <a:ext cx="1970910" cy="1517750"/>
          </a:xfrm>
          <a:prstGeom prst="rect">
            <a:avLst/>
          </a:prstGeom>
          <a:solidFill>
            <a:schemeClr val="bg2"/>
          </a:solidFill>
          <a:ln>
            <a:noFill/>
          </a:ln>
        </p:spPr>
      </p:pic>
      <p:pic>
        <p:nvPicPr>
          <p:cNvPr id="10248" name="Picture 8" descr="C:\Users\j.orgles\AppData\Local\Microsoft\Windows\Temporary Internet Files\Content.IE5\L3J3FJO3\150px-Speech_bubbl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7231" y="4948064"/>
            <a:ext cx="1800200" cy="1438846"/>
          </a:xfrm>
          <a:prstGeom prst="rect">
            <a:avLst/>
          </a:prstGeom>
          <a:solidFill>
            <a:schemeClr val="bg2"/>
          </a:solidFill>
        </p:spPr>
      </p:pic>
      <p:sp>
        <p:nvSpPr>
          <p:cNvPr id="5" name="TextBox 4"/>
          <p:cNvSpPr txBox="1"/>
          <p:nvPr/>
        </p:nvSpPr>
        <p:spPr>
          <a:xfrm>
            <a:off x="6516216" y="5272628"/>
            <a:ext cx="1728192" cy="646331"/>
          </a:xfrm>
          <a:prstGeom prst="rect">
            <a:avLst/>
          </a:prstGeom>
          <a:noFill/>
        </p:spPr>
        <p:txBody>
          <a:bodyPr wrap="square" rtlCol="0">
            <a:spAutoFit/>
          </a:bodyPr>
          <a:lstStyle/>
          <a:p>
            <a:r>
              <a:rPr lang="en-GB" dirty="0" smtClean="0"/>
              <a:t>How can </a:t>
            </a:r>
          </a:p>
          <a:p>
            <a:r>
              <a:rPr lang="en-GB" dirty="0" smtClean="0"/>
              <a:t>    I help ?</a:t>
            </a:r>
            <a:endParaRPr lang="en-GB" dirty="0"/>
          </a:p>
        </p:txBody>
      </p:sp>
    </p:spTree>
    <p:extLst>
      <p:ext uri="{BB962C8B-B14F-4D97-AF65-F5344CB8AC3E}">
        <p14:creationId xmlns:p14="http://schemas.microsoft.com/office/powerpoint/2010/main" val="86962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normAutofit/>
          </a:bodyPr>
          <a:lstStyle/>
          <a:p>
            <a:r>
              <a:rPr lang="en-GB" dirty="0" smtClean="0"/>
              <a:t>Why we encourage breastfeeding</a:t>
            </a:r>
          </a:p>
          <a:p>
            <a:r>
              <a:rPr lang="en-GB" dirty="0" smtClean="0"/>
              <a:t>All </a:t>
            </a:r>
            <a:r>
              <a:rPr lang="en-GB" dirty="0"/>
              <a:t>feeding </a:t>
            </a:r>
            <a:r>
              <a:rPr lang="en-GB" dirty="0" smtClean="0"/>
              <a:t>options</a:t>
            </a:r>
          </a:p>
          <a:p>
            <a:r>
              <a:rPr lang="en-GB" dirty="0" smtClean="0"/>
              <a:t>Skin to skin contact</a:t>
            </a:r>
          </a:p>
          <a:p>
            <a:r>
              <a:rPr lang="en-GB" dirty="0" smtClean="0"/>
              <a:t>Feeding patterns </a:t>
            </a:r>
          </a:p>
          <a:p>
            <a:r>
              <a:rPr lang="en-GB" dirty="0" smtClean="0"/>
              <a:t>How babies feed</a:t>
            </a:r>
          </a:p>
          <a:p>
            <a:r>
              <a:rPr lang="en-GB" dirty="0" smtClean="0"/>
              <a:t>Sleepy babies</a:t>
            </a:r>
          </a:p>
          <a:p>
            <a:r>
              <a:rPr lang="en-GB" dirty="0" smtClean="0"/>
              <a:t>Expressing</a:t>
            </a:r>
          </a:p>
          <a:p>
            <a:r>
              <a:rPr lang="en-GB" dirty="0" smtClean="0"/>
              <a:t>Problems</a:t>
            </a:r>
          </a:p>
          <a:p>
            <a:r>
              <a:rPr lang="en-GB" dirty="0" smtClean="0"/>
              <a:t>Your questions</a:t>
            </a:r>
          </a:p>
        </p:txBody>
      </p:sp>
      <p:sp>
        <p:nvSpPr>
          <p:cNvPr id="3" name="Title 2"/>
          <p:cNvSpPr>
            <a:spLocks noGrp="1"/>
          </p:cNvSpPr>
          <p:nvPr>
            <p:ph type="title"/>
          </p:nvPr>
        </p:nvSpPr>
        <p:spPr/>
        <p:txBody>
          <a:bodyPr/>
          <a:lstStyle/>
          <a:p>
            <a:r>
              <a:rPr lang="en-GB" dirty="0" smtClean="0"/>
              <a:t>What we will cover</a:t>
            </a:r>
            <a:endParaRPr lang="en-GB" dirty="0"/>
          </a:p>
        </p:txBody>
      </p:sp>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068960"/>
            <a:ext cx="2592288" cy="32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7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3140968"/>
            <a:ext cx="8229600" cy="1252728"/>
          </a:xfrm>
        </p:spPr>
        <p:txBody>
          <a:bodyPr>
            <a:normAutofit fontScale="90000"/>
          </a:bodyPr>
          <a:lstStyle/>
          <a:p>
            <a:r>
              <a:rPr lang="en-GB" dirty="0" smtClean="0"/>
              <a:t>We hope that you have </a:t>
            </a:r>
            <a:r>
              <a:rPr lang="en-GB" smtClean="0"/>
              <a:t>found this of help.</a:t>
            </a:r>
            <a:endParaRPr lang="en-GB" dirty="0"/>
          </a:p>
        </p:txBody>
      </p:sp>
    </p:spTree>
    <p:extLst>
      <p:ext uri="{BB962C8B-B14F-4D97-AF65-F5344CB8AC3E}">
        <p14:creationId xmlns:p14="http://schemas.microsoft.com/office/powerpoint/2010/main" val="386026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Why we encourage breastmilk and breastfeeding</a:t>
            </a:r>
            <a:endParaRPr lang="en-GB"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203" y="2348880"/>
            <a:ext cx="7126287"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14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Adaptation</a:t>
            </a:r>
            <a:endParaRPr lang="en-GB"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7550" y="2674938"/>
            <a:ext cx="5176837"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j.orgles\Desktop\g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6305" y="1628799"/>
            <a:ext cx="6840760" cy="456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06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4492" y="1677894"/>
            <a:ext cx="4442004" cy="5012133"/>
          </a:xfrm>
        </p:spPr>
        <p:txBody>
          <a:bodyPr>
            <a:normAutofit/>
          </a:bodyPr>
          <a:lstStyle/>
          <a:p>
            <a:r>
              <a:rPr lang="en-GB" sz="2000" dirty="0" smtClean="0"/>
              <a:t>     Anti inflammatory molecules</a:t>
            </a:r>
          </a:p>
          <a:p>
            <a:endParaRPr lang="en-GB" sz="2000" dirty="0"/>
          </a:p>
          <a:p>
            <a:r>
              <a:rPr lang="en-GB" sz="2000" dirty="0" smtClean="0"/>
              <a:t>    White cells</a:t>
            </a:r>
          </a:p>
          <a:p>
            <a:endParaRPr lang="en-GB" sz="2000" dirty="0"/>
          </a:p>
          <a:p>
            <a:pPr>
              <a:lnSpc>
                <a:spcPct val="130000"/>
              </a:lnSpc>
            </a:pPr>
            <a:r>
              <a:rPr lang="en-GB" altLang="en-US" sz="2000" dirty="0" smtClean="0"/>
              <a:t>     Viral fragments</a:t>
            </a:r>
          </a:p>
          <a:p>
            <a:pPr>
              <a:lnSpc>
                <a:spcPct val="130000"/>
              </a:lnSpc>
            </a:pPr>
            <a:endParaRPr lang="en-GB" altLang="en-US" sz="2000" dirty="0"/>
          </a:p>
          <a:p>
            <a:pPr>
              <a:lnSpc>
                <a:spcPct val="130000"/>
              </a:lnSpc>
            </a:pPr>
            <a:r>
              <a:rPr lang="en-GB" altLang="en-US" sz="2000" dirty="0" smtClean="0"/>
              <a:t>     Oligosaccharides</a:t>
            </a:r>
          </a:p>
          <a:p>
            <a:pPr>
              <a:lnSpc>
                <a:spcPct val="130000"/>
              </a:lnSpc>
            </a:pPr>
            <a:endParaRPr lang="en-GB" altLang="en-US" sz="2000" dirty="0"/>
          </a:p>
          <a:p>
            <a:endParaRPr lang="en-GB" dirty="0" smtClean="0"/>
          </a:p>
          <a:p>
            <a:endParaRPr lang="en-GB" dirty="0"/>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What's in breastmilk</a:t>
            </a:r>
            <a:endParaRPr lang="en-GB" dirty="0"/>
          </a:p>
        </p:txBody>
      </p:sp>
      <p:pic>
        <p:nvPicPr>
          <p:cNvPr id="14"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84" y="1492226"/>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707" y="3950957"/>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172" y="2238180"/>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84" y="3039549"/>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84" y="3948102"/>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84" y="4869160"/>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137" y="3068960"/>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079" y="2298607"/>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079" y="1513211"/>
            <a:ext cx="365889" cy="6120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j.orgles\AppData\Local\Microsoft\Windows\Temporary Internet Files\Content.IE5\EEPOMMBB\Water_Drop_Icon_Vec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383" y="5733256"/>
            <a:ext cx="365889" cy="612068"/>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1"/>
          <p:cNvSpPr txBox="1">
            <a:spLocks/>
          </p:cNvSpPr>
          <p:nvPr/>
        </p:nvSpPr>
        <p:spPr>
          <a:xfrm>
            <a:off x="945208" y="1677894"/>
            <a:ext cx="3982932" cy="501213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sz="2000" dirty="0" smtClean="0"/>
              <a:t>Growth factors</a:t>
            </a:r>
          </a:p>
          <a:p>
            <a:endParaRPr lang="en-GB" sz="2000" dirty="0" smtClean="0"/>
          </a:p>
          <a:p>
            <a:r>
              <a:rPr lang="en-GB" sz="2000" dirty="0" smtClean="0"/>
              <a:t>Hormones</a:t>
            </a:r>
          </a:p>
          <a:p>
            <a:endParaRPr lang="en-GB" sz="2000" dirty="0" smtClean="0"/>
          </a:p>
          <a:p>
            <a:pPr>
              <a:lnSpc>
                <a:spcPct val="130000"/>
              </a:lnSpc>
            </a:pPr>
            <a:r>
              <a:rPr lang="en-GB" altLang="en-US" sz="2000" dirty="0" smtClean="0"/>
              <a:t>Transfer factors</a:t>
            </a:r>
          </a:p>
          <a:p>
            <a:pPr>
              <a:lnSpc>
                <a:spcPct val="130000"/>
              </a:lnSpc>
            </a:pPr>
            <a:endParaRPr lang="en-GB" altLang="en-US" sz="2000" dirty="0" smtClean="0"/>
          </a:p>
          <a:p>
            <a:pPr>
              <a:lnSpc>
                <a:spcPct val="130000"/>
              </a:lnSpc>
            </a:pPr>
            <a:r>
              <a:rPr lang="en-GB" altLang="en-US" sz="2000" dirty="0" smtClean="0"/>
              <a:t>Bifidus factor</a:t>
            </a:r>
          </a:p>
          <a:p>
            <a:pPr>
              <a:lnSpc>
                <a:spcPct val="130000"/>
              </a:lnSpc>
            </a:pPr>
            <a:endParaRPr lang="en-GB" altLang="en-US" sz="2000" dirty="0" smtClean="0"/>
          </a:p>
          <a:p>
            <a:pPr>
              <a:lnSpc>
                <a:spcPct val="130000"/>
              </a:lnSpc>
            </a:pPr>
            <a:r>
              <a:rPr lang="en-GB" altLang="en-US" sz="2000" dirty="0" smtClean="0"/>
              <a:t>Enzymes</a:t>
            </a:r>
          </a:p>
          <a:p>
            <a:pPr>
              <a:lnSpc>
                <a:spcPct val="130000"/>
              </a:lnSpc>
            </a:pPr>
            <a:endParaRPr lang="en-GB" altLang="en-US" sz="2000" dirty="0" smtClean="0"/>
          </a:p>
          <a:p>
            <a:pPr>
              <a:lnSpc>
                <a:spcPct val="130000"/>
              </a:lnSpc>
            </a:pPr>
            <a:r>
              <a:rPr lang="en-GB" altLang="en-US" sz="2000" dirty="0" smtClean="0"/>
              <a:t>Hormones</a:t>
            </a:r>
          </a:p>
          <a:p>
            <a:pPr>
              <a:lnSpc>
                <a:spcPct val="130000"/>
              </a:lnSpc>
            </a:pPr>
            <a:endParaRPr lang="en-GB" altLang="en-US" dirty="0" smtClean="0"/>
          </a:p>
          <a:p>
            <a:pPr>
              <a:lnSpc>
                <a:spcPct val="130000"/>
              </a:lnSpc>
            </a:pPr>
            <a:endParaRPr lang="en-GB" altLang="en-US"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0147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What's in your breastmilk</a:t>
            </a:r>
            <a:endParaRPr lang="en-GB" dirty="0"/>
          </a:p>
        </p:txBody>
      </p:sp>
      <p:sp>
        <p:nvSpPr>
          <p:cNvPr id="4" name="Rectangle 7"/>
          <p:cNvSpPr>
            <a:spLocks noChangeArrowheads="1"/>
          </p:cNvSpPr>
          <p:nvPr/>
        </p:nvSpPr>
        <p:spPr bwMode="auto">
          <a:xfrm>
            <a:off x="0" y="-169277"/>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7938" algn="ct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rgbClr val="000000"/>
                </a:solidFill>
                <a:effectLst/>
                <a:latin typeface="Lucida Console" pitchFamily="49" charset="0"/>
                <a:cs typeface="Arial" pitchFamily="34" charset="0"/>
                <a:hlinkClick r:id="rId3" tooltip="Zoom in"/>
              </a:rPr>
              <a:t>+</a:t>
            </a:r>
            <a:r>
              <a:rPr kumimoji="0" lang="en-US" altLang="en-US" sz="900" b="0" i="0" u="sng" strike="noStrike" cap="none" normalizeH="0" baseline="0" dirty="0" smtClean="0">
                <a:ln>
                  <a:noFill/>
                </a:ln>
                <a:solidFill>
                  <a:srgbClr val="000000"/>
                </a:solidFill>
                <a:effectLst/>
                <a:latin typeface="Arial" pitchFamily="34" charset="0"/>
                <a:cs typeface="Arial" pitchFamily="34" charset="0"/>
                <a:hlinkClick r:id="rId3" tooltip="Zoom out"/>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ounded Rectangle 14"/>
          <p:cNvSpPr/>
          <p:nvPr/>
        </p:nvSpPr>
        <p:spPr>
          <a:xfrm>
            <a:off x="5076056" y="1628801"/>
            <a:ext cx="3816424" cy="2016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Human milk contains </a:t>
            </a:r>
            <a:r>
              <a:rPr lang="en-GB" dirty="0" smtClean="0"/>
              <a:t>thousands </a:t>
            </a:r>
            <a:r>
              <a:rPr lang="en-GB" dirty="0"/>
              <a:t>of </a:t>
            </a:r>
            <a:r>
              <a:rPr lang="en-GB" dirty="0" smtClean="0"/>
              <a:t>molecules </a:t>
            </a:r>
            <a:r>
              <a:rPr lang="en-GB" dirty="0"/>
              <a:t>that </a:t>
            </a:r>
            <a:r>
              <a:rPr lang="en-GB" i="1" dirty="0"/>
              <a:t>protect against infection and </a:t>
            </a:r>
            <a:r>
              <a:rPr lang="en-GB" i="1" dirty="0" smtClean="0"/>
              <a:t>inflammation. </a:t>
            </a:r>
          </a:p>
          <a:p>
            <a:endParaRPr lang="en-GB" i="1" dirty="0"/>
          </a:p>
          <a:p>
            <a:r>
              <a:rPr lang="en-GB" i="1" dirty="0" smtClean="0"/>
              <a:t>They  mature the immune system and help organ development</a:t>
            </a:r>
            <a:endParaRPr lang="en-GB" dirty="0"/>
          </a:p>
        </p:txBody>
      </p:sp>
      <p:sp>
        <p:nvSpPr>
          <p:cNvPr id="16" name="Rounded Rectangle 15"/>
          <p:cNvSpPr/>
          <p:nvPr/>
        </p:nvSpPr>
        <p:spPr>
          <a:xfrm>
            <a:off x="5287506" y="3933056"/>
            <a:ext cx="3384376"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Your milk contains ingredients that kill cancerous cells</a:t>
            </a:r>
          </a:p>
        </p:txBody>
      </p:sp>
      <p:sp>
        <p:nvSpPr>
          <p:cNvPr id="26" name="Rounded Rectangle 25"/>
          <p:cNvSpPr/>
          <p:nvPr/>
        </p:nvSpPr>
        <p:spPr>
          <a:xfrm>
            <a:off x="763578" y="1845647"/>
            <a:ext cx="3744416" cy="13681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Your milk contains Oxytocin, a hormone that induces relaxation, and feelings of well-being in your child and in you.</a:t>
            </a:r>
          </a:p>
        </p:txBody>
      </p:sp>
      <p:sp>
        <p:nvSpPr>
          <p:cNvPr id="27" name="Rounded Rectangle 26"/>
          <p:cNvSpPr/>
          <p:nvPr/>
        </p:nvSpPr>
        <p:spPr>
          <a:xfrm>
            <a:off x="331530" y="3429000"/>
            <a:ext cx="4608512" cy="167115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Your </a:t>
            </a:r>
            <a:r>
              <a:rPr lang="en-GB" dirty="0"/>
              <a:t>milk appears to switch on a gene in your baby’s body, which produces a hormone called Leptin. This hormone tells your baby when his tummy is full, protecting him against over eating</a:t>
            </a:r>
            <a:r>
              <a:rPr lang="en-GB" dirty="0" smtClean="0"/>
              <a:t>.</a:t>
            </a:r>
            <a:endParaRPr lang="en-GB" dirty="0"/>
          </a:p>
        </p:txBody>
      </p:sp>
      <p:sp>
        <p:nvSpPr>
          <p:cNvPr id="30" name="Rounded Rectangle 29"/>
          <p:cNvSpPr/>
          <p:nvPr/>
        </p:nvSpPr>
        <p:spPr>
          <a:xfrm>
            <a:off x="971600" y="5276036"/>
            <a:ext cx="4853046" cy="12241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Your </a:t>
            </a:r>
            <a:r>
              <a:rPr lang="en-GB" dirty="0"/>
              <a:t>milk contains stem cells. These are cells that create and repair the body, and are being researched worldwide to cure conditions like </a:t>
            </a:r>
            <a:r>
              <a:rPr lang="en-GB" dirty="0" smtClean="0"/>
              <a:t>Alzheimer's </a:t>
            </a:r>
            <a:r>
              <a:rPr lang="en-GB" dirty="0"/>
              <a:t>and diabetes</a:t>
            </a:r>
            <a:r>
              <a:rPr lang="en-GB" dirty="0" smtClean="0"/>
              <a:t>.</a:t>
            </a:r>
            <a:endParaRPr lang="en-GB" dirty="0"/>
          </a:p>
        </p:txBody>
      </p:sp>
      <p:sp>
        <p:nvSpPr>
          <p:cNvPr id="18" name="Rectangle 17"/>
          <p:cNvSpPr/>
          <p:nvPr/>
        </p:nvSpPr>
        <p:spPr>
          <a:xfrm>
            <a:off x="6012160" y="5276036"/>
            <a:ext cx="3001506" cy="1052596"/>
          </a:xfrm>
          <a:prstGeom prst="rect">
            <a:avLst/>
          </a:prstGeom>
        </p:spPr>
        <p:txBody>
          <a:bodyPr wrap="square">
            <a:spAutoFit/>
          </a:bodyPr>
          <a:lstStyle/>
          <a:p>
            <a:pPr>
              <a:lnSpc>
                <a:spcPct val="130000"/>
              </a:lnSpc>
            </a:pPr>
            <a:r>
              <a:rPr lang="en-GB" altLang="en-US" sz="1600" b="1" dirty="0"/>
              <a:t>Breastmilk is more than a food its about growth, development and protection</a:t>
            </a:r>
          </a:p>
        </p:txBody>
      </p:sp>
    </p:spTree>
    <p:extLst>
      <p:ext uri="{BB962C8B-B14F-4D97-AF65-F5344CB8AC3E}">
        <p14:creationId xmlns:p14="http://schemas.microsoft.com/office/powerpoint/2010/main" val="424038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Plus - Antibodies</a:t>
            </a:r>
            <a:endParaRPr lang="en-GB" dirty="0"/>
          </a:p>
        </p:txBody>
      </p:sp>
      <p:pic>
        <p:nvPicPr>
          <p:cNvPr id="4" name="Content Placeholder 3"/>
          <p:cNvPicPr>
            <a:picLocks noGrp="1" noChangeAspect="1"/>
          </p:cNvPicPr>
          <p:nvPr>
            <p:ph idx="1"/>
          </p:nvPr>
        </p:nvPicPr>
        <p:blipFill>
          <a:blip r:embed="rId3" cstate="print"/>
          <a:stretch>
            <a:fillRect/>
          </a:stretch>
        </p:blipFill>
        <p:spPr>
          <a:xfrm>
            <a:off x="611560" y="1628800"/>
            <a:ext cx="3295822" cy="2554262"/>
          </a:xfrm>
          <a:prstGeom prst="rect">
            <a:avLst/>
          </a:prstGeom>
        </p:spPr>
      </p:pic>
      <p:pic>
        <p:nvPicPr>
          <p:cNvPr id="5" name="Picture 4"/>
          <p:cNvPicPr>
            <a:picLocks noChangeAspect="1"/>
          </p:cNvPicPr>
          <p:nvPr/>
        </p:nvPicPr>
        <p:blipFill rotWithShape="1">
          <a:blip r:embed="rId4" cstate="print"/>
          <a:srcRect l="11014" r="17396"/>
          <a:stretch/>
        </p:blipFill>
        <p:spPr>
          <a:xfrm>
            <a:off x="5888692" y="1412776"/>
            <a:ext cx="2592288" cy="3621010"/>
          </a:xfrm>
          <a:prstGeom prst="ellipse">
            <a:avLst/>
          </a:prstGeom>
          <a:ln>
            <a:noFill/>
          </a:ln>
          <a:effectLst>
            <a:softEdge rad="112500"/>
          </a:effec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5693127"/>
            <a:ext cx="1152128" cy="102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251520" y="4437112"/>
            <a:ext cx="5637172" cy="216023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Your body identifies bacteria and viruses </a:t>
            </a:r>
            <a:r>
              <a:rPr lang="en-GB" dirty="0" smtClean="0"/>
              <a:t>and then produces </a:t>
            </a:r>
            <a:r>
              <a:rPr lang="en-GB" dirty="0"/>
              <a:t>antibodies specifically tailored for those </a:t>
            </a:r>
            <a:r>
              <a:rPr lang="en-GB" dirty="0" smtClean="0"/>
              <a:t>infections. The antibodies are then delivered  </a:t>
            </a:r>
            <a:r>
              <a:rPr lang="en-GB" dirty="0"/>
              <a:t>to your baby through your milk. </a:t>
            </a:r>
          </a:p>
        </p:txBody>
      </p:sp>
    </p:spTree>
    <p:extLst>
      <p:ext uri="{BB962C8B-B14F-4D97-AF65-F5344CB8AC3E}">
        <p14:creationId xmlns:p14="http://schemas.microsoft.com/office/powerpoint/2010/main" val="4972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229600" cy="1252728"/>
          </a:xfrm>
        </p:spPr>
        <p:txBody>
          <a:bodyPr/>
          <a:lstStyle/>
          <a:p>
            <a:r>
              <a:rPr lang="en-GB" dirty="0" smtClean="0"/>
              <a:t>Reducing the risk</a:t>
            </a:r>
            <a:endParaRPr lang="en-GB" dirty="0"/>
          </a:p>
        </p:txBody>
      </p:sp>
      <p:pic>
        <p:nvPicPr>
          <p:cNvPr id="11269" name="Picture 5"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33412"/>
            <a:ext cx="1780628" cy="178062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Users\j.orgles\Desktop\Picture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9696" y="1238497"/>
            <a:ext cx="1542784" cy="17718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84168" y="3573016"/>
            <a:ext cx="2016224" cy="369332"/>
          </a:xfrm>
          <a:prstGeom prst="rect">
            <a:avLst/>
          </a:prstGeom>
          <a:noFill/>
        </p:spPr>
        <p:txBody>
          <a:bodyPr wrap="square" rtlCol="0">
            <a:spAutoFit/>
          </a:bodyPr>
          <a:lstStyle/>
          <a:p>
            <a:endParaRPr lang="en-GB" dirty="0"/>
          </a:p>
        </p:txBody>
      </p:sp>
      <p:pic>
        <p:nvPicPr>
          <p:cNvPr id="11283" name="Picture 19" descr="Image result for cartoon nasty viru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7582" y="1226467"/>
            <a:ext cx="1800200" cy="1775543"/>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C:\Users\j.orgles\Desktop\Picture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0909" y="1238497"/>
            <a:ext cx="1213273" cy="1775543"/>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descr="C:\Users\j.orgles\Desktop\Picture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5793" y="1235954"/>
            <a:ext cx="1894329" cy="1775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71461" y="2992111"/>
            <a:ext cx="1512168" cy="369332"/>
          </a:xfrm>
          <a:prstGeom prst="rect">
            <a:avLst/>
          </a:prstGeom>
          <a:noFill/>
        </p:spPr>
        <p:txBody>
          <a:bodyPr wrap="square" rtlCol="0">
            <a:spAutoFit/>
          </a:bodyPr>
          <a:lstStyle/>
          <a:p>
            <a:r>
              <a:rPr lang="en-GB" dirty="0" smtClean="0"/>
              <a:t>Ear infections</a:t>
            </a:r>
          </a:p>
        </p:txBody>
      </p:sp>
      <p:sp>
        <p:nvSpPr>
          <p:cNvPr id="7" name="TextBox 6"/>
          <p:cNvSpPr txBox="1"/>
          <p:nvPr/>
        </p:nvSpPr>
        <p:spPr>
          <a:xfrm>
            <a:off x="4088904" y="2992111"/>
            <a:ext cx="1851262" cy="369332"/>
          </a:xfrm>
          <a:prstGeom prst="rect">
            <a:avLst/>
          </a:prstGeom>
          <a:noFill/>
        </p:spPr>
        <p:txBody>
          <a:bodyPr wrap="square" rtlCol="0">
            <a:spAutoFit/>
          </a:bodyPr>
          <a:lstStyle/>
          <a:p>
            <a:r>
              <a:rPr lang="en-GB" dirty="0" smtClean="0"/>
              <a:t> Gastro-enteritis</a:t>
            </a:r>
          </a:p>
        </p:txBody>
      </p:sp>
      <p:sp>
        <p:nvSpPr>
          <p:cNvPr id="25" name="TextBox 24"/>
          <p:cNvSpPr txBox="1"/>
          <p:nvPr/>
        </p:nvSpPr>
        <p:spPr>
          <a:xfrm>
            <a:off x="7394040" y="3021034"/>
            <a:ext cx="1498440" cy="2308324"/>
          </a:xfrm>
          <a:prstGeom prst="rect">
            <a:avLst/>
          </a:prstGeom>
          <a:noFill/>
        </p:spPr>
        <p:txBody>
          <a:bodyPr wrap="square" rtlCol="0">
            <a:spAutoFit/>
          </a:bodyPr>
          <a:lstStyle/>
          <a:p>
            <a:r>
              <a:rPr lang="en-GB" dirty="0" smtClean="0"/>
              <a:t>Benefits for Mum include- reducing the risk of breast and ovarian cancer and Type 2 Diabetes</a:t>
            </a:r>
          </a:p>
        </p:txBody>
      </p:sp>
      <p:sp>
        <p:nvSpPr>
          <p:cNvPr id="27" name="TextBox 26"/>
          <p:cNvSpPr txBox="1"/>
          <p:nvPr/>
        </p:nvSpPr>
        <p:spPr>
          <a:xfrm>
            <a:off x="2195736" y="3068960"/>
            <a:ext cx="1872208" cy="1477328"/>
          </a:xfrm>
          <a:prstGeom prst="rect">
            <a:avLst/>
          </a:prstGeom>
          <a:noFill/>
        </p:spPr>
        <p:txBody>
          <a:bodyPr wrap="square" rtlCol="0">
            <a:spAutoFit/>
          </a:bodyPr>
          <a:lstStyle/>
          <a:p>
            <a:r>
              <a:rPr lang="en-GB" dirty="0" smtClean="0"/>
              <a:t>Diabetes (by as much as 30% if a family history of juvenile onset diabetes)</a:t>
            </a:r>
          </a:p>
        </p:txBody>
      </p:sp>
      <p:sp>
        <p:nvSpPr>
          <p:cNvPr id="28" name="TextBox 27"/>
          <p:cNvSpPr txBox="1"/>
          <p:nvPr/>
        </p:nvSpPr>
        <p:spPr>
          <a:xfrm>
            <a:off x="251520" y="3021035"/>
            <a:ext cx="1794291" cy="369332"/>
          </a:xfrm>
          <a:prstGeom prst="rect">
            <a:avLst/>
          </a:prstGeom>
          <a:noFill/>
        </p:spPr>
        <p:txBody>
          <a:bodyPr wrap="square" rtlCol="0">
            <a:spAutoFit/>
          </a:bodyPr>
          <a:lstStyle/>
          <a:p>
            <a:r>
              <a:rPr lang="en-GB" dirty="0" smtClean="0"/>
              <a:t>Chest infections</a:t>
            </a:r>
          </a:p>
        </p:txBody>
      </p:sp>
      <p:sp>
        <p:nvSpPr>
          <p:cNvPr id="8" name="TextBox 7"/>
          <p:cNvSpPr txBox="1"/>
          <p:nvPr/>
        </p:nvSpPr>
        <p:spPr>
          <a:xfrm>
            <a:off x="0" y="4549676"/>
            <a:ext cx="4415349" cy="2308324"/>
          </a:xfrm>
          <a:prstGeom prst="rect">
            <a:avLst/>
          </a:prstGeom>
          <a:solidFill>
            <a:schemeClr val="accent6">
              <a:lumMod val="20000"/>
              <a:lumOff val="80000"/>
            </a:schemeClr>
          </a:solidFill>
        </p:spPr>
        <p:txBody>
          <a:bodyPr wrap="square" rtlCol="0">
            <a:spAutoFit/>
          </a:bodyPr>
          <a:lstStyle/>
          <a:p>
            <a:r>
              <a:rPr lang="en-GB" dirty="0" smtClean="0"/>
              <a:t>Suggested benefits</a:t>
            </a:r>
          </a:p>
          <a:p>
            <a:r>
              <a:rPr lang="en-GB" dirty="0" smtClean="0"/>
              <a:t>also include -</a:t>
            </a:r>
          </a:p>
          <a:p>
            <a:r>
              <a:rPr lang="en-GB" dirty="0" smtClean="0"/>
              <a:t>Increased intelligence</a:t>
            </a:r>
          </a:p>
          <a:p>
            <a:endParaRPr lang="en-GB" dirty="0" smtClean="0"/>
          </a:p>
          <a:p>
            <a:endParaRPr lang="en-GB" dirty="0"/>
          </a:p>
          <a:p>
            <a:endParaRPr lang="en-GB" dirty="0" smtClean="0"/>
          </a:p>
          <a:p>
            <a:endParaRPr lang="en-GB" dirty="0"/>
          </a:p>
          <a:p>
            <a:r>
              <a:rPr lang="en-GB" dirty="0" smtClean="0"/>
              <a:t>And </a:t>
            </a:r>
            <a:r>
              <a:rPr lang="en-GB" i="1" dirty="0" smtClean="0"/>
              <a:t>possible</a:t>
            </a:r>
            <a:r>
              <a:rPr lang="en-GB" dirty="0" smtClean="0"/>
              <a:t> reduction in being overweight</a:t>
            </a:r>
            <a:endParaRPr lang="en-GB" dirty="0"/>
          </a:p>
        </p:txBody>
      </p:sp>
      <p:pic>
        <p:nvPicPr>
          <p:cNvPr id="11289" name="Picture 25"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784" y="4581128"/>
            <a:ext cx="1533876" cy="17755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15608" y="5733256"/>
            <a:ext cx="3528392" cy="369332"/>
          </a:xfrm>
          <a:prstGeom prst="rect">
            <a:avLst/>
          </a:prstGeom>
          <a:noFill/>
        </p:spPr>
        <p:txBody>
          <a:bodyPr wrap="square" rtlCol="0">
            <a:spAutoFit/>
          </a:bodyPr>
          <a:lstStyle/>
          <a:p>
            <a:r>
              <a:rPr lang="en-GB" dirty="0" smtClean="0"/>
              <a:t>“Exquisite personalised medicine”</a:t>
            </a:r>
            <a:endParaRPr lang="en-GB" dirty="0"/>
          </a:p>
        </p:txBody>
      </p:sp>
      <p:pic>
        <p:nvPicPr>
          <p:cNvPr id="34" name="Picture 4"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4008" y="5445224"/>
            <a:ext cx="921702" cy="11521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00192" y="6309320"/>
            <a:ext cx="1728525" cy="369332"/>
          </a:xfrm>
          <a:prstGeom prst="rect">
            <a:avLst/>
          </a:prstGeom>
          <a:noFill/>
        </p:spPr>
        <p:txBody>
          <a:bodyPr wrap="square" rtlCol="0">
            <a:spAutoFit/>
          </a:bodyPr>
          <a:lstStyle/>
          <a:p>
            <a:r>
              <a:rPr lang="en-GB" dirty="0" smtClean="0"/>
              <a:t>A gift for life</a:t>
            </a:r>
            <a:endParaRPr lang="en-GB" dirty="0"/>
          </a:p>
        </p:txBody>
      </p:sp>
    </p:spTree>
    <p:extLst>
      <p:ext uri="{BB962C8B-B14F-4D97-AF65-F5344CB8AC3E}">
        <p14:creationId xmlns:p14="http://schemas.microsoft.com/office/powerpoint/2010/main" val="4196693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2696"/>
            <a:ext cx="8229600" cy="1252728"/>
          </a:xfrm>
        </p:spPr>
        <p:txBody>
          <a:bodyPr/>
          <a:lstStyle/>
          <a:p>
            <a:r>
              <a:rPr lang="en-GB" dirty="0" smtClean="0"/>
              <a:t>Skin to skin contact</a:t>
            </a:r>
            <a:endParaRPr lang="en-GB" dirty="0"/>
          </a:p>
        </p:txBody>
      </p:sp>
      <p:sp>
        <p:nvSpPr>
          <p:cNvPr id="5" name="Title 2"/>
          <p:cNvSpPr txBox="1">
            <a:spLocks/>
          </p:cNvSpPr>
          <p:nvPr/>
        </p:nvSpPr>
        <p:spPr>
          <a:xfrm>
            <a:off x="467544" y="3373625"/>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dirty="0"/>
          </a:p>
        </p:txBody>
      </p:sp>
      <p:sp>
        <p:nvSpPr>
          <p:cNvPr id="2" name="Rectangle 1"/>
          <p:cNvSpPr/>
          <p:nvPr/>
        </p:nvSpPr>
        <p:spPr>
          <a:xfrm>
            <a:off x="1043608" y="1803964"/>
            <a:ext cx="6768752" cy="3693319"/>
          </a:xfrm>
          <a:prstGeom prst="rect">
            <a:avLst/>
          </a:prstGeom>
        </p:spPr>
        <p:txBody>
          <a:bodyPr wrap="square">
            <a:spAutoFit/>
          </a:bodyPr>
          <a:lstStyle/>
          <a:p>
            <a:endParaRPr lang="en-GB" dirty="0"/>
          </a:p>
          <a:p>
            <a:endParaRPr lang="en-GB" b="1" dirty="0"/>
          </a:p>
          <a:p>
            <a:r>
              <a:rPr lang="en-GB" b="1" dirty="0" smtClean="0"/>
              <a:t>Instinctive </a:t>
            </a:r>
            <a:r>
              <a:rPr lang="en-GB" b="1" dirty="0"/>
              <a:t>stages: </a:t>
            </a:r>
            <a:endParaRPr lang="en-GB" b="1" dirty="0" smtClean="0"/>
          </a:p>
          <a:p>
            <a:endParaRPr lang="en-GB" dirty="0"/>
          </a:p>
          <a:p>
            <a:r>
              <a:rPr lang="en-GB" dirty="0"/>
              <a:t>Birth cry </a:t>
            </a:r>
          </a:p>
          <a:p>
            <a:r>
              <a:rPr lang="en-GB" dirty="0" smtClean="0"/>
              <a:t>         Relaxation </a:t>
            </a:r>
            <a:endParaRPr lang="en-GB" dirty="0"/>
          </a:p>
          <a:p>
            <a:r>
              <a:rPr lang="en-GB" dirty="0" smtClean="0"/>
              <a:t>                 Awakening </a:t>
            </a:r>
            <a:endParaRPr lang="en-GB" dirty="0"/>
          </a:p>
          <a:p>
            <a:r>
              <a:rPr lang="en-GB" dirty="0" smtClean="0"/>
              <a:t>                          Activity </a:t>
            </a:r>
            <a:endParaRPr lang="en-GB" dirty="0"/>
          </a:p>
          <a:p>
            <a:r>
              <a:rPr lang="en-GB" dirty="0" smtClean="0"/>
              <a:t>                                  Crawling </a:t>
            </a:r>
            <a:endParaRPr lang="en-GB" dirty="0"/>
          </a:p>
          <a:p>
            <a:r>
              <a:rPr lang="en-GB" dirty="0" smtClean="0"/>
              <a:t>                                           Resting </a:t>
            </a:r>
            <a:endParaRPr lang="en-GB" dirty="0"/>
          </a:p>
          <a:p>
            <a:r>
              <a:rPr lang="en-GB" dirty="0" smtClean="0"/>
              <a:t>                                                    Familiarisation </a:t>
            </a:r>
            <a:endParaRPr lang="en-GB" dirty="0"/>
          </a:p>
          <a:p>
            <a:r>
              <a:rPr lang="en-GB" dirty="0" smtClean="0"/>
              <a:t>                                                               Suckling </a:t>
            </a:r>
            <a:endParaRPr lang="en-GB" dirty="0"/>
          </a:p>
          <a:p>
            <a:r>
              <a:rPr lang="en-GB" dirty="0" smtClean="0"/>
              <a:t>                                                                           Sleeping </a:t>
            </a:r>
            <a:endParaRPr lang="en-GB" dirty="0"/>
          </a:p>
        </p:txBody>
      </p:sp>
    </p:spTree>
    <p:extLst>
      <p:ext uri="{BB962C8B-B14F-4D97-AF65-F5344CB8AC3E}">
        <p14:creationId xmlns:p14="http://schemas.microsoft.com/office/powerpoint/2010/main" val="1571184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91595</TotalTime>
  <Words>4685</Words>
  <Application>Microsoft Office PowerPoint</Application>
  <PresentationFormat>On-screen Show (4:3)</PresentationFormat>
  <Paragraphs>362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Infant feeding  workshop</vt:lpstr>
      <vt:lpstr>What we will cover</vt:lpstr>
      <vt:lpstr>Why we encourage breastmilk and breastfeeding</vt:lpstr>
      <vt:lpstr>Adaptation</vt:lpstr>
      <vt:lpstr>What's in breastmilk</vt:lpstr>
      <vt:lpstr>What's in your breastmilk</vt:lpstr>
      <vt:lpstr>Plus - Antibodies</vt:lpstr>
      <vt:lpstr>Reducing the risk</vt:lpstr>
      <vt:lpstr>Skin to skin contact</vt:lpstr>
      <vt:lpstr>Helping your baby to feed</vt:lpstr>
      <vt:lpstr>Nose to Nipple</vt:lpstr>
      <vt:lpstr>PowerPoint Presentation</vt:lpstr>
      <vt:lpstr>Knowing how much your baby is getting</vt:lpstr>
      <vt:lpstr>Normal feeding patterns</vt:lpstr>
      <vt:lpstr>How much milk</vt:lpstr>
      <vt:lpstr>Problems</vt:lpstr>
      <vt:lpstr>Expressing</vt:lpstr>
      <vt:lpstr>Coping strategies</vt:lpstr>
      <vt:lpstr>Support</vt:lpstr>
      <vt:lpstr>We hope that you have found this of help.</vt:lpstr>
    </vt:vector>
  </TitlesOfParts>
  <Company>Harrogate and District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feeding  workshop</dc:title>
  <dc:creator>ORGLES JOANNE (RCD) WOMEN AND CHILDRENS</dc:creator>
  <cp:lastModifiedBy>ORGLES JOANNE (RCD) WOMEN AND CHILDRENS</cp:lastModifiedBy>
  <cp:revision>130</cp:revision>
  <cp:lastPrinted>2020-01-21T15:55:30Z</cp:lastPrinted>
  <dcterms:created xsi:type="dcterms:W3CDTF">2020-01-02T11:57:42Z</dcterms:created>
  <dcterms:modified xsi:type="dcterms:W3CDTF">2020-05-18T15:54:28Z</dcterms:modified>
</cp:coreProperties>
</file>