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1" r:id="rId3"/>
    <p:sldId id="263" r:id="rId4"/>
    <p:sldId id="328" r:id="rId5"/>
    <p:sldId id="343" r:id="rId6"/>
    <p:sldId id="359" r:id="rId7"/>
    <p:sldId id="345" r:id="rId8"/>
    <p:sldId id="335" r:id="rId9"/>
    <p:sldId id="332" r:id="rId10"/>
    <p:sldId id="333" r:id="rId11"/>
    <p:sldId id="364" r:id="rId12"/>
    <p:sldId id="297" r:id="rId13"/>
    <p:sldId id="298" r:id="rId14"/>
    <p:sldId id="299" r:id="rId15"/>
    <p:sldId id="316" r:id="rId16"/>
    <p:sldId id="301" r:id="rId17"/>
    <p:sldId id="347" r:id="rId18"/>
    <p:sldId id="302" r:id="rId19"/>
    <p:sldId id="306" r:id="rId20"/>
    <p:sldId id="307" r:id="rId21"/>
    <p:sldId id="308" r:id="rId22"/>
    <p:sldId id="309" r:id="rId23"/>
    <p:sldId id="357" r:id="rId24"/>
    <p:sldId id="353" r:id="rId25"/>
    <p:sldId id="354" r:id="rId26"/>
    <p:sldId id="355" r:id="rId27"/>
    <p:sldId id="365" r:id="rId28"/>
    <p:sldId id="265" r:id="rId29"/>
    <p:sldId id="362" r:id="rId30"/>
    <p:sldId id="338" r:id="rId31"/>
    <p:sldId id="339" r:id="rId32"/>
    <p:sldId id="311" r:id="rId33"/>
    <p:sldId id="360" r:id="rId34"/>
    <p:sldId id="296" r:id="rId35"/>
  </p:sldIdLst>
  <p:sldSz cx="9144000" cy="6858000" type="screen4x3"/>
  <p:notesSz cx="6864350" cy="9996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198" autoAdjust="0"/>
  </p:normalViewPr>
  <p:slideViewPr>
    <p:cSldViewPr>
      <p:cViewPr>
        <p:scale>
          <a:sx n="47" d="100"/>
          <a:sy n="47" d="100"/>
        </p:scale>
        <p:origin x="-2034" y="-72"/>
      </p:cViewPr>
      <p:guideLst>
        <p:guide orient="horz" pos="2160"/>
        <p:guide pos="2880"/>
      </p:guideLst>
    </p:cSldViewPr>
  </p:slideViewPr>
  <p:notesTextViewPr>
    <p:cViewPr>
      <p:scale>
        <a:sx n="1" d="1"/>
        <a:sy n="1" d="1"/>
      </p:scale>
      <p:origin x="0" y="0"/>
    </p:cViewPr>
  </p:notesTextViewPr>
  <p:sorterViewPr>
    <p:cViewPr>
      <p:scale>
        <a:sx n="73" d="100"/>
        <a:sy n="73" d="100"/>
      </p:scale>
      <p:origin x="0" y="3708"/>
    </p:cViewPr>
  </p:sorterViewPr>
  <p:notesViewPr>
    <p:cSldViewPr>
      <p:cViewPr varScale="1">
        <p:scale>
          <a:sx n="55" d="100"/>
          <a:sy n="55" d="100"/>
        </p:scale>
        <p:origin x="2880" y="84"/>
      </p:cViewPr>
      <p:guideLst>
        <p:guide orient="horz" pos="3149"/>
        <p:guide pos="216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552" cy="499824"/>
          </a:xfrm>
          <a:prstGeom prst="rect">
            <a:avLst/>
          </a:prstGeom>
        </p:spPr>
        <p:txBody>
          <a:bodyPr vert="horz" lIns="96341" tIns="48171" rIns="96341" bIns="48171" rtlCol="0"/>
          <a:lstStyle>
            <a:lvl1pPr algn="l">
              <a:defRPr sz="1300"/>
            </a:lvl1pPr>
          </a:lstStyle>
          <a:p>
            <a:endParaRPr lang="en-GB" dirty="0"/>
          </a:p>
        </p:txBody>
      </p:sp>
      <p:sp>
        <p:nvSpPr>
          <p:cNvPr id="3" name="Date Placeholder 2"/>
          <p:cNvSpPr>
            <a:spLocks noGrp="1"/>
          </p:cNvSpPr>
          <p:nvPr>
            <p:ph type="dt" idx="1"/>
          </p:nvPr>
        </p:nvSpPr>
        <p:spPr>
          <a:xfrm>
            <a:off x="3888210" y="0"/>
            <a:ext cx="2974552" cy="499824"/>
          </a:xfrm>
          <a:prstGeom prst="rect">
            <a:avLst/>
          </a:prstGeom>
        </p:spPr>
        <p:txBody>
          <a:bodyPr vert="horz" lIns="96341" tIns="48171" rIns="96341" bIns="48171" rtlCol="0"/>
          <a:lstStyle>
            <a:lvl1pPr algn="r">
              <a:defRPr sz="1300"/>
            </a:lvl1pPr>
          </a:lstStyle>
          <a:p>
            <a:fld id="{8DC3B86F-F2B7-4435-B0B0-DC41F877B46C}" type="datetimeFigureOut">
              <a:rPr lang="en-GB" smtClean="0"/>
              <a:t>20/04/2020</a:t>
            </a:fld>
            <a:endParaRPr lang="en-GB" dirty="0"/>
          </a:p>
        </p:txBody>
      </p:sp>
      <p:sp>
        <p:nvSpPr>
          <p:cNvPr id="4" name="Slide Image Placeholder 3"/>
          <p:cNvSpPr>
            <a:spLocks noGrp="1" noRot="1" noChangeAspect="1"/>
          </p:cNvSpPr>
          <p:nvPr>
            <p:ph type="sldImg" idx="2"/>
          </p:nvPr>
        </p:nvSpPr>
        <p:spPr>
          <a:xfrm>
            <a:off x="933450" y="749300"/>
            <a:ext cx="4997450" cy="3749675"/>
          </a:xfrm>
          <a:prstGeom prst="rect">
            <a:avLst/>
          </a:prstGeom>
          <a:noFill/>
          <a:ln w="12700">
            <a:solidFill>
              <a:prstClr val="black"/>
            </a:solidFill>
          </a:ln>
        </p:spPr>
        <p:txBody>
          <a:bodyPr vert="horz" lIns="96341" tIns="48171" rIns="96341" bIns="48171" rtlCol="0" anchor="ctr"/>
          <a:lstStyle/>
          <a:p>
            <a:endParaRPr lang="en-GB" dirty="0"/>
          </a:p>
        </p:txBody>
      </p:sp>
      <p:sp>
        <p:nvSpPr>
          <p:cNvPr id="5" name="Notes Placeholder 4"/>
          <p:cNvSpPr>
            <a:spLocks noGrp="1"/>
          </p:cNvSpPr>
          <p:nvPr>
            <p:ph type="body" sz="quarter" idx="3"/>
          </p:nvPr>
        </p:nvSpPr>
        <p:spPr>
          <a:xfrm>
            <a:off x="686435" y="4748332"/>
            <a:ext cx="5491480" cy="4498420"/>
          </a:xfrm>
          <a:prstGeom prst="rect">
            <a:avLst/>
          </a:prstGeom>
        </p:spPr>
        <p:txBody>
          <a:bodyPr vert="horz" lIns="96341" tIns="48171" rIns="96341" bIns="4817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94929"/>
            <a:ext cx="2974552" cy="499824"/>
          </a:xfrm>
          <a:prstGeom prst="rect">
            <a:avLst/>
          </a:prstGeom>
        </p:spPr>
        <p:txBody>
          <a:bodyPr vert="horz" lIns="96341" tIns="48171" rIns="96341" bIns="48171"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88210" y="9494929"/>
            <a:ext cx="2974552" cy="499824"/>
          </a:xfrm>
          <a:prstGeom prst="rect">
            <a:avLst/>
          </a:prstGeom>
        </p:spPr>
        <p:txBody>
          <a:bodyPr vert="horz" lIns="96341" tIns="48171" rIns="96341" bIns="48171" rtlCol="0" anchor="b"/>
          <a:lstStyle>
            <a:lvl1pPr algn="r">
              <a:defRPr sz="1300"/>
            </a:lvl1pPr>
          </a:lstStyle>
          <a:p>
            <a:fld id="{42D790AA-F90F-4F32-BC3D-B42AB129F08C}" type="slidenum">
              <a:rPr lang="en-GB" smtClean="0"/>
              <a:t>‹#›</a:t>
            </a:fld>
            <a:endParaRPr lang="en-GB" dirty="0"/>
          </a:p>
        </p:txBody>
      </p:sp>
    </p:spTree>
    <p:extLst>
      <p:ext uri="{BB962C8B-B14F-4D97-AF65-F5344CB8AC3E}">
        <p14:creationId xmlns:p14="http://schemas.microsoft.com/office/powerpoint/2010/main" val="2912192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rospa.com/homesafety/adviceandinformation/product/baby-slings.aspx"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D790AA-F90F-4F32-BC3D-B42AB129F08C}" type="slidenum">
              <a:rPr lang="en-GB" smtClean="0"/>
              <a:t>1</a:t>
            </a:fld>
            <a:endParaRPr lang="en-GB" dirty="0"/>
          </a:p>
        </p:txBody>
      </p:sp>
    </p:spTree>
    <p:extLst>
      <p:ext uri="{BB962C8B-B14F-4D97-AF65-F5344CB8AC3E}">
        <p14:creationId xmlns:p14="http://schemas.microsoft.com/office/powerpoint/2010/main" val="2957788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graph helps us understand that each baby is an individual and how every baby may cry for differing amounts of time in a 24 hour period.</a:t>
            </a:r>
          </a:p>
          <a:p>
            <a:r>
              <a:rPr lang="en-GB" baseline="0" dirty="0" smtClean="0"/>
              <a:t>As we respond to our baby and both learn we can communicate with each other, they feel increased safety and security in the world around them and will settle.</a:t>
            </a:r>
            <a:endParaRPr lang="en-GB" dirty="0"/>
          </a:p>
        </p:txBody>
      </p:sp>
      <p:sp>
        <p:nvSpPr>
          <p:cNvPr id="4" name="Slide Number Placeholder 3"/>
          <p:cNvSpPr>
            <a:spLocks noGrp="1"/>
          </p:cNvSpPr>
          <p:nvPr>
            <p:ph type="sldNum" sz="quarter" idx="10"/>
          </p:nvPr>
        </p:nvSpPr>
        <p:spPr/>
        <p:txBody>
          <a:bodyPr/>
          <a:lstStyle/>
          <a:p>
            <a:fld id="{42D790AA-F90F-4F32-BC3D-B42AB129F08C}" type="slidenum">
              <a:rPr lang="en-GB" smtClean="0"/>
              <a:t>10</a:t>
            </a:fld>
            <a:endParaRPr lang="en-GB" dirty="0"/>
          </a:p>
        </p:txBody>
      </p:sp>
    </p:spTree>
    <p:extLst>
      <p:ext uri="{BB962C8B-B14F-4D97-AF65-F5344CB8AC3E}">
        <p14:creationId xmlns:p14="http://schemas.microsoft.com/office/powerpoint/2010/main" val="1571793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Your midwife will be informed</a:t>
            </a:r>
            <a:r>
              <a:rPr lang="en-GB" baseline="0" dirty="0" smtClean="0"/>
              <a:t> of your discharge from hospital and will be there to provide support visits or phone support as needed.</a:t>
            </a:r>
          </a:p>
          <a:p>
            <a:r>
              <a:rPr lang="en-GB" baseline="0" dirty="0" smtClean="0"/>
              <a:t>You will be given a contact number so that you know how to contact a midwife for your area should you need advice between contact with your midwife.</a:t>
            </a:r>
          </a:p>
        </p:txBody>
      </p:sp>
      <p:sp>
        <p:nvSpPr>
          <p:cNvPr id="4" name="Slide Number Placeholder 3"/>
          <p:cNvSpPr>
            <a:spLocks noGrp="1"/>
          </p:cNvSpPr>
          <p:nvPr>
            <p:ph type="sldNum" sz="quarter" idx="10"/>
          </p:nvPr>
        </p:nvSpPr>
        <p:spPr/>
        <p:txBody>
          <a:bodyPr/>
          <a:lstStyle/>
          <a:p>
            <a:fld id="{42D790AA-F90F-4F32-BC3D-B42AB129F08C}" type="slidenum">
              <a:rPr lang="en-GB" smtClean="0"/>
              <a:t>11</a:t>
            </a:fld>
            <a:endParaRPr lang="en-GB" dirty="0"/>
          </a:p>
        </p:txBody>
      </p:sp>
    </p:spTree>
    <p:extLst>
      <p:ext uri="{BB962C8B-B14F-4D97-AF65-F5344CB8AC3E}">
        <p14:creationId xmlns:p14="http://schemas.microsoft.com/office/powerpoint/2010/main" val="3760765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following slides will give you some advice of aspects of baby care.</a:t>
            </a:r>
            <a:endParaRPr lang="en-GB" dirty="0"/>
          </a:p>
        </p:txBody>
      </p:sp>
      <p:sp>
        <p:nvSpPr>
          <p:cNvPr id="4" name="Slide Number Placeholder 3"/>
          <p:cNvSpPr>
            <a:spLocks noGrp="1"/>
          </p:cNvSpPr>
          <p:nvPr>
            <p:ph type="sldNum" sz="quarter" idx="10"/>
          </p:nvPr>
        </p:nvSpPr>
        <p:spPr/>
        <p:txBody>
          <a:bodyPr/>
          <a:lstStyle/>
          <a:p>
            <a:fld id="{42D790AA-F90F-4F32-BC3D-B42AB129F08C}" type="slidenum">
              <a:rPr lang="en-GB" smtClean="0"/>
              <a:t>12</a:t>
            </a:fld>
            <a:endParaRPr lang="en-GB" dirty="0"/>
          </a:p>
        </p:txBody>
      </p:sp>
    </p:spTree>
    <p:extLst>
      <p:ext uri="{BB962C8B-B14F-4D97-AF65-F5344CB8AC3E}">
        <p14:creationId xmlns:p14="http://schemas.microsoft.com/office/powerpoint/2010/main" val="2405304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a:t>
            </a:r>
            <a:r>
              <a:rPr lang="en-GB" baseline="0" dirty="0" smtClean="0"/>
              <a:t> goes in , comes out! The contents of you baby’s’ nappy are a great way of reassuring us how well our baby is feeding.</a:t>
            </a:r>
          </a:p>
          <a:p>
            <a:endParaRPr lang="en-GB" baseline="0" dirty="0" smtClean="0"/>
          </a:p>
          <a:p>
            <a:r>
              <a:rPr lang="en-GB" baseline="0" dirty="0" smtClean="0"/>
              <a:t>Baby should have their first poo and pass urine within 24 hours of birth, if you don’t think they have and are at home, you need to let us know.</a:t>
            </a:r>
          </a:p>
          <a:p>
            <a:r>
              <a:rPr lang="en-GB" baseline="0" dirty="0" smtClean="0"/>
              <a:t>Their first poo is called meconium, is black in colour and a tar like in consistency.</a:t>
            </a:r>
          </a:p>
          <a:p>
            <a:endParaRPr lang="en-GB" baseline="0" dirty="0" smtClean="0"/>
          </a:p>
          <a:p>
            <a:r>
              <a:rPr lang="en-GB" baseline="0" dirty="0" smtClean="0"/>
              <a:t>As the baby takes in milk , the meconium loses its tar like consistency and by day 2-3 should be green/brown and runnier, defiantly easy to clean off.</a:t>
            </a:r>
          </a:p>
          <a:p>
            <a:endParaRPr lang="en-GB" baseline="0" dirty="0" smtClean="0"/>
          </a:p>
          <a:p>
            <a:r>
              <a:rPr lang="en-GB" baseline="0" dirty="0" smtClean="0"/>
              <a:t>By day 4-5 baby's poo should be yellow in colour (think korma, piccalilli or English mustard!) soft in consistency (breastfed babies may have loose stools) and pass at least two poos a day, around £2 coin size).</a:t>
            </a:r>
          </a:p>
          <a:p>
            <a:endParaRPr lang="en-GB" baseline="0" dirty="0" smtClean="0"/>
          </a:p>
          <a:p>
            <a:r>
              <a:rPr lang="en-GB" baseline="0" dirty="0" smtClean="0"/>
              <a:t>If you are concerned baby is not having this change in colour or not passing two poos a day then speak to a midwife for advice.</a:t>
            </a:r>
            <a:endParaRPr lang="en-GB" baseline="0" dirty="0"/>
          </a:p>
          <a:p>
            <a:endParaRPr lang="en-GB" baseline="0" dirty="0"/>
          </a:p>
          <a:p>
            <a:r>
              <a:rPr lang="en-GB" baseline="0" dirty="0"/>
              <a:t>Mention the ‘yellow line’  that is on some nappies which may help parents identify the baby has passed urine when the nappy is heavily soiled</a:t>
            </a:r>
            <a:r>
              <a:rPr lang="en-GB" baseline="0" dirty="0" smtClean="0"/>
              <a:t>.</a:t>
            </a:r>
          </a:p>
          <a:p>
            <a:endParaRPr lang="en-GB" baseline="0" dirty="0" smtClean="0"/>
          </a:p>
          <a:p>
            <a:r>
              <a:rPr lang="en-GB" baseline="0" dirty="0" smtClean="0"/>
              <a:t> NICE (National Institute for Clinical Excellence) does not advise the use of wipes or cleaning agents, your baby's skin at birth is thin and can be easily damaged, baby's skin matures and develops its own protective barrier. Cotton wool and warm water alone is sufficient (warm tap water) for a period of at least 4 weeks. </a:t>
            </a:r>
            <a:endParaRPr lang="en-GB" baseline="0" dirty="0"/>
          </a:p>
        </p:txBody>
      </p:sp>
      <p:sp>
        <p:nvSpPr>
          <p:cNvPr id="4" name="Slide Number Placeholder 3"/>
          <p:cNvSpPr>
            <a:spLocks noGrp="1"/>
          </p:cNvSpPr>
          <p:nvPr>
            <p:ph type="sldNum" sz="quarter" idx="10"/>
          </p:nvPr>
        </p:nvSpPr>
        <p:spPr/>
        <p:txBody>
          <a:bodyPr/>
          <a:lstStyle/>
          <a:p>
            <a:fld id="{42D790AA-F90F-4F32-BC3D-B42AB129F08C}" type="slidenum">
              <a:rPr lang="en-GB" smtClean="0"/>
              <a:t>13</a:t>
            </a:fld>
            <a:endParaRPr lang="en-GB" dirty="0"/>
          </a:p>
        </p:txBody>
      </p:sp>
    </p:spTree>
    <p:extLst>
      <p:ext uri="{BB962C8B-B14F-4D97-AF65-F5344CB8AC3E}">
        <p14:creationId xmlns:p14="http://schemas.microsoft.com/office/powerpoint/2010/main" val="2363816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3412">
              <a:defRPr/>
            </a:pPr>
            <a:r>
              <a:rPr lang="en-GB" baseline="0" dirty="0" smtClean="0"/>
              <a:t>As per the previous slide, baby should have its first wee in the first 24 hours, this may be hard to notice as is likely a small volume and nappies can be very absorbent. If you are unsure then placing some cotton wool in the nappy can hold the urine and make it easier to tell. yourself). The baby may pass some urates in the first few days. These salts are orangey/pink in colour and are completely harmless. </a:t>
            </a:r>
            <a:endParaRPr lang="en-GB" dirty="0" smtClean="0"/>
          </a:p>
          <a:p>
            <a:pPr defTabSz="963412">
              <a:defRPr/>
            </a:pPr>
            <a:endParaRPr lang="en-GB" baseline="0" dirty="0" smtClean="0"/>
          </a:p>
          <a:p>
            <a:pPr defTabSz="963412">
              <a:defRPr/>
            </a:pPr>
            <a:endParaRPr lang="en-GB" baseline="0" dirty="0" smtClean="0"/>
          </a:p>
          <a:p>
            <a:pPr defTabSz="963412">
              <a:defRPr/>
            </a:pPr>
            <a:r>
              <a:rPr lang="en-GB" baseline="0" dirty="0" smtClean="0"/>
              <a:t>In the first 48 hours baby may only have 2-3 wet nappies, then wet nappies will be more frequent and heavier (you make wish to try putting 3 tablespoons of water into a nappy to experience how you can feel the heaviness for yourself). Urates</a:t>
            </a:r>
            <a:r>
              <a:rPr lang="en-GB" baseline="0" dirty="0"/>
              <a:t>: sometimes known as ‘brick dust’, they are orangey/pink in colour and are completely harmless. They are just salts in the urine and are usually passed in the early days. </a:t>
            </a:r>
            <a:endParaRPr lang="en-GB" dirty="0"/>
          </a:p>
          <a:p>
            <a:endParaRPr lang="en-GB" dirty="0"/>
          </a:p>
          <a:p>
            <a:r>
              <a:rPr lang="en-GB" dirty="0" smtClean="0">
                <a:effectLst/>
              </a:rPr>
              <a:t>In baby</a:t>
            </a:r>
            <a:r>
              <a:rPr lang="en-GB" baseline="0" dirty="0" smtClean="0">
                <a:effectLst/>
              </a:rPr>
              <a:t> girls, they may have some fa</a:t>
            </a:r>
            <a:r>
              <a:rPr lang="en-GB" dirty="0" smtClean="0">
                <a:effectLst/>
              </a:rPr>
              <a:t>lse or </a:t>
            </a:r>
            <a:r>
              <a:rPr lang="en-GB" dirty="0">
                <a:effectLst/>
              </a:rPr>
              <a:t>pseudo menstruation is harmless. It is a very light bleed from the </a:t>
            </a:r>
            <a:r>
              <a:rPr lang="en-GB" dirty="0" smtClean="0">
                <a:effectLst/>
              </a:rPr>
              <a:t>vagina and </a:t>
            </a:r>
            <a:r>
              <a:rPr lang="en-GB" dirty="0">
                <a:effectLst/>
              </a:rPr>
              <a:t>comes from the effects of your own hormones on her system, and it soon stops.</a:t>
            </a:r>
          </a:p>
          <a:p>
            <a:endParaRPr lang="en-GB"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We do not advocate any particular brand, many brands have a ‘yellow line’  on which may help parents identify the baby has passed urine when the nappy is heavily soiled. There is no need to use any creams, a clean dry nappy is best for baby, some air to that area by letting baby lay on a towel as you change and play with them. Many creams are heavily perfumed and astringent and do not protect the skin. If baby does develop some nappy rash and the skin gets sore, seek advice. You may be advised to use a little barrier cream, just on the area that is sore, to protect the sore skin from damp while the new layer forms.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You are likely to change between 6-12 nappies in a 24 hour period, it is amazing how quickly you become confident at this.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42D790AA-F90F-4F32-BC3D-B42AB129F08C}" type="slidenum">
              <a:rPr lang="en-GB" smtClean="0"/>
              <a:t>14</a:t>
            </a:fld>
            <a:endParaRPr lang="en-GB" dirty="0"/>
          </a:p>
        </p:txBody>
      </p:sp>
    </p:spTree>
    <p:extLst>
      <p:ext uri="{BB962C8B-B14F-4D97-AF65-F5344CB8AC3E}">
        <p14:creationId xmlns:p14="http://schemas.microsoft.com/office/powerpoint/2010/main" val="3638437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a:t>
            </a:r>
            <a:r>
              <a:rPr lang="en-GB" baseline="0" dirty="0" smtClean="0"/>
              <a:t> may wish to consider using cloth nappies. There is little evidence as to which option may be ‘best’ for the baby, it may be that they are better for the environment. </a:t>
            </a:r>
            <a:endParaRPr lang="en-GB" dirty="0"/>
          </a:p>
        </p:txBody>
      </p:sp>
      <p:sp>
        <p:nvSpPr>
          <p:cNvPr id="4" name="Slide Number Placeholder 3"/>
          <p:cNvSpPr>
            <a:spLocks noGrp="1"/>
          </p:cNvSpPr>
          <p:nvPr>
            <p:ph type="sldNum" sz="quarter" idx="10"/>
          </p:nvPr>
        </p:nvSpPr>
        <p:spPr/>
        <p:txBody>
          <a:bodyPr/>
          <a:lstStyle/>
          <a:p>
            <a:fld id="{42D790AA-F90F-4F32-BC3D-B42AB129F08C}" type="slidenum">
              <a:rPr lang="en-GB" smtClean="0"/>
              <a:t>15</a:t>
            </a:fld>
            <a:endParaRPr lang="en-GB" dirty="0"/>
          </a:p>
        </p:txBody>
      </p:sp>
    </p:spTree>
    <p:extLst>
      <p:ext uri="{BB962C8B-B14F-4D97-AF65-F5344CB8AC3E}">
        <p14:creationId xmlns:p14="http://schemas.microsoft.com/office/powerpoint/2010/main" val="1605291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Folding</a:t>
            </a:r>
            <a:r>
              <a:rPr lang="en-GB" baseline="0" dirty="0" smtClean="0"/>
              <a:t> the top of the nappy over so that the cord can lie outside of the nappy and not be involved in its contents. The cord has no nerve endings so may be moved gently out of the way.</a:t>
            </a:r>
          </a:p>
          <a:p>
            <a:endParaRPr lang="en-GB" baseline="0" dirty="0" smtClean="0"/>
          </a:p>
          <a:p>
            <a:r>
              <a:rPr lang="en-GB" baseline="0" dirty="0" smtClean="0"/>
              <a:t>As the cord dries out it may become a little sticky, if oozing then wipe gently with damp cotton wool and dry. It separates by all the natural bacteria on the skin around the cord being involved in the separation process, cleaning too regularly may remove this natural flora.</a:t>
            </a:r>
          </a:p>
          <a:p>
            <a:endParaRPr lang="en-GB" dirty="0"/>
          </a:p>
        </p:txBody>
      </p:sp>
      <p:sp>
        <p:nvSpPr>
          <p:cNvPr id="4" name="Slide Number Placeholder 3"/>
          <p:cNvSpPr>
            <a:spLocks noGrp="1"/>
          </p:cNvSpPr>
          <p:nvPr>
            <p:ph type="sldNum" sz="quarter" idx="10"/>
          </p:nvPr>
        </p:nvSpPr>
        <p:spPr/>
        <p:txBody>
          <a:bodyPr/>
          <a:lstStyle/>
          <a:p>
            <a:fld id="{42D790AA-F90F-4F32-BC3D-B42AB129F08C}" type="slidenum">
              <a:rPr lang="en-GB" smtClean="0"/>
              <a:t>16</a:t>
            </a:fld>
            <a:endParaRPr lang="en-GB" dirty="0"/>
          </a:p>
        </p:txBody>
      </p:sp>
    </p:spTree>
    <p:extLst>
      <p:ext uri="{BB962C8B-B14F-4D97-AF65-F5344CB8AC3E}">
        <p14:creationId xmlns:p14="http://schemas.microsoft.com/office/powerpoint/2010/main" val="68926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effectLst/>
              </a:rPr>
              <a:t>Dry</a:t>
            </a:r>
            <a:r>
              <a:rPr lang="en-GB" u="sng" baseline="0" dirty="0">
                <a:effectLst/>
              </a:rPr>
              <a:t> Skin:</a:t>
            </a:r>
          </a:p>
          <a:p>
            <a:r>
              <a:rPr lang="en-GB" dirty="0">
                <a:effectLst/>
              </a:rPr>
              <a:t>Quite</a:t>
            </a:r>
            <a:r>
              <a:rPr lang="en-GB" baseline="0" dirty="0">
                <a:effectLst/>
              </a:rPr>
              <a:t> often i</a:t>
            </a:r>
            <a:r>
              <a:rPr lang="en-GB" dirty="0">
                <a:effectLst/>
              </a:rPr>
              <a:t>f your baby is overdue, their skin may be dry and cracked. This is because all the protective vernix has been absorbed in the womb. Do not use any creams or lotions as they may do more harm than good. The top layer of your baby's skin will peel off over the next few days, leaving perfect skin underneath. </a:t>
            </a:r>
          </a:p>
          <a:p>
            <a:endParaRPr lang="en-GB" dirty="0">
              <a:effectLst/>
            </a:endParaRPr>
          </a:p>
          <a:p>
            <a:endParaRPr lang="en-GB" u="none" dirty="0">
              <a:effectLst/>
            </a:endParaRPr>
          </a:p>
          <a:p>
            <a:r>
              <a:rPr lang="en-GB" u="sng" dirty="0">
                <a:effectLst/>
              </a:rPr>
              <a:t>Vernix </a:t>
            </a:r>
            <a:r>
              <a:rPr lang="en-GB" dirty="0">
                <a:effectLst/>
              </a:rPr>
              <a:t>(the white sticky substance that covers your baby's skin in the womb) should always be left to absorb naturally. This is a natural moisturiser and protects against infection in the first few days</a:t>
            </a:r>
            <a:r>
              <a:rPr lang="en-GB" dirty="0" smtClean="0">
                <a:effectLst/>
              </a:rPr>
              <a:t>. If there are areas with</a:t>
            </a:r>
            <a:r>
              <a:rPr lang="en-GB" baseline="0" dirty="0" smtClean="0">
                <a:effectLst/>
              </a:rPr>
              <a:t> a </a:t>
            </a:r>
            <a:r>
              <a:rPr lang="en-GB" dirty="0" smtClean="0">
                <a:effectLst/>
              </a:rPr>
              <a:t> thick build up, where it</a:t>
            </a:r>
            <a:r>
              <a:rPr lang="en-GB" baseline="0" dirty="0" smtClean="0">
                <a:effectLst/>
              </a:rPr>
              <a:t> may take a long time to wear away or absorb,</a:t>
            </a:r>
            <a:r>
              <a:rPr lang="en-GB" dirty="0" smtClean="0">
                <a:effectLst/>
              </a:rPr>
              <a:t> your midwife may</a:t>
            </a:r>
            <a:r>
              <a:rPr lang="en-GB" baseline="0" dirty="0" smtClean="0">
                <a:effectLst/>
              </a:rPr>
              <a:t> help some of the thickness come away without removing it so much to damage the underlying skin.</a:t>
            </a:r>
            <a:endParaRPr lang="en-GB" dirty="0">
              <a:effectLst/>
            </a:endParaRPr>
          </a:p>
          <a:p>
            <a:endParaRPr lang="en-GB" u="sng" dirty="0">
              <a:effectLst/>
            </a:endParaRPr>
          </a:p>
          <a:p>
            <a:r>
              <a:rPr lang="en-GB" u="sng" dirty="0">
                <a:effectLst/>
              </a:rPr>
              <a:t>Erythema</a:t>
            </a:r>
            <a:r>
              <a:rPr lang="en-GB" u="sng" baseline="0" dirty="0">
                <a:effectLst/>
              </a:rPr>
              <a:t> Toxicum:</a:t>
            </a:r>
            <a:endParaRPr lang="en-GB" u="none" baseline="0" dirty="0">
              <a:effectLst/>
            </a:endParaRPr>
          </a:p>
          <a:p>
            <a:r>
              <a:rPr lang="en-GB" dirty="0">
                <a:effectLst/>
              </a:rPr>
              <a:t>Half of all </a:t>
            </a:r>
            <a:r>
              <a:rPr lang="en-GB" dirty="0" smtClean="0">
                <a:effectLst/>
              </a:rPr>
              <a:t>new-borns </a:t>
            </a:r>
            <a:r>
              <a:rPr lang="en-GB" dirty="0">
                <a:effectLst/>
              </a:rPr>
              <a:t>develop a blotchy red skin reaction called erythema toxicum, usually at two or three days old.</a:t>
            </a:r>
          </a:p>
          <a:p>
            <a:r>
              <a:rPr lang="en-GB" dirty="0">
                <a:effectLst/>
              </a:rPr>
              <a:t>It's a normal newborn rash that won't bother your baby and clears after a few days.</a:t>
            </a:r>
          </a:p>
          <a:p>
            <a:endParaRPr lang="en-GB" u="sng" dirty="0" smtClean="0"/>
          </a:p>
          <a:p>
            <a:r>
              <a:rPr lang="en-GB" u="sng" dirty="0" smtClean="0"/>
              <a:t>Jaundice- </a:t>
            </a:r>
            <a:r>
              <a:rPr lang="en-GB" u="none" dirty="0" smtClean="0"/>
              <a:t>many</a:t>
            </a:r>
            <a:r>
              <a:rPr lang="en-GB" u="none" baseline="0" dirty="0" smtClean="0"/>
              <a:t> babies have a degree of jaundice that occurs after the first 24 hours, if your baby is feeding well it will clear after a few days or longer, if your baby is sleepy or not feeding well, offer more skin to skin and regular feeds, your midwife may advise you to express and offer your baby breastmilk if they are not feeding well. Some babies may need some additional help in resolving the jaundice using phototherapy alongside regular feeding.</a:t>
            </a:r>
            <a:endParaRPr lang="en-GB" u="none" dirty="0"/>
          </a:p>
        </p:txBody>
      </p:sp>
      <p:sp>
        <p:nvSpPr>
          <p:cNvPr id="4" name="Slide Number Placeholder 3"/>
          <p:cNvSpPr>
            <a:spLocks noGrp="1"/>
          </p:cNvSpPr>
          <p:nvPr>
            <p:ph type="sldNum" sz="quarter" idx="10"/>
          </p:nvPr>
        </p:nvSpPr>
        <p:spPr/>
        <p:txBody>
          <a:bodyPr/>
          <a:lstStyle/>
          <a:p>
            <a:fld id="{42D790AA-F90F-4F32-BC3D-B42AB129F08C}" type="slidenum">
              <a:rPr lang="en-GB" smtClean="0"/>
              <a:t>17</a:t>
            </a:fld>
            <a:endParaRPr lang="en-GB" dirty="0"/>
          </a:p>
        </p:txBody>
      </p:sp>
    </p:spTree>
    <p:extLst>
      <p:ext uri="{BB962C8B-B14F-4D97-AF65-F5344CB8AC3E}">
        <p14:creationId xmlns:p14="http://schemas.microsoft.com/office/powerpoint/2010/main" val="2270736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35" y="4748332"/>
            <a:ext cx="5491480" cy="4737023"/>
          </a:xfrm>
        </p:spPr>
        <p:txBody>
          <a:bodyPr/>
          <a:lstStyle/>
          <a:p>
            <a:r>
              <a:rPr lang="en-GB" dirty="0" smtClean="0"/>
              <a:t>Bathing a couple of times a week is enough for the first month to allow your baby's skin to mature.</a:t>
            </a:r>
          </a:p>
          <a:p>
            <a:r>
              <a:rPr lang="en-GB" dirty="0" smtClean="0"/>
              <a:t>The</a:t>
            </a:r>
            <a:r>
              <a:rPr lang="en-GB" baseline="0" dirty="0" smtClean="0"/>
              <a:t> midwife will show you how to clean the baby's eyes and face with warm water, you can do this morning and evening….bottoms will be cleaned much more regularly as previously discussed!</a:t>
            </a:r>
          </a:p>
          <a:p>
            <a:endParaRPr lang="en-GB" baseline="0" dirty="0" smtClean="0"/>
          </a:p>
          <a:p>
            <a:r>
              <a:rPr lang="en-GB" baseline="0" dirty="0" smtClean="0"/>
              <a:t>Bathing is a great time to have fun with your baby, lots of mutual gaze, smiling and talking to your baby will help them feel more safe and secure and enjoy the experience. You may also wish to co bath with your baby, enjoy skin to skin in the warmth of the water.  Your baby may feel more at ease bathing in this way, a lovely opportunity for partners to enjoy skin to skin with  baby. Be mindful the temperature of the water is not too hot for baby (37 degrees Celsius).</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NICE (National Institute for Clinical Excellence) does not advise the use of wipes or cleaning agents, your baby's skin at birth is thin and can be easily damaged, baby's skin matures and develops its own protective barrier. Cotton wool and warm water alone is sufficient (warm tap water) for a period of at least 4 weeks. </a:t>
            </a:r>
          </a:p>
          <a:p>
            <a:endParaRPr lang="en-GB" dirty="0"/>
          </a:p>
        </p:txBody>
      </p:sp>
      <p:sp>
        <p:nvSpPr>
          <p:cNvPr id="4" name="Slide Number Placeholder 3"/>
          <p:cNvSpPr>
            <a:spLocks noGrp="1"/>
          </p:cNvSpPr>
          <p:nvPr>
            <p:ph type="sldNum" sz="quarter" idx="10"/>
          </p:nvPr>
        </p:nvSpPr>
        <p:spPr/>
        <p:txBody>
          <a:bodyPr/>
          <a:lstStyle/>
          <a:p>
            <a:fld id="{42D790AA-F90F-4F32-BC3D-B42AB129F08C}" type="slidenum">
              <a:rPr lang="en-GB" smtClean="0"/>
              <a:t>18</a:t>
            </a:fld>
            <a:endParaRPr lang="en-GB" dirty="0"/>
          </a:p>
        </p:txBody>
      </p:sp>
    </p:spTree>
    <p:extLst>
      <p:ext uri="{BB962C8B-B14F-4D97-AF65-F5344CB8AC3E}">
        <p14:creationId xmlns:p14="http://schemas.microsoft.com/office/powerpoint/2010/main" val="3532247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also have an Infant Feeding workshop  (as a separate class) that we advise you to look at which gives much more comprehensive information on infant feeding and the options and choices you may make.</a:t>
            </a:r>
            <a:endParaRPr lang="en-GB" dirty="0"/>
          </a:p>
        </p:txBody>
      </p:sp>
      <p:sp>
        <p:nvSpPr>
          <p:cNvPr id="4" name="Slide Number Placeholder 3"/>
          <p:cNvSpPr>
            <a:spLocks noGrp="1"/>
          </p:cNvSpPr>
          <p:nvPr>
            <p:ph type="sldNum" sz="quarter" idx="10"/>
          </p:nvPr>
        </p:nvSpPr>
        <p:spPr/>
        <p:txBody>
          <a:bodyPr/>
          <a:lstStyle/>
          <a:p>
            <a:fld id="{42D790AA-F90F-4F32-BC3D-B42AB129F08C}" type="slidenum">
              <a:rPr lang="en-GB" smtClean="0"/>
              <a:t>19</a:t>
            </a:fld>
            <a:endParaRPr lang="en-GB" dirty="0"/>
          </a:p>
        </p:txBody>
      </p:sp>
    </p:spTree>
    <p:extLst>
      <p:ext uri="{BB962C8B-B14F-4D97-AF65-F5344CB8AC3E}">
        <p14:creationId xmlns:p14="http://schemas.microsoft.com/office/powerpoint/2010/main" val="431443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747713"/>
            <a:ext cx="3668712" cy="2752725"/>
          </a:xfrm>
        </p:spPr>
      </p:sp>
      <p:sp>
        <p:nvSpPr>
          <p:cNvPr id="3" name="Notes Placeholder 2"/>
          <p:cNvSpPr>
            <a:spLocks noGrp="1"/>
          </p:cNvSpPr>
          <p:nvPr>
            <p:ph type="body" idx="1"/>
          </p:nvPr>
        </p:nvSpPr>
        <p:spPr>
          <a:xfrm>
            <a:off x="477114" y="3659983"/>
            <a:ext cx="5635629" cy="5825372"/>
          </a:xfrm>
        </p:spPr>
        <p:txBody>
          <a:bodyPr/>
          <a:lstStyle/>
          <a:p>
            <a:pPr defTabSz="963412">
              <a:defRPr/>
            </a:pPr>
            <a:r>
              <a:rPr lang="en-GB" sz="1300" dirty="0"/>
              <a:t>In the days and weeks after birth, </a:t>
            </a:r>
            <a:r>
              <a:rPr lang="en-GB" sz="1300" dirty="0" smtClean="0"/>
              <a:t>as parents you get </a:t>
            </a:r>
            <a:r>
              <a:rPr lang="en-GB" sz="1300" dirty="0"/>
              <a:t>to know and understand </a:t>
            </a:r>
            <a:r>
              <a:rPr lang="en-GB" sz="1300" dirty="0" smtClean="0"/>
              <a:t>your </a:t>
            </a:r>
            <a:r>
              <a:rPr lang="en-GB" sz="1300" dirty="0"/>
              <a:t>baby, and his or her needs and preferences. </a:t>
            </a:r>
            <a:r>
              <a:rPr lang="en-GB" sz="1300" dirty="0" smtClean="0"/>
              <a:t>As you spend time with your baby you will </a:t>
            </a:r>
            <a:r>
              <a:rPr lang="en-GB" sz="1300" dirty="0"/>
              <a:t>get better at reading </a:t>
            </a:r>
            <a:r>
              <a:rPr lang="en-GB" sz="1300" dirty="0" smtClean="0"/>
              <a:t>their needs </a:t>
            </a:r>
            <a:r>
              <a:rPr lang="en-GB" sz="1300" dirty="0"/>
              <a:t>and at interpreting </a:t>
            </a:r>
            <a:r>
              <a:rPr lang="en-GB" sz="1300" dirty="0" smtClean="0"/>
              <a:t>their </a:t>
            </a:r>
            <a:r>
              <a:rPr lang="en-GB" sz="1300" dirty="0"/>
              <a:t>cries, smiles and body language. At the same time </a:t>
            </a:r>
            <a:r>
              <a:rPr lang="en-GB" sz="1300" dirty="0" smtClean="0"/>
              <a:t>your</a:t>
            </a:r>
            <a:r>
              <a:rPr lang="en-GB" sz="1300" baseline="0" dirty="0" smtClean="0"/>
              <a:t> baby </a:t>
            </a:r>
            <a:r>
              <a:rPr lang="en-GB" sz="1300" dirty="0" smtClean="0"/>
              <a:t>gradually changes </a:t>
            </a:r>
            <a:r>
              <a:rPr lang="en-GB" sz="1300" dirty="0"/>
              <a:t>too, learning and developing in response to the world and the people around them. Providing consistent and sensitive care at this time is important in order to help babies to communicate and to feel secure that their needs are being met.</a:t>
            </a:r>
          </a:p>
          <a:p>
            <a:pPr defTabSz="963412">
              <a:defRPr/>
            </a:pPr>
            <a:endParaRPr lang="en-GB" sz="1300" dirty="0"/>
          </a:p>
          <a:p>
            <a:pPr defTabSz="963412">
              <a:defRPr/>
            </a:pPr>
            <a:r>
              <a:rPr lang="en-GB" sz="1300" u="none" dirty="0" smtClean="0"/>
              <a:t>What</a:t>
            </a:r>
            <a:r>
              <a:rPr lang="en-GB" sz="1300" u="none" baseline="0" dirty="0" smtClean="0"/>
              <a:t> do you </a:t>
            </a:r>
            <a:r>
              <a:rPr lang="en-GB" sz="1300" u="none" dirty="0" smtClean="0"/>
              <a:t>think</a:t>
            </a:r>
            <a:r>
              <a:rPr lang="en-GB" sz="1300" u="none" baseline="0" dirty="0" smtClean="0"/>
              <a:t> your baby is experiencing and feeling as your are carrying them now?</a:t>
            </a:r>
          </a:p>
          <a:p>
            <a:pPr defTabSz="963412">
              <a:defRPr/>
            </a:pPr>
            <a:endParaRPr lang="en-GB" sz="1300" u="none" baseline="0" dirty="0" smtClean="0"/>
          </a:p>
          <a:p>
            <a:pPr defTabSz="963412">
              <a:defRPr/>
            </a:pPr>
            <a:r>
              <a:rPr lang="en-GB" sz="1300" dirty="0" smtClean="0"/>
              <a:t>(Suggestions: </a:t>
            </a:r>
            <a:r>
              <a:rPr lang="en-GB" sz="1300" i="1" dirty="0"/>
              <a:t>warm, safe, secure, comfortable, uncomfortable as they get bigger, snug</a:t>
            </a:r>
            <a:r>
              <a:rPr lang="en-GB" sz="1300" i="1" dirty="0" smtClean="0"/>
              <a:t>,  </a:t>
            </a:r>
            <a:r>
              <a:rPr lang="en-GB" sz="1300" i="1" dirty="0"/>
              <a:t>muffled noises, mum’s heart beat, dark, constant food </a:t>
            </a:r>
            <a:r>
              <a:rPr lang="en-GB" sz="1300" i="1" dirty="0" smtClean="0"/>
              <a:t>supply</a:t>
            </a:r>
            <a:r>
              <a:rPr lang="en-GB" sz="1300" i="0" dirty="0" smtClean="0"/>
              <a:t>).</a:t>
            </a:r>
            <a:endParaRPr lang="en-GB" sz="1300" dirty="0" smtClean="0"/>
          </a:p>
          <a:p>
            <a:pPr defTabSz="963412">
              <a:defRPr/>
            </a:pPr>
            <a:endParaRPr lang="en-GB" sz="1300" dirty="0" smtClean="0"/>
          </a:p>
          <a:p>
            <a:pPr defTabSz="963412">
              <a:defRPr/>
            </a:pPr>
            <a:r>
              <a:rPr lang="en-GB" sz="1300" dirty="0" smtClean="0"/>
              <a:t>As</a:t>
            </a:r>
            <a:r>
              <a:rPr lang="en-GB" sz="1300" baseline="0" dirty="0" smtClean="0"/>
              <a:t> your baby is born, their environment changes significantly, birth is the biggest life change we ever go through as individuals. Now can you imagine how baby feels? </a:t>
            </a:r>
            <a:endParaRPr lang="en-GB" sz="1300" dirty="0"/>
          </a:p>
          <a:p>
            <a:pPr defTabSz="963412">
              <a:defRPr/>
            </a:pPr>
            <a:endParaRPr lang="en-GB" sz="1300" dirty="0" smtClean="0"/>
          </a:p>
          <a:p>
            <a:pPr defTabSz="963412">
              <a:defRPr/>
            </a:pPr>
            <a:r>
              <a:rPr lang="en-GB" sz="1300" dirty="0" smtClean="0"/>
              <a:t>(Suggestions : </a:t>
            </a:r>
            <a:r>
              <a:rPr lang="en-GB" sz="1300" i="1" dirty="0"/>
              <a:t>cold, exposed, bright, loud noises, lots of </a:t>
            </a:r>
            <a:r>
              <a:rPr lang="en-GB" sz="1300" i="1" dirty="0" smtClean="0"/>
              <a:t>room/space, </a:t>
            </a:r>
            <a:r>
              <a:rPr lang="en-GB" sz="1300" i="1" dirty="0"/>
              <a:t>can’t hear mum’s heart beat, feel </a:t>
            </a:r>
            <a:r>
              <a:rPr lang="en-GB" sz="1300" i="1" dirty="0" smtClean="0"/>
              <a:t>hunger).</a:t>
            </a:r>
            <a:endParaRPr lang="en-GB" sz="1300" i="1" dirty="0"/>
          </a:p>
          <a:p>
            <a:pPr defTabSz="963412">
              <a:defRPr/>
            </a:pPr>
            <a:endParaRPr lang="en-GB" sz="1300" dirty="0" smtClean="0"/>
          </a:p>
          <a:p>
            <a:pPr defTabSz="963412">
              <a:defRPr/>
            </a:pPr>
            <a:endParaRPr lang="en-GB" sz="1300" dirty="0" smtClean="0"/>
          </a:p>
          <a:p>
            <a:pPr defTabSz="963412">
              <a:defRPr/>
            </a:pPr>
            <a:r>
              <a:rPr lang="en-GB" sz="1300" dirty="0" smtClean="0"/>
              <a:t>You already know your baby, you have felt them move, likely</a:t>
            </a:r>
            <a:r>
              <a:rPr lang="en-GB" sz="1300" baseline="0" dirty="0" smtClean="0"/>
              <a:t> seen them on scan,</a:t>
            </a:r>
            <a:r>
              <a:rPr lang="en-GB" sz="1300" dirty="0" smtClean="0"/>
              <a:t> talked</a:t>
            </a:r>
            <a:r>
              <a:rPr lang="en-GB" sz="1300" baseline="0" dirty="0" smtClean="0"/>
              <a:t> to your baby, perhaps even read a story or sung to them. Birth is the physical part of the process of seeing them and holding them. As parents you</a:t>
            </a:r>
            <a:r>
              <a:rPr lang="en-GB" sz="1300" dirty="0" smtClean="0"/>
              <a:t> </a:t>
            </a:r>
            <a:r>
              <a:rPr lang="en-GB" sz="1300" dirty="0"/>
              <a:t>already have a lot of the skills for parenting, </a:t>
            </a:r>
            <a:r>
              <a:rPr lang="en-GB" sz="1300" dirty="0" smtClean="0"/>
              <a:t>by following your instincts. By considering and understanding what your baby has felt</a:t>
            </a:r>
            <a:r>
              <a:rPr lang="en-GB" sz="1300" baseline="0" dirty="0" smtClean="0"/>
              <a:t> or experienced in the womb, this can help us begin to think how we can help our baby feel safe and secure in their new environment, perhaps by replicating their environment inside the womb.</a:t>
            </a:r>
            <a:endParaRPr lang="en-GB" sz="1300" dirty="0"/>
          </a:p>
          <a:p>
            <a:endParaRPr lang="en-GB" dirty="0"/>
          </a:p>
        </p:txBody>
      </p:sp>
      <p:sp>
        <p:nvSpPr>
          <p:cNvPr id="4" name="Slide Number Placeholder 3"/>
          <p:cNvSpPr>
            <a:spLocks noGrp="1"/>
          </p:cNvSpPr>
          <p:nvPr>
            <p:ph type="sldNum" sz="quarter" idx="10"/>
          </p:nvPr>
        </p:nvSpPr>
        <p:spPr/>
        <p:txBody>
          <a:bodyPr/>
          <a:lstStyle/>
          <a:p>
            <a:fld id="{42D790AA-F90F-4F32-BC3D-B42AB129F08C}" type="slidenum">
              <a:rPr lang="en-GB" smtClean="0"/>
              <a:t>2</a:t>
            </a:fld>
            <a:endParaRPr lang="en-GB" dirty="0"/>
          </a:p>
        </p:txBody>
      </p:sp>
    </p:spTree>
    <p:extLst>
      <p:ext uri="{BB962C8B-B14F-4D97-AF65-F5344CB8AC3E}">
        <p14:creationId xmlns:p14="http://schemas.microsoft.com/office/powerpoint/2010/main" val="2361564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30000"/>
              </a:lnSpc>
            </a:pPr>
            <a:r>
              <a:rPr lang="en-GB" b="1" dirty="0"/>
              <a:t>Antibodies</a:t>
            </a:r>
          </a:p>
          <a:p>
            <a:pPr lvl="1">
              <a:lnSpc>
                <a:spcPct val="130000"/>
              </a:lnSpc>
            </a:pPr>
            <a:r>
              <a:rPr lang="en-GB" dirty="0"/>
              <a:t>To fight infection</a:t>
            </a:r>
          </a:p>
          <a:p>
            <a:pPr>
              <a:lnSpc>
                <a:spcPct val="130000"/>
              </a:lnSpc>
            </a:pPr>
            <a:r>
              <a:rPr lang="en-GB" b="1" dirty="0"/>
              <a:t>Hormones</a:t>
            </a:r>
          </a:p>
          <a:p>
            <a:pPr lvl="1">
              <a:lnSpc>
                <a:spcPct val="130000"/>
              </a:lnSpc>
            </a:pPr>
            <a:r>
              <a:rPr lang="en-GB" dirty="0"/>
              <a:t>E.g. insulin, thyroxine, growth stimulating hormone</a:t>
            </a:r>
          </a:p>
          <a:p>
            <a:pPr>
              <a:lnSpc>
                <a:spcPct val="130000"/>
              </a:lnSpc>
            </a:pPr>
            <a:r>
              <a:rPr lang="en-GB" b="1" dirty="0">
                <a:solidFill>
                  <a:srgbClr val="000000"/>
                </a:solidFill>
              </a:rPr>
              <a:t>Viral fragments</a:t>
            </a:r>
          </a:p>
          <a:p>
            <a:pPr lvl="1">
              <a:lnSpc>
                <a:spcPct val="130000"/>
              </a:lnSpc>
            </a:pPr>
            <a:r>
              <a:rPr lang="en-GB" dirty="0">
                <a:solidFill>
                  <a:srgbClr val="000000"/>
                </a:solidFill>
              </a:rPr>
              <a:t>To help activate your baby’s immune system</a:t>
            </a:r>
          </a:p>
          <a:p>
            <a:pPr>
              <a:lnSpc>
                <a:spcPct val="130000"/>
              </a:lnSpc>
            </a:pPr>
            <a:r>
              <a:rPr lang="en-GB" b="1" dirty="0">
                <a:solidFill>
                  <a:srgbClr val="000000"/>
                </a:solidFill>
              </a:rPr>
              <a:t>White cells</a:t>
            </a:r>
          </a:p>
          <a:p>
            <a:pPr lvl="1">
              <a:lnSpc>
                <a:spcPct val="130000"/>
              </a:lnSpc>
            </a:pPr>
            <a:r>
              <a:rPr lang="en-GB" dirty="0">
                <a:solidFill>
                  <a:srgbClr val="000000"/>
                </a:solidFill>
              </a:rPr>
              <a:t>To destroy bacteria</a:t>
            </a:r>
          </a:p>
          <a:p>
            <a:pPr>
              <a:lnSpc>
                <a:spcPct val="130000"/>
              </a:lnSpc>
            </a:pPr>
            <a:r>
              <a:rPr lang="en-GB" b="1" dirty="0">
                <a:solidFill>
                  <a:srgbClr val="000000"/>
                </a:solidFill>
              </a:rPr>
              <a:t>Oligosaccharides</a:t>
            </a:r>
          </a:p>
          <a:p>
            <a:pPr lvl="1">
              <a:lnSpc>
                <a:spcPct val="130000"/>
              </a:lnSpc>
            </a:pPr>
            <a:r>
              <a:rPr lang="en-GB" dirty="0">
                <a:solidFill>
                  <a:srgbClr val="000000"/>
                </a:solidFill>
              </a:rPr>
              <a:t>Sugars that stimulate your baby to open his/her bowels</a:t>
            </a:r>
          </a:p>
          <a:p>
            <a:pPr>
              <a:lnSpc>
                <a:spcPct val="130000"/>
              </a:lnSpc>
            </a:pPr>
            <a:r>
              <a:rPr lang="en-GB" b="1" dirty="0"/>
              <a:t>Anti-inflammatory Properties</a:t>
            </a:r>
          </a:p>
          <a:p>
            <a:pPr>
              <a:lnSpc>
                <a:spcPct val="130000"/>
              </a:lnSpc>
            </a:pPr>
            <a:r>
              <a:rPr lang="en-GB" b="1" baseline="0" dirty="0"/>
              <a:t>          </a:t>
            </a:r>
            <a:r>
              <a:rPr lang="en-GB" b="0" baseline="0" dirty="0"/>
              <a:t>To help reduce inflammation</a:t>
            </a:r>
            <a:endParaRPr lang="en-GB" b="1"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42D790AA-F90F-4F32-BC3D-B42AB129F08C}" type="slidenum">
              <a:rPr lang="en-GB" smtClean="0"/>
              <a:t>20</a:t>
            </a:fld>
            <a:endParaRPr lang="en-GB" dirty="0"/>
          </a:p>
        </p:txBody>
      </p:sp>
    </p:spTree>
    <p:extLst>
      <p:ext uri="{BB962C8B-B14F-4D97-AF65-F5344CB8AC3E}">
        <p14:creationId xmlns:p14="http://schemas.microsoft.com/office/powerpoint/2010/main" val="4085372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dirty="0"/>
          </a:p>
          <a:p>
            <a:endParaRPr lang="en-GB" dirty="0"/>
          </a:p>
        </p:txBody>
      </p:sp>
      <p:sp>
        <p:nvSpPr>
          <p:cNvPr id="4" name="Slide Number Placeholder 3"/>
          <p:cNvSpPr>
            <a:spLocks noGrp="1"/>
          </p:cNvSpPr>
          <p:nvPr>
            <p:ph type="sldNum" sz="quarter" idx="10"/>
          </p:nvPr>
        </p:nvSpPr>
        <p:spPr/>
        <p:txBody>
          <a:bodyPr/>
          <a:lstStyle/>
          <a:p>
            <a:fld id="{42D790AA-F90F-4F32-BC3D-B42AB129F08C}" type="slidenum">
              <a:rPr lang="en-GB" smtClean="0"/>
              <a:t>21</a:t>
            </a:fld>
            <a:endParaRPr lang="en-GB" dirty="0"/>
          </a:p>
        </p:txBody>
      </p:sp>
    </p:spTree>
    <p:extLst>
      <p:ext uri="{BB962C8B-B14F-4D97-AF65-F5344CB8AC3E}">
        <p14:creationId xmlns:p14="http://schemas.microsoft.com/office/powerpoint/2010/main" val="1930729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D790AA-F90F-4F32-BC3D-B42AB129F08C}" type="slidenum">
              <a:rPr lang="en-GB" smtClean="0"/>
              <a:t>22</a:t>
            </a:fld>
            <a:endParaRPr lang="en-GB" dirty="0"/>
          </a:p>
        </p:txBody>
      </p:sp>
    </p:spTree>
    <p:extLst>
      <p:ext uri="{BB962C8B-B14F-4D97-AF65-F5344CB8AC3E}">
        <p14:creationId xmlns:p14="http://schemas.microsoft.com/office/powerpoint/2010/main" val="1330411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part of class we would explore postnatal advice for Mum,</a:t>
            </a:r>
            <a:r>
              <a:rPr lang="en-GB" baseline="0" dirty="0" smtClean="0"/>
              <a:t> baby and the family.</a:t>
            </a:r>
          </a:p>
          <a:p>
            <a:endParaRPr lang="en-GB" baseline="0" dirty="0" smtClean="0"/>
          </a:p>
          <a:p>
            <a:r>
              <a:rPr lang="en-GB" u="sng" baseline="0" dirty="0" smtClean="0"/>
              <a:t>Vaginal blood loss after birth (lochia)</a:t>
            </a:r>
          </a:p>
          <a:p>
            <a:r>
              <a:rPr lang="en-GB" u="none" baseline="0" dirty="0" smtClean="0"/>
              <a:t>However you birth your baby you will experience some vaginal blood loss afterwards. It is important to use sanitary towels only (tampons increase risk of infection), the blood is coming from the area your placenta had been, as it comes away it leaves any area that needs to heal. Blood loss that is soaking through a sanitary pad in 30-60 minutes, making you feel dizzy or sweaty or making your heart race is too much for you and you should seek help immediately. The blood loss lasts on average 2-3 weeks, starts as fresh red then becomes lighter in colour and the amount reduces as the days go on. If you breastfeed you may feel some contracting in your lower abdomen and the blood loss may increase a little during and after the feed as your body reasons to the baby feeding. Cheap, thick sanitary pads work best for absorbing the blood loss in the first few days.</a:t>
            </a:r>
          </a:p>
          <a:p>
            <a:endParaRPr lang="en-GB" u="none" baseline="0" dirty="0" smtClean="0"/>
          </a:p>
          <a:p>
            <a:r>
              <a:rPr lang="en-GB" u="sng" baseline="0" dirty="0" smtClean="0"/>
              <a:t>Big pants!</a:t>
            </a:r>
          </a:p>
          <a:p>
            <a:r>
              <a:rPr lang="en-GB" u="none" baseline="0" dirty="0" smtClean="0"/>
              <a:t>After birthing your baby you will want underwear suitable for holding the pads in place and are comfy to wear. If you have had  a caesarean you want pants generous enough to come well above your bikini line as this is where the stitches would be. Generally disposable pants seem to have the same length of elastic in them be a size 8 0r 20 so old or cheap pants you don’t mind throwing away work best.</a:t>
            </a:r>
          </a:p>
          <a:p>
            <a:endParaRPr lang="en-GB" u="sng" baseline="0" dirty="0" smtClean="0"/>
          </a:p>
          <a:p>
            <a:r>
              <a:rPr lang="en-GB" u="sng" baseline="0" dirty="0" smtClean="0"/>
              <a:t>Stitches</a:t>
            </a:r>
          </a:p>
          <a:p>
            <a:r>
              <a:rPr lang="en-GB" u="none" baseline="0" dirty="0" smtClean="0"/>
              <a:t>Any stitches you have after birth are dissolvable. If you have stitches in your perineum (the area between the vagina and your back passage) it is important to keep the area clean. Change your sanitary pad often and clean the area in a shower twice a day. Let the area dry before putting your underwear back on. Many ladies worry about opening their bowels after stitches, keeping well hydrated and a fibre rich diet will keep your stools soft and easy to pass, try to avoid constipation as this may make it more uncomfortable to pass your stools.</a:t>
            </a:r>
          </a:p>
          <a:p>
            <a:r>
              <a:rPr lang="en-GB" u="none" baseline="0" dirty="0" smtClean="0"/>
              <a:t>Pelvic floor exercise are really important to help the muscles that have been repaired to strengthen again (see later slide on how to perform these).</a:t>
            </a:r>
          </a:p>
          <a:p>
            <a:endParaRPr lang="en-GB" u="none" baseline="0" dirty="0" smtClean="0"/>
          </a:p>
          <a:p>
            <a:r>
              <a:rPr lang="en-GB" u="sng" baseline="0" dirty="0" smtClean="0"/>
              <a:t>Nursing bra and pads</a:t>
            </a:r>
          </a:p>
          <a:p>
            <a:r>
              <a:rPr lang="en-GB" u="none" baseline="0" dirty="0" smtClean="0"/>
              <a:t>Make sure you are wearing a bra that is soft and comfortable to wear, be sure if your bra is underwired that the wires are not digging into your breast tissue. The breasts can leak between the times your baby feeds so you may wish to use a pad. If you are leaking a lot of milk you can buty breast ‘shells’ that fit inside your bra to collect the milk so that it is not wasted</a:t>
            </a:r>
          </a:p>
          <a:p>
            <a:endParaRPr lang="en-GB" u="none" dirty="0" smtClean="0"/>
          </a:p>
          <a:p>
            <a:r>
              <a:rPr lang="en-GB" u="sng" dirty="0" smtClean="0"/>
              <a:t>Hearing screening</a:t>
            </a:r>
          </a:p>
          <a:p>
            <a:r>
              <a:rPr lang="en-GB" u="none" dirty="0" smtClean="0"/>
              <a:t>Your</a:t>
            </a:r>
            <a:r>
              <a:rPr lang="en-GB" u="none" baseline="0" dirty="0" smtClean="0"/>
              <a:t> baby will be offered a hearing screen while you are in the hospital, our hearing screeners work 7 days a week. The screen is done at your bedside, ideally at a time when your baby is settled. It involves two small ear buds gently applied to baby's ears and soft clicking sounds are made and the test picks up a response that feeds into a microphone into the earpiece. If there is no response at this stage, you will be offered an additional screen. Should there not be a response, your baby will be referred to Audiology for further investigation, this does not necessarily mean your baby has a hearing loss. The test usually takes 5 minutes.</a:t>
            </a:r>
            <a:endParaRPr lang="en-GB" u="none" dirty="0" smtClean="0"/>
          </a:p>
          <a:p>
            <a:endParaRPr lang="en-GB"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u="sng" dirty="0" smtClean="0"/>
              <a:t>NIPE</a:t>
            </a:r>
            <a:r>
              <a:rPr lang="en-GB" u="sng" baseline="0" dirty="0" smtClean="0"/>
              <a:t> (Non Invasive Paediatric Examination) </a:t>
            </a:r>
          </a:p>
          <a:p>
            <a:pPr marL="0" marR="0" indent="0" algn="l" defTabSz="914400" rtl="0" eaLnBrk="1" fontAlgn="auto" latinLnBrk="0" hangingPunct="1">
              <a:lnSpc>
                <a:spcPct val="100000"/>
              </a:lnSpc>
              <a:spcBef>
                <a:spcPts val="0"/>
              </a:spcBef>
              <a:spcAft>
                <a:spcPts val="0"/>
              </a:spcAft>
              <a:buClrTx/>
              <a:buSzTx/>
              <a:buFontTx/>
              <a:buNone/>
              <a:tabLst/>
              <a:defRPr/>
            </a:pPr>
            <a:r>
              <a:rPr lang="en-GB" u="none" baseline="0" dirty="0" smtClean="0"/>
              <a:t>At birth the midwife will check your baby head to toe and let you know if we had any concerns. The NIPE check is performed in the first 72 hours of birth either by a midwife you has undertaken training to do so or a paediatrician. The check involves looking into your baby's eyes with an ophthalmoscope, taking measurements of your baby's head circumference and check your baby's hips and whether they need any specific vaccination (e.g., an early BCG for baby's born to parents of ethnicity that may increase risk for TB). </a:t>
            </a:r>
            <a:endParaRPr lang="en-GB" u="none" dirty="0" smtClean="0"/>
          </a:p>
          <a:p>
            <a:endParaRPr lang="en-GB" u="none" dirty="0" smtClean="0"/>
          </a:p>
          <a:p>
            <a:r>
              <a:rPr lang="en-GB" u="sng" dirty="0" smtClean="0"/>
              <a:t>Purple and red books</a:t>
            </a:r>
          </a:p>
          <a:p>
            <a:r>
              <a:rPr lang="en-GB" u="none" dirty="0" smtClean="0"/>
              <a:t>You will receive both of these once your baby is born.</a:t>
            </a:r>
          </a:p>
          <a:p>
            <a:r>
              <a:rPr lang="en-GB" u="none" dirty="0" smtClean="0"/>
              <a:t>Purple books are the postnatal</a:t>
            </a:r>
            <a:r>
              <a:rPr lang="en-GB" u="none" baseline="0" dirty="0" smtClean="0"/>
              <a:t> version of the green booklet you had in pregnancy for your antenatal care. There is a darker one for Mum, a lighter coloured one for baby. Please take time to have a read through both as they have lots of helpful information and advice in them. As you have you postnatal care the midwife will document in these. At the point of discharge, the booklets are returned to the hospital and filed in your hospital notes.</a:t>
            </a:r>
          </a:p>
          <a:p>
            <a:r>
              <a:rPr lang="en-GB" u="none" baseline="0" dirty="0" smtClean="0"/>
              <a:t>The Red Book documents details of your baby's birth, administration of Vitamin K, the hearing screen and NIPE check. This remains your baby's health record to the age of 5 and all their developmental checks and vaccinations will be recorded here. Remember to keep it safe and take it home with you on discharge.</a:t>
            </a:r>
            <a:endParaRPr lang="en-GB" u="none" dirty="0" smtClean="0"/>
          </a:p>
          <a:p>
            <a:endParaRPr lang="en-GB" u="sng" dirty="0" smtClean="0"/>
          </a:p>
          <a:p>
            <a:r>
              <a:rPr lang="en-GB" u="sng" dirty="0" smtClean="0"/>
              <a:t>Friends and Family Test</a:t>
            </a:r>
          </a:p>
          <a:p>
            <a:r>
              <a:rPr lang="en-GB" u="none" dirty="0" smtClean="0"/>
              <a:t>This will be given to you at the point of discharge</a:t>
            </a:r>
            <a:r>
              <a:rPr lang="en-GB" u="none" baseline="0" dirty="0" smtClean="0"/>
              <a:t> and asks you to give us some feedback of your care, please tell is if there is something from your experience that could have been improved on, and equally please tell us what has gone well!</a:t>
            </a:r>
            <a:endParaRPr lang="en-GB" u="none" dirty="0" smtClean="0"/>
          </a:p>
          <a:p>
            <a:endParaRPr lang="en-GB" u="sng" dirty="0" smtClean="0"/>
          </a:p>
          <a:p>
            <a:r>
              <a:rPr lang="en-GB" u="sng" dirty="0" smtClean="0"/>
              <a:t>Blood spot screening</a:t>
            </a:r>
          </a:p>
          <a:p>
            <a:r>
              <a:rPr lang="en-GB" u="none" dirty="0" smtClean="0"/>
              <a:t>This</a:t>
            </a:r>
            <a:r>
              <a:rPr lang="en-GB" u="none" baseline="0" dirty="0" smtClean="0"/>
              <a:t> is a test offered to your baby on Day 5 after birth. It can be performed at home or at a drop in clinic, the midwife uses a heel prick device to collect some blood from your baby's foot. This blood is then put onto 4 dot markers on a specialist card and screens for many conditions such as hypothyroidism,  cystic fibrosis, sickle cell anaemia and thalassemia and rarer metabolic conditions. Should your baby have a positive screen for any of the conditions we test for, then we can plan lifestyle changes and care that your baby may need. The results may take 1-2 weeks to come back and you will be informed of these results by letter. Should there be a positive screen you would have been contacted by phone. The test can be done while you are holding or feeding the baby.</a:t>
            </a:r>
            <a:endParaRPr lang="en-GB" u="none" dirty="0" smtClean="0"/>
          </a:p>
          <a:p>
            <a:endParaRPr lang="en-GB" u="none" dirty="0" smtClean="0"/>
          </a:p>
          <a:p>
            <a:r>
              <a:rPr lang="en-GB" u="sng" dirty="0" smtClean="0"/>
              <a:t>Body</a:t>
            </a:r>
            <a:r>
              <a:rPr lang="en-GB" u="sng" baseline="0" dirty="0" smtClean="0"/>
              <a:t> image</a:t>
            </a:r>
          </a:p>
          <a:p>
            <a:r>
              <a:rPr lang="en-GB" u="none" baseline="0" dirty="0" smtClean="0"/>
              <a:t>Just as it has taken your body time to grow and birth your baby, it takes the body time to return to its pre pregnancy form after birth. As we look at the world around us, perhaps in the media or the glossy magazines, images are portrayed of women looking glamourous, full make up, hair blow dryed….is this reality? Likely not, perhaps more due to a team of makeup artists and stylists helping her..</a:t>
            </a:r>
          </a:p>
          <a:p>
            <a:r>
              <a:rPr lang="en-GB" u="none" baseline="0" dirty="0" smtClean="0"/>
              <a:t>What is important is to enjoy spending time with your baby, looking after yourself, eating well, resting and enjoying fresh air and exercise. It may take your body as long to return to ‘normal’ as it did to grow your baby.</a:t>
            </a:r>
          </a:p>
          <a:p>
            <a:endParaRPr lang="en-GB" u="sng" baseline="0" dirty="0" smtClean="0"/>
          </a:p>
          <a:p>
            <a:r>
              <a:rPr lang="en-GB" u="sng" baseline="0" dirty="0" smtClean="0"/>
              <a:t>Registering birth</a:t>
            </a:r>
          </a:p>
          <a:p>
            <a:r>
              <a:rPr lang="en-GB" u="none" baseline="0" dirty="0" smtClean="0"/>
              <a:t>At the present time in light of COVID 19 the arrangements for registering your baby’s birth has changed to the normal arrangement, please speak to your midwife for advice. It is likely that the usual time frame of 6 weeks for this will be extended.</a:t>
            </a:r>
          </a:p>
          <a:p>
            <a:endParaRPr lang="en-GB"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u="sng" dirty="0" smtClean="0"/>
              <a:t>Sex and contraception</a:t>
            </a:r>
          </a:p>
          <a:p>
            <a:pPr marL="0" marR="0" indent="0" algn="l" defTabSz="914400" rtl="0" eaLnBrk="1" fontAlgn="auto" latinLnBrk="0" hangingPunct="1">
              <a:lnSpc>
                <a:spcPct val="100000"/>
              </a:lnSpc>
              <a:spcBef>
                <a:spcPts val="0"/>
              </a:spcBef>
              <a:spcAft>
                <a:spcPts val="0"/>
              </a:spcAft>
              <a:buClrTx/>
              <a:buSzTx/>
              <a:buFontTx/>
              <a:buNone/>
              <a:tabLst/>
              <a:defRPr/>
            </a:pPr>
            <a:r>
              <a:rPr lang="en-GB" u="none" dirty="0" smtClean="0"/>
              <a:t>For every women, it is a very individual choice for when you may</a:t>
            </a:r>
            <a:r>
              <a:rPr lang="en-GB" u="none" baseline="0" dirty="0" smtClean="0"/>
              <a:t> feel ready to resume intercourse. Discuss how you feel about this with your partner. It is advisable to wait until your lochia (blood loss) has stopped for a few days before resuming intercourse as this is a sign that area where your placenta had been has healed.</a:t>
            </a:r>
          </a:p>
          <a:p>
            <a:pPr marL="0" marR="0" indent="0" algn="l" defTabSz="914400" rtl="0" eaLnBrk="1" fontAlgn="auto" latinLnBrk="0" hangingPunct="1">
              <a:lnSpc>
                <a:spcPct val="100000"/>
              </a:lnSpc>
              <a:spcBef>
                <a:spcPts val="0"/>
              </a:spcBef>
              <a:spcAft>
                <a:spcPts val="0"/>
              </a:spcAft>
              <a:buClrTx/>
              <a:buSzTx/>
              <a:buFontTx/>
              <a:buNone/>
              <a:tabLst/>
              <a:defRPr/>
            </a:pPr>
            <a:r>
              <a:rPr lang="en-GB" u="none" baseline="0" dirty="0" smtClean="0"/>
              <a:t>Your midwife will discuss your options for contraception with you before you leave hospital and your community midwife will too at home. Having just had a baby or breastfeeding does not offer 100% protection so it is important to consider contraception before resuming intercourse if you are not planning on having another baby straight away. At the point you do consider trying for another baby, remember to take folic acid ideally 3 months pre conceptually. </a:t>
            </a:r>
            <a:endParaRPr lang="en-GB" u="none" dirty="0" smtClean="0"/>
          </a:p>
          <a:p>
            <a:endParaRPr lang="en-GB" u="none" baseline="0" dirty="0" smtClean="0"/>
          </a:p>
          <a:p>
            <a:endParaRPr lang="en-GB" u="none" dirty="0"/>
          </a:p>
        </p:txBody>
      </p:sp>
      <p:sp>
        <p:nvSpPr>
          <p:cNvPr id="4" name="Slide Number Placeholder 3"/>
          <p:cNvSpPr>
            <a:spLocks noGrp="1"/>
          </p:cNvSpPr>
          <p:nvPr>
            <p:ph type="sldNum" sz="quarter" idx="10"/>
          </p:nvPr>
        </p:nvSpPr>
        <p:spPr/>
        <p:txBody>
          <a:bodyPr/>
          <a:lstStyle/>
          <a:p>
            <a:fld id="{42D790AA-F90F-4F32-BC3D-B42AB129F08C}" type="slidenum">
              <a:rPr lang="en-GB" smtClean="0"/>
              <a:t>23</a:t>
            </a:fld>
            <a:endParaRPr lang="en-GB" dirty="0"/>
          </a:p>
        </p:txBody>
      </p:sp>
    </p:spTree>
    <p:extLst>
      <p:ext uri="{BB962C8B-B14F-4D97-AF65-F5344CB8AC3E}">
        <p14:creationId xmlns:p14="http://schemas.microsoft.com/office/powerpoint/2010/main" val="2926267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u="none" dirty="0" smtClean="0"/>
              <a:t>It can be hard to consider Sudden Infant</a:t>
            </a:r>
            <a:r>
              <a:rPr lang="en-GB" sz="1300" u="none" baseline="0" dirty="0" smtClean="0"/>
              <a:t> Death Syndrome (SIDS) before your baby has been born, but all the advice that we know helps to reduce the risk is all easy to follow.</a:t>
            </a:r>
            <a:endParaRPr lang="en-GB" sz="1300" u="none" dirty="0" smtClean="0"/>
          </a:p>
          <a:p>
            <a:r>
              <a:rPr lang="en-GB" sz="1300" u="none" dirty="0" smtClean="0"/>
              <a:t>Whether you are putting your baby down to sleep</a:t>
            </a:r>
            <a:r>
              <a:rPr lang="en-GB" sz="1300" u="none" baseline="0" dirty="0" smtClean="0"/>
              <a:t> in a Moses basket, cot or the pram:</a:t>
            </a:r>
            <a:endParaRPr lang="en-GB" sz="1300" u="none" dirty="0"/>
          </a:p>
          <a:p>
            <a:pPr marL="180640" indent="-180640">
              <a:buFont typeface="Arial" pitchFamily="34" charset="0"/>
              <a:buChar char="•"/>
            </a:pPr>
            <a:r>
              <a:rPr lang="en-GB" sz="1300" dirty="0"/>
              <a:t>Put your baby down on her back to sleep, never on her front or </a:t>
            </a:r>
            <a:r>
              <a:rPr lang="en-GB" sz="1300" dirty="0" smtClean="0"/>
              <a:t>side</a:t>
            </a:r>
          </a:p>
          <a:p>
            <a:pPr marL="180640" indent="-180640">
              <a:buFont typeface="Arial" pitchFamily="34" charset="0"/>
              <a:buChar char="•"/>
            </a:pPr>
            <a:r>
              <a:rPr lang="en-GB" sz="1300" dirty="0" smtClean="0"/>
              <a:t>Feet to the foot of the Moises basket or</a:t>
            </a:r>
            <a:r>
              <a:rPr lang="en-GB" sz="1300" baseline="0" dirty="0" smtClean="0"/>
              <a:t> cot- as your baby's feet touch the end they do not have ‘spaces’ to move down into once you have secured their covers at should height</a:t>
            </a:r>
            <a:endParaRPr lang="en-GB" sz="1300" dirty="0"/>
          </a:p>
          <a:p>
            <a:pPr marL="180640" indent="-180640">
              <a:buFont typeface="Arial" pitchFamily="34" charset="0"/>
              <a:buChar char="•"/>
            </a:pPr>
            <a:r>
              <a:rPr lang="en-GB" sz="1300" dirty="0" smtClean="0"/>
              <a:t>Baby sleeps in the same room as a</a:t>
            </a:r>
            <a:r>
              <a:rPr lang="en-GB" sz="1300" baseline="0" dirty="0" smtClean="0"/>
              <a:t> </a:t>
            </a:r>
            <a:r>
              <a:rPr lang="en-GB" sz="1300" dirty="0" smtClean="0"/>
              <a:t>parent </a:t>
            </a:r>
            <a:r>
              <a:rPr lang="en-GB" sz="1300" dirty="0"/>
              <a:t>for at least the first six months</a:t>
            </a:r>
          </a:p>
          <a:p>
            <a:pPr marL="180640" indent="-180640">
              <a:buFont typeface="Arial" pitchFamily="34" charset="0"/>
              <a:buChar char="•"/>
            </a:pPr>
            <a:r>
              <a:rPr lang="en-GB" sz="1300" dirty="0"/>
              <a:t>The mattress is </a:t>
            </a:r>
            <a:r>
              <a:rPr lang="en-GB" sz="1300" dirty="0" smtClean="0"/>
              <a:t>firm, flat with</a:t>
            </a:r>
            <a:r>
              <a:rPr lang="en-GB" sz="1300" baseline="0" dirty="0" smtClean="0"/>
              <a:t> a waterproof cover</a:t>
            </a:r>
            <a:r>
              <a:rPr lang="en-GB" sz="1300" dirty="0" smtClean="0"/>
              <a:t> </a:t>
            </a:r>
            <a:r>
              <a:rPr lang="en-GB" sz="1300" dirty="0"/>
              <a:t>– soft beds, bean bags and sagging mattresses are not suitable</a:t>
            </a:r>
          </a:p>
          <a:p>
            <a:pPr marL="180640" indent="-180640">
              <a:buFont typeface="Arial" pitchFamily="34" charset="0"/>
              <a:buChar char="•"/>
            </a:pPr>
            <a:r>
              <a:rPr lang="en-GB" sz="1300" dirty="0"/>
              <a:t>Your baby is not overdressed or covered with too much bedding (no more than you would use yourself)</a:t>
            </a:r>
          </a:p>
          <a:p>
            <a:pPr marL="180640" indent="-180640">
              <a:buFont typeface="Arial" pitchFamily="34" charset="0"/>
              <a:buChar char="•"/>
            </a:pPr>
            <a:r>
              <a:rPr lang="en-GB" sz="1300" dirty="0"/>
              <a:t>The bedding must not be able to cover the baby’s head</a:t>
            </a:r>
          </a:p>
          <a:p>
            <a:pPr marL="180640" indent="-180640">
              <a:buFont typeface="Arial" pitchFamily="34" charset="0"/>
              <a:buChar char="•"/>
            </a:pPr>
            <a:r>
              <a:rPr lang="en-GB" sz="1300" dirty="0"/>
              <a:t>The room is not too hot (16-20</a:t>
            </a:r>
            <a:r>
              <a:rPr lang="en-GB" sz="1300" dirty="0">
                <a:latin typeface="Courier New"/>
                <a:cs typeface="Courier New"/>
              </a:rPr>
              <a:t>°C is ideal)</a:t>
            </a:r>
          </a:p>
          <a:p>
            <a:pPr marL="180640" indent="-180640">
              <a:buFont typeface="Arial" pitchFamily="34" charset="0"/>
              <a:buChar char="•"/>
            </a:pPr>
            <a:r>
              <a:rPr lang="en-GB" sz="1300" dirty="0">
                <a:latin typeface="Courier New"/>
                <a:cs typeface="Courier New"/>
              </a:rPr>
              <a:t>The room where your baby sleeps is a smoke-free zone.</a:t>
            </a:r>
            <a:endParaRPr lang="en-GB" sz="1300" dirty="0"/>
          </a:p>
          <a:p>
            <a:endParaRPr lang="en-GB" sz="1300" u="sng" dirty="0"/>
          </a:p>
          <a:p>
            <a:r>
              <a:rPr lang="en-GB" sz="1300" dirty="0"/>
              <a:t>Cot bumpers are NOT </a:t>
            </a:r>
            <a:r>
              <a:rPr lang="en-GB" sz="1300" dirty="0" smtClean="0"/>
              <a:t>recommended as they can cause overheating which</a:t>
            </a:r>
            <a:r>
              <a:rPr lang="en-GB" sz="1300" baseline="0" dirty="0" smtClean="0"/>
              <a:t> is a risk for SIDS</a:t>
            </a:r>
            <a:r>
              <a:rPr lang="en-GB" sz="1300" dirty="0" smtClean="0"/>
              <a:t>. </a:t>
            </a:r>
            <a:endParaRPr lang="en-GB" sz="1300" dirty="0"/>
          </a:p>
          <a:p>
            <a:endParaRPr lang="en-GB" sz="1300" dirty="0"/>
          </a:p>
          <a:p>
            <a:r>
              <a:rPr lang="en-GB" sz="1300" dirty="0"/>
              <a:t>Sleeping bags: Although there is no published research comparing their safety to blankets, Infant Sleep Information Source (ISIS) advises a lightweight, well fitting sleeping bag can be used. </a:t>
            </a:r>
            <a:r>
              <a:rPr lang="en-GB" sz="1300" dirty="0" smtClean="0"/>
              <a:t>If you use a sleeping bag, do not use additional sheets or blankets.</a:t>
            </a:r>
            <a:r>
              <a:rPr lang="en-GB" sz="1300" baseline="0" dirty="0" smtClean="0"/>
              <a:t> Use the appropriate TOG value for the season of they year.</a:t>
            </a:r>
            <a:endParaRPr lang="en-GB" sz="1300" dirty="0"/>
          </a:p>
          <a:p>
            <a:endParaRPr lang="en-GB" sz="1300" dirty="0"/>
          </a:p>
          <a:p>
            <a:r>
              <a:rPr lang="en-GB" sz="1300" dirty="0"/>
              <a:t>Caring for Your Baby at Night, A Guide for Parents. UNICEF (2017).</a:t>
            </a:r>
          </a:p>
          <a:p>
            <a:r>
              <a:rPr lang="en-GB" sz="1300" dirty="0"/>
              <a:t>www.lullabytrust.org.uk (2017</a:t>
            </a:r>
            <a:r>
              <a:rPr lang="en-GB" sz="1300" dirty="0" smtClean="0"/>
              <a:t>)</a:t>
            </a:r>
          </a:p>
          <a:p>
            <a:r>
              <a:rPr lang="en-GB" sz="1300" u="none" dirty="0" smtClean="0"/>
              <a:t>BASIS (2019)</a:t>
            </a:r>
            <a:endParaRPr lang="en-GB" u="none" dirty="0"/>
          </a:p>
        </p:txBody>
      </p:sp>
      <p:sp>
        <p:nvSpPr>
          <p:cNvPr id="4" name="Slide Number Placeholder 3"/>
          <p:cNvSpPr>
            <a:spLocks noGrp="1"/>
          </p:cNvSpPr>
          <p:nvPr>
            <p:ph type="sldNum" sz="quarter" idx="10"/>
          </p:nvPr>
        </p:nvSpPr>
        <p:spPr/>
        <p:txBody>
          <a:bodyPr/>
          <a:lstStyle/>
          <a:p>
            <a:fld id="{42D790AA-F90F-4F32-BC3D-B42AB129F08C}" type="slidenum">
              <a:rPr lang="en-GB" smtClean="0"/>
              <a:t>24</a:t>
            </a:fld>
            <a:endParaRPr lang="en-GB" dirty="0"/>
          </a:p>
        </p:txBody>
      </p:sp>
    </p:spTree>
    <p:extLst>
      <p:ext uri="{BB962C8B-B14F-4D97-AF65-F5344CB8AC3E}">
        <p14:creationId xmlns:p14="http://schemas.microsoft.com/office/powerpoint/2010/main" val="11931309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3538" y="196850"/>
            <a:ext cx="3354387" cy="2516188"/>
          </a:xfrm>
        </p:spPr>
      </p:sp>
      <p:sp>
        <p:nvSpPr>
          <p:cNvPr id="3" name="Notes Placeholder 2"/>
          <p:cNvSpPr>
            <a:spLocks noGrp="1"/>
          </p:cNvSpPr>
          <p:nvPr>
            <p:ph type="body" idx="1"/>
          </p:nvPr>
        </p:nvSpPr>
        <p:spPr>
          <a:xfrm>
            <a:off x="621263" y="2715328"/>
            <a:ext cx="5491480" cy="7006191"/>
          </a:xfrm>
        </p:spPr>
        <p:txBody>
          <a:bodyPr/>
          <a:lstStyle/>
          <a:p>
            <a:r>
              <a:rPr lang="en-GB" u="sng" dirty="0"/>
              <a:t>Never</a:t>
            </a:r>
            <a:r>
              <a:rPr lang="en-GB" u="sng" baseline="0" dirty="0"/>
              <a:t> sleep on the sofa, or arm chair with your baby:</a:t>
            </a:r>
          </a:p>
          <a:p>
            <a:r>
              <a:rPr lang="en-GB" u="none" baseline="0" dirty="0"/>
              <a:t>Do not put yourself in a position where you could doze off with your baby on a sofa or armchair</a:t>
            </a:r>
          </a:p>
          <a:p>
            <a:endParaRPr lang="en-GB" u="none" baseline="0" dirty="0"/>
          </a:p>
          <a:p>
            <a:r>
              <a:rPr lang="en-GB" u="sng" baseline="0" dirty="0"/>
              <a:t>Alcohol, drugs or smoke:</a:t>
            </a:r>
          </a:p>
          <a:p>
            <a:r>
              <a:rPr lang="en-GB" u="none" baseline="0" dirty="0"/>
              <a:t>Do not sleep with your baby when you have been drinking any alcohol or taking drugs that may cause drowsiness (legal </a:t>
            </a:r>
            <a:r>
              <a:rPr lang="en-GB" u="none" baseline="0" dirty="0" smtClean="0"/>
              <a:t>e.g., medication or insomnia, some types of  pain relief or even a drowsy cough mixture or illegal substances).</a:t>
            </a:r>
            <a:endParaRPr lang="en-GB" u="none" baseline="0" dirty="0"/>
          </a:p>
          <a:p>
            <a:r>
              <a:rPr lang="en-GB" u="none" baseline="0" dirty="0"/>
              <a:t>Do not sleep with your baby if you or anyone else at home is a smoker. </a:t>
            </a:r>
            <a:endParaRPr lang="en-GB" u="none" dirty="0"/>
          </a:p>
          <a:p>
            <a:endParaRPr lang="en-GB" u="sng" dirty="0"/>
          </a:p>
          <a:p>
            <a:r>
              <a:rPr lang="en-GB" u="sng" dirty="0"/>
              <a:t>Avoid letting your baby get too hot:</a:t>
            </a:r>
          </a:p>
          <a:p>
            <a:r>
              <a:rPr lang="en-GB" dirty="0">
                <a:effectLst/>
              </a:rPr>
              <a:t>It is important to make sure that your baby is a comfortable temperature – not too hot or too cold. The chance of SIDS is higher in babies who get too hot.</a:t>
            </a:r>
            <a:br>
              <a:rPr lang="en-GB" dirty="0">
                <a:effectLst/>
              </a:rPr>
            </a:br>
            <a:r>
              <a:rPr lang="en-GB" dirty="0">
                <a:effectLst/>
              </a:rPr>
              <a:t>A room temperature of 16-20°C, with light bedding or a lightweight well-fitting baby sleep bag that is comfortable and safe for sleeping babies. </a:t>
            </a:r>
            <a:r>
              <a:rPr lang="en-GB" dirty="0" smtClean="0">
                <a:effectLst/>
              </a:rPr>
              <a:t>Babies hands and feet are often</a:t>
            </a:r>
            <a:r>
              <a:rPr lang="en-GB" baseline="0" dirty="0" smtClean="0">
                <a:effectLst/>
              </a:rPr>
              <a:t> cooler that the rest of their body so never feel there and wrap them more. Feel the baby centrally at the nape of their neck or their chest/tummy.</a:t>
            </a:r>
            <a:endParaRPr lang="en-GB" dirty="0">
              <a:effectLst/>
            </a:endParaRPr>
          </a:p>
          <a:p>
            <a:endParaRPr lang="en-GB" dirty="0">
              <a:effectLst/>
            </a:endParaRPr>
          </a:p>
          <a:p>
            <a:r>
              <a:rPr lang="en-GB" u="sng" dirty="0">
                <a:effectLst/>
              </a:rPr>
              <a:t>A clear cot is a safer cot:</a:t>
            </a:r>
          </a:p>
          <a:p>
            <a:r>
              <a:rPr lang="en-GB" dirty="0">
                <a:effectLst/>
              </a:rPr>
              <a:t>No pillows or duvets;</a:t>
            </a:r>
          </a:p>
          <a:p>
            <a:r>
              <a:rPr lang="en-GB" dirty="0">
                <a:effectLst/>
              </a:rPr>
              <a:t>No cot bumpers;</a:t>
            </a:r>
          </a:p>
          <a:p>
            <a:r>
              <a:rPr lang="en-GB" dirty="0">
                <a:effectLst/>
              </a:rPr>
              <a:t>No soft toys;</a:t>
            </a:r>
          </a:p>
          <a:p>
            <a:r>
              <a:rPr lang="en-GB" dirty="0">
                <a:effectLst/>
              </a:rPr>
              <a:t>No loose bedding;</a:t>
            </a:r>
          </a:p>
          <a:p>
            <a:r>
              <a:rPr lang="en-GB" dirty="0">
                <a:effectLst/>
              </a:rPr>
              <a:t>No products to keep a baby in one sleeping position such as wedges or straps</a:t>
            </a:r>
          </a:p>
          <a:p>
            <a:endParaRPr lang="en-GB" u="sng" dirty="0"/>
          </a:p>
          <a:p>
            <a:r>
              <a:rPr lang="en-GB" b="0" u="sng" dirty="0">
                <a:effectLst/>
              </a:rPr>
              <a:t>Swaddling</a:t>
            </a:r>
          </a:p>
          <a:p>
            <a:r>
              <a:rPr lang="en-GB" dirty="0">
                <a:effectLst/>
              </a:rPr>
              <a:t>Some believe swaddling young babies can help them settle to sleep. Whilst we do not advise for or against swaddling, we do urge parents to follow the advice below.  </a:t>
            </a:r>
            <a:r>
              <a:rPr lang="en-GB" sz="1300" dirty="0"/>
              <a:t>If you decide to adopt swaddling, this should be done for each day and night time sleep as part of a regular routine:</a:t>
            </a:r>
            <a:endParaRPr lang="en-GB" dirty="0">
              <a:effectLst/>
            </a:endParaRPr>
          </a:p>
          <a:p>
            <a:pPr marL="180640" indent="-180640">
              <a:buFont typeface="Arial" pitchFamily="34" charset="0"/>
              <a:buChar char="•"/>
            </a:pPr>
            <a:r>
              <a:rPr lang="en-GB" dirty="0">
                <a:effectLst/>
              </a:rPr>
              <a:t>use thin materials</a:t>
            </a:r>
          </a:p>
          <a:p>
            <a:pPr marL="180640" indent="-180640">
              <a:buFont typeface="Arial" pitchFamily="34" charset="0"/>
              <a:buChar char="•"/>
            </a:pPr>
            <a:r>
              <a:rPr lang="en-GB" dirty="0">
                <a:effectLst/>
              </a:rPr>
              <a:t>do not swaddle above the shoulders</a:t>
            </a:r>
          </a:p>
          <a:p>
            <a:pPr marL="180640" indent="-180640">
              <a:buFont typeface="Arial" pitchFamily="34" charset="0"/>
              <a:buChar char="•"/>
            </a:pPr>
            <a:r>
              <a:rPr lang="en-GB" dirty="0">
                <a:effectLst/>
              </a:rPr>
              <a:t>never put a swaddled baby to sleep on their front</a:t>
            </a:r>
          </a:p>
          <a:p>
            <a:pPr marL="180640" indent="-180640">
              <a:buFont typeface="Arial" pitchFamily="34" charset="0"/>
              <a:buChar char="•"/>
            </a:pPr>
            <a:r>
              <a:rPr lang="en-GB" dirty="0">
                <a:effectLst/>
              </a:rPr>
              <a:t>do not swaddle too tight </a:t>
            </a:r>
          </a:p>
          <a:p>
            <a:pPr marL="180640" indent="-180640">
              <a:buFont typeface="Arial" pitchFamily="34" charset="0"/>
              <a:buChar char="•"/>
            </a:pPr>
            <a:r>
              <a:rPr lang="en-GB" dirty="0">
                <a:effectLst/>
              </a:rPr>
              <a:t>check the baby's temperature to ensure they do not get too </a:t>
            </a:r>
            <a:r>
              <a:rPr lang="en-GB" dirty="0" smtClean="0">
                <a:effectLst/>
              </a:rPr>
              <a:t>hot</a:t>
            </a:r>
          </a:p>
          <a:p>
            <a:pPr marL="180640" indent="-180640">
              <a:buFont typeface="Arial" pitchFamily="34" charset="0"/>
              <a:buChar char="•"/>
            </a:pPr>
            <a:endParaRPr lang="en-GB" u="sng" dirty="0" smtClean="0">
              <a:effectLst/>
            </a:endParaRPr>
          </a:p>
          <a:p>
            <a:pPr marL="0" indent="0">
              <a:buFont typeface="Arial" pitchFamily="34" charset="0"/>
              <a:buNone/>
            </a:pPr>
            <a:endParaRPr lang="en-GB" u="sng" dirty="0"/>
          </a:p>
          <a:p>
            <a:r>
              <a:rPr lang="en-GB" u="none" dirty="0"/>
              <a:t>www.lullabytrust.org.uk</a:t>
            </a:r>
            <a:r>
              <a:rPr lang="en-GB" u="none" baseline="0" dirty="0"/>
              <a:t> (2017)</a:t>
            </a:r>
          </a:p>
          <a:p>
            <a:pPr defTabSz="963412">
              <a:defRPr/>
            </a:pPr>
            <a:r>
              <a:rPr lang="en-GB" sz="1300" dirty="0"/>
              <a:t>Caring for Your Baby at Night, A Guide for Parents. UNICEF (2017).</a:t>
            </a:r>
          </a:p>
          <a:p>
            <a:endParaRPr lang="en-GB" u="none" dirty="0"/>
          </a:p>
        </p:txBody>
      </p:sp>
      <p:sp>
        <p:nvSpPr>
          <p:cNvPr id="4" name="Slide Number Placeholder 3"/>
          <p:cNvSpPr>
            <a:spLocks noGrp="1"/>
          </p:cNvSpPr>
          <p:nvPr>
            <p:ph type="sldNum" sz="quarter" idx="10"/>
          </p:nvPr>
        </p:nvSpPr>
        <p:spPr/>
        <p:txBody>
          <a:bodyPr/>
          <a:lstStyle/>
          <a:p>
            <a:fld id="{42D790AA-F90F-4F32-BC3D-B42AB129F08C}" type="slidenum">
              <a:rPr lang="en-GB" smtClean="0"/>
              <a:t>25</a:t>
            </a:fld>
            <a:endParaRPr lang="en-GB" dirty="0"/>
          </a:p>
        </p:txBody>
      </p:sp>
    </p:spTree>
    <p:extLst>
      <p:ext uri="{BB962C8B-B14F-4D97-AF65-F5344CB8AC3E}">
        <p14:creationId xmlns:p14="http://schemas.microsoft.com/office/powerpoint/2010/main" val="1029674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smtClean="0"/>
              <a:t>Bed sharing with baby- if you follow the principles</a:t>
            </a:r>
            <a:r>
              <a:rPr lang="en-GB" sz="1300" baseline="0" dirty="0" smtClean="0"/>
              <a:t> of doing it safely then the risk of SIDS is no greater. </a:t>
            </a:r>
            <a:r>
              <a:rPr lang="en-GB" sz="1300" dirty="0" smtClean="0"/>
              <a:t>The evidence suggests that it is not bed-sharing per se that is a risk factor, but the circumstances in which it occurs,</a:t>
            </a:r>
            <a:r>
              <a:rPr lang="en-GB" sz="1300" baseline="0" dirty="0" smtClean="0"/>
              <a:t> e.g., consumption of alcohol, parents who smoked, falling asleep on the sofa with baby.</a:t>
            </a:r>
            <a:endParaRPr lang="en-GB" sz="1300" dirty="0" smtClean="0"/>
          </a:p>
          <a:p>
            <a:endParaRPr lang="en-GB" sz="1300" baseline="0" dirty="0" smtClean="0"/>
          </a:p>
          <a:p>
            <a:endParaRPr lang="en-GB" sz="1300" baseline="0" dirty="0" smtClean="0"/>
          </a:p>
          <a:p>
            <a:r>
              <a:rPr lang="en-GB" sz="1300" baseline="0" dirty="0" smtClean="0"/>
              <a:t>Whether you think you intend to co sleep or not, sometimes the reality is that once baby is born may co sleep when it had been your intention.</a:t>
            </a:r>
          </a:p>
          <a:p>
            <a:r>
              <a:rPr lang="en-GB" sz="1300" baseline="0" dirty="0" smtClean="0"/>
              <a:t>Discuss your preferences and then revisit the principles of safe bed sharing once baby is born. It is a good idea to do a mental checklist at the point you may start bed sharing to reassure yourselves you are doing it safely.</a:t>
            </a:r>
            <a:endParaRPr lang="en-GB" sz="1300" dirty="0" smtClean="0"/>
          </a:p>
          <a:p>
            <a:endParaRPr lang="en-GB" sz="1300" dirty="0"/>
          </a:p>
          <a:p>
            <a:endParaRPr lang="en-GB" sz="1300" dirty="0"/>
          </a:p>
          <a:p>
            <a:r>
              <a:rPr lang="en-GB" sz="1300" b="1" dirty="0" smtClean="0"/>
              <a:t>UNICEF </a:t>
            </a:r>
            <a:r>
              <a:rPr lang="en-GB" sz="1300" b="1" dirty="0"/>
              <a:t>(2017). HEALTH PROFESSIONALS’ GUIDE TO: “CARING FOR YOUR BABY AT NIGHT” </a:t>
            </a:r>
            <a:endParaRPr lang="en-GB" b="1" dirty="0"/>
          </a:p>
        </p:txBody>
      </p:sp>
      <p:sp>
        <p:nvSpPr>
          <p:cNvPr id="4" name="Slide Number Placeholder 3"/>
          <p:cNvSpPr>
            <a:spLocks noGrp="1"/>
          </p:cNvSpPr>
          <p:nvPr>
            <p:ph type="sldNum" sz="quarter" idx="10"/>
          </p:nvPr>
        </p:nvSpPr>
        <p:spPr/>
        <p:txBody>
          <a:bodyPr/>
          <a:lstStyle/>
          <a:p>
            <a:fld id="{42D790AA-F90F-4F32-BC3D-B42AB129F08C}" type="slidenum">
              <a:rPr lang="en-GB" smtClean="0"/>
              <a:t>26</a:t>
            </a:fld>
            <a:endParaRPr lang="en-GB" dirty="0"/>
          </a:p>
        </p:txBody>
      </p:sp>
    </p:spTree>
    <p:extLst>
      <p:ext uri="{BB962C8B-B14F-4D97-AF65-F5344CB8AC3E}">
        <p14:creationId xmlns:p14="http://schemas.microsoft.com/office/powerpoint/2010/main" val="1688128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part of class we would explore changing relationships</a:t>
            </a:r>
            <a:r>
              <a:rPr lang="en-GB" baseline="0" dirty="0" smtClean="0"/>
              <a:t> within the family as baby is born.</a:t>
            </a:r>
          </a:p>
          <a:p>
            <a:endParaRPr lang="en-GB" dirty="0" smtClean="0"/>
          </a:p>
          <a:p>
            <a:r>
              <a:rPr lang="en-GB" dirty="0" smtClean="0"/>
              <a:t>Perhaps when you first arrive home</a:t>
            </a:r>
            <a:r>
              <a:rPr lang="en-GB" baseline="0" dirty="0" smtClean="0"/>
              <a:t> your partner will have some time off work for you to spend as a family and for you to have support.</a:t>
            </a:r>
          </a:p>
          <a:p>
            <a:endParaRPr lang="en-GB" baseline="0" dirty="0" smtClean="0"/>
          </a:p>
          <a:p>
            <a:r>
              <a:rPr lang="en-GB" baseline="0" dirty="0" smtClean="0"/>
              <a:t>At the point your partner returns to work, you may both have days that may be long and tiring, but in different ways. Its important to acknowledge this and to continue to communicate and support each other.</a:t>
            </a:r>
          </a:p>
          <a:p>
            <a:endParaRPr lang="en-GB" baseline="0" dirty="0" smtClean="0"/>
          </a:p>
          <a:p>
            <a:r>
              <a:rPr lang="en-GB" baseline="0" dirty="0" smtClean="0"/>
              <a:t>Having a baby is likely to have a change on the dynamics in your relationship, perhaps a shift in responsibilities. Explore and discuss these before baby arrives so that you can manage expectations and prepare and plan as best you can.</a:t>
            </a:r>
          </a:p>
          <a:p>
            <a:endParaRPr lang="en-GB" baseline="0" dirty="0" smtClean="0"/>
          </a:p>
          <a:p>
            <a:r>
              <a:rPr lang="en-GB" baseline="0" dirty="0" smtClean="0"/>
              <a:t>Consider perhaps getting the freezer stocked with homemade nutritious meals (perhaps that can be eaten easily with a fork in one hand) so that you don’t have to spend time planning and cooking meals in that first few weeks.</a:t>
            </a:r>
            <a:endParaRPr lang="en-GB" dirty="0"/>
          </a:p>
        </p:txBody>
      </p:sp>
      <p:sp>
        <p:nvSpPr>
          <p:cNvPr id="4" name="Slide Number Placeholder 3"/>
          <p:cNvSpPr>
            <a:spLocks noGrp="1"/>
          </p:cNvSpPr>
          <p:nvPr>
            <p:ph type="sldNum" sz="quarter" idx="10"/>
          </p:nvPr>
        </p:nvSpPr>
        <p:spPr/>
        <p:txBody>
          <a:bodyPr/>
          <a:lstStyle/>
          <a:p>
            <a:fld id="{42D790AA-F90F-4F32-BC3D-B42AB129F08C}" type="slidenum">
              <a:rPr lang="en-GB" smtClean="0"/>
              <a:t>27</a:t>
            </a:fld>
            <a:endParaRPr lang="en-GB" dirty="0"/>
          </a:p>
        </p:txBody>
      </p:sp>
    </p:spTree>
    <p:extLst>
      <p:ext uri="{BB962C8B-B14F-4D97-AF65-F5344CB8AC3E}">
        <p14:creationId xmlns:p14="http://schemas.microsoft.com/office/powerpoint/2010/main" val="26751082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Lots of love, support and reassurance that this is a</a:t>
            </a:r>
            <a:r>
              <a:rPr lang="en-GB" baseline="0" dirty="0" smtClean="0"/>
              <a:t> normal process and is likely to pass, taking rest when you are able between feeds, go for a walk and get some fresh air.</a:t>
            </a:r>
            <a:endParaRPr lang="en-GB" dirty="0"/>
          </a:p>
        </p:txBody>
      </p:sp>
      <p:sp>
        <p:nvSpPr>
          <p:cNvPr id="4" name="Slide Number Placeholder 3"/>
          <p:cNvSpPr>
            <a:spLocks noGrp="1"/>
          </p:cNvSpPr>
          <p:nvPr>
            <p:ph type="sldNum" sz="quarter" idx="10"/>
          </p:nvPr>
        </p:nvSpPr>
        <p:spPr/>
        <p:txBody>
          <a:bodyPr/>
          <a:lstStyle/>
          <a:p>
            <a:fld id="{42D790AA-F90F-4F32-BC3D-B42AB129F08C}" type="slidenum">
              <a:rPr lang="en-GB" smtClean="0"/>
              <a:t>28</a:t>
            </a:fld>
            <a:endParaRPr lang="en-GB" dirty="0"/>
          </a:p>
        </p:txBody>
      </p:sp>
    </p:spTree>
    <p:extLst>
      <p:ext uri="{BB962C8B-B14F-4D97-AF65-F5344CB8AC3E}">
        <p14:creationId xmlns:p14="http://schemas.microsoft.com/office/powerpoint/2010/main" val="18389804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D790AA-F90F-4F32-BC3D-B42AB129F08C}" type="slidenum">
              <a:rPr lang="en-GB" smtClean="0"/>
              <a:t>29</a:t>
            </a:fld>
            <a:endParaRPr lang="en-GB" dirty="0"/>
          </a:p>
        </p:txBody>
      </p:sp>
    </p:spTree>
    <p:extLst>
      <p:ext uri="{BB962C8B-B14F-4D97-AF65-F5344CB8AC3E}">
        <p14:creationId xmlns:p14="http://schemas.microsoft.com/office/powerpoint/2010/main" val="1829213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baby is born, starting skin to skin is a great way of</a:t>
            </a:r>
            <a:r>
              <a:rPr lang="en-GB" baseline="0" dirty="0" smtClean="0"/>
              <a:t> replicating how the baby felt in the womb.</a:t>
            </a:r>
          </a:p>
          <a:p>
            <a:r>
              <a:rPr lang="en-GB" baseline="0" dirty="0" smtClean="0"/>
              <a:t>Un-interrupted skin to skin with Mum is advised for every baby, however you have chosen to feed your baby.</a:t>
            </a:r>
            <a:r>
              <a:rPr lang="en-GB" dirty="0" smtClean="0"/>
              <a:t> </a:t>
            </a:r>
          </a:p>
          <a:p>
            <a:r>
              <a:rPr lang="en-GB" dirty="0" smtClean="0"/>
              <a:t>Skin to skin can be used</a:t>
            </a:r>
            <a:r>
              <a:rPr lang="en-GB" baseline="0" dirty="0" smtClean="0"/>
              <a:t> at any time, by either parent to help your baby feel safe and calm and to soothe them.</a:t>
            </a:r>
            <a:endParaRPr lang="en-GB" dirty="0"/>
          </a:p>
        </p:txBody>
      </p:sp>
      <p:sp>
        <p:nvSpPr>
          <p:cNvPr id="4" name="Slide Number Placeholder 3"/>
          <p:cNvSpPr>
            <a:spLocks noGrp="1"/>
          </p:cNvSpPr>
          <p:nvPr>
            <p:ph type="sldNum" sz="quarter" idx="10"/>
          </p:nvPr>
        </p:nvSpPr>
        <p:spPr/>
        <p:txBody>
          <a:bodyPr/>
          <a:lstStyle/>
          <a:p>
            <a:fld id="{42D790AA-F90F-4F32-BC3D-B42AB129F08C}" type="slidenum">
              <a:rPr lang="en-GB" smtClean="0"/>
              <a:t>3</a:t>
            </a:fld>
            <a:endParaRPr lang="en-GB" dirty="0"/>
          </a:p>
        </p:txBody>
      </p:sp>
    </p:spTree>
    <p:extLst>
      <p:ext uri="{BB962C8B-B14F-4D97-AF65-F5344CB8AC3E}">
        <p14:creationId xmlns:p14="http://schemas.microsoft.com/office/powerpoint/2010/main" val="13950684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D790AA-F90F-4F32-BC3D-B42AB129F08C}" type="slidenum">
              <a:rPr lang="en-GB" smtClean="0"/>
              <a:t>30</a:t>
            </a:fld>
            <a:endParaRPr lang="en-GB" dirty="0"/>
          </a:p>
        </p:txBody>
      </p:sp>
    </p:spTree>
    <p:extLst>
      <p:ext uri="{BB962C8B-B14F-4D97-AF65-F5344CB8AC3E}">
        <p14:creationId xmlns:p14="http://schemas.microsoft.com/office/powerpoint/2010/main" val="2492648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D790AA-F90F-4F32-BC3D-B42AB129F08C}" type="slidenum">
              <a:rPr lang="en-GB" smtClean="0"/>
              <a:t>31</a:t>
            </a:fld>
            <a:endParaRPr lang="en-GB" dirty="0"/>
          </a:p>
        </p:txBody>
      </p:sp>
    </p:spTree>
    <p:extLst>
      <p:ext uri="{BB962C8B-B14F-4D97-AF65-F5344CB8AC3E}">
        <p14:creationId xmlns:p14="http://schemas.microsoft.com/office/powerpoint/2010/main" val="30147525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pelvic floor is the ‘hammock’ of muscles that supports the abdominal and pelvic organs, during pregnancy they have additional weight to support. It is really important  that these muscles are exercised in pregnancy and after baby is born. If you lose tone in the pelvic floor it may lead to issues with urinary and faecal incontinence and prolapse later in life.</a:t>
            </a:r>
            <a:endParaRPr lang="en-GB" sz="1200" b="1"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additional weight that you are carrying as you near your due date in pregnancy:</a:t>
            </a:r>
          </a:p>
          <a:p>
            <a:r>
              <a:rPr lang="en-GB" sz="1200" b="0" i="0" u="none" strike="noStrike" kern="1200" baseline="0" dirty="0" smtClean="0">
                <a:solidFill>
                  <a:schemeClr val="tx1"/>
                </a:solidFill>
                <a:latin typeface="+mn-lt"/>
                <a:ea typeface="+mn-ea"/>
                <a:cs typeface="+mn-cs"/>
              </a:rPr>
              <a:t>Uterus 1.5kg - it has increased in size and weight to accommodate baby</a:t>
            </a:r>
          </a:p>
          <a:p>
            <a:r>
              <a:rPr lang="en-GB" sz="1200" b="0" i="0" u="none" strike="noStrike" kern="1200" baseline="0" dirty="0" smtClean="0">
                <a:solidFill>
                  <a:schemeClr val="tx1"/>
                </a:solidFill>
                <a:latin typeface="+mn-lt"/>
                <a:ea typeface="+mn-ea"/>
                <a:cs typeface="+mn-cs"/>
              </a:rPr>
              <a:t>Baby 2.5-3kg – average baby weight at birth is 3.5kg (7 ½ lb)</a:t>
            </a:r>
          </a:p>
          <a:p>
            <a:r>
              <a:rPr lang="en-GB" sz="1200" b="0" i="0" u="none" strike="noStrike" kern="1200" baseline="0" dirty="0" smtClean="0">
                <a:solidFill>
                  <a:schemeClr val="tx1"/>
                </a:solidFill>
                <a:latin typeface="+mn-lt"/>
                <a:ea typeface="+mn-ea"/>
                <a:cs typeface="+mn-cs"/>
              </a:rPr>
              <a:t>Amniotic Fluid 1l – continually produced by the amniotic sac to cushion and protect baby</a:t>
            </a:r>
          </a:p>
          <a:p>
            <a:r>
              <a:rPr lang="en-GB" sz="1200" b="0" i="0" u="none" strike="noStrike" kern="1200" baseline="0" dirty="0" smtClean="0">
                <a:solidFill>
                  <a:schemeClr val="tx1"/>
                </a:solidFill>
                <a:latin typeface="+mn-lt"/>
                <a:ea typeface="+mn-ea"/>
                <a:cs typeface="+mn-cs"/>
              </a:rPr>
              <a:t>Placenta ½ kg – about the size of a dinner plate and 3cm thick</a:t>
            </a:r>
          </a:p>
          <a:p>
            <a:r>
              <a:rPr lang="en-GB" sz="1200" b="0" i="0" u="none" strike="noStrike" kern="1200" baseline="0" dirty="0" smtClean="0">
                <a:solidFill>
                  <a:schemeClr val="tx1"/>
                </a:solidFill>
                <a:latin typeface="+mn-lt"/>
                <a:ea typeface="+mn-ea"/>
                <a:cs typeface="+mn-cs"/>
              </a:rPr>
              <a:t>Breasts ½ to 1 kg – as the breasts enlarge and prepare for milk production</a:t>
            </a:r>
          </a:p>
          <a:p>
            <a:r>
              <a:rPr lang="en-GB" sz="1200" b="0" i="0" u="none" strike="noStrike" kern="1200" baseline="0" dirty="0" smtClean="0">
                <a:solidFill>
                  <a:schemeClr val="tx1"/>
                </a:solidFill>
                <a:latin typeface="+mn-lt"/>
                <a:ea typeface="+mn-ea"/>
                <a:cs typeface="+mn-cs"/>
              </a:rPr>
              <a:t>Extra body fluid 2l – all parts of the body retain extra water</a:t>
            </a:r>
          </a:p>
          <a:p>
            <a:r>
              <a:rPr lang="en-GB" sz="1200" b="0" i="0" u="none" strike="noStrike" kern="1200" baseline="0" dirty="0" smtClean="0">
                <a:solidFill>
                  <a:schemeClr val="tx1"/>
                </a:solidFill>
                <a:latin typeface="+mn-lt"/>
                <a:ea typeface="+mn-ea"/>
                <a:cs typeface="+mn-cs"/>
              </a:rPr>
              <a:t>Extra fat 1kg – in preparation to keep baby well-nourished in utero and and when breast feeding</a:t>
            </a:r>
          </a:p>
          <a:p>
            <a:r>
              <a:rPr lang="en-GB" sz="1200" b="0" i="0" u="none" strike="noStrike" kern="1200" baseline="0" dirty="0" smtClean="0">
                <a:solidFill>
                  <a:schemeClr val="tx1"/>
                </a:solidFill>
                <a:latin typeface="+mn-lt"/>
                <a:ea typeface="+mn-ea"/>
                <a:cs typeface="+mn-cs"/>
              </a:rPr>
              <a:t>Extra blood 1l – a mother’s blood volume increases about 40%</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Perhaps get a carrier bag or a pillow case, load household items into it and let your partner feel the weight that you are having to carry around the pregnancy.</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Generally thinking about the muscles that you use to stop the flow or urine and to stop passing wind, isolate them and do squeezes and longer holds (10 repetitions) a few time times a day. Perhaps link them to everyday activities, feeding baby, cleaning your teeth, making a cup of tea or a meal. Ask your partner to remind you or even better so them with you (pelvic floor health is good for partners too!).</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NHS App Squeezy acts as a good reminder or prompt to perform pelvic floor exercises.</a:t>
            </a:r>
          </a:p>
        </p:txBody>
      </p:sp>
      <p:sp>
        <p:nvSpPr>
          <p:cNvPr id="4" name="Slide Number Placeholder 3"/>
          <p:cNvSpPr>
            <a:spLocks noGrp="1"/>
          </p:cNvSpPr>
          <p:nvPr>
            <p:ph type="sldNum" sz="quarter" idx="10"/>
          </p:nvPr>
        </p:nvSpPr>
        <p:spPr/>
        <p:txBody>
          <a:bodyPr/>
          <a:lstStyle/>
          <a:p>
            <a:fld id="{42D790AA-F90F-4F32-BC3D-B42AB129F08C}" type="slidenum">
              <a:rPr lang="en-GB" smtClean="0"/>
              <a:t>32</a:t>
            </a:fld>
            <a:endParaRPr lang="en-GB" dirty="0"/>
          </a:p>
        </p:txBody>
      </p:sp>
    </p:spTree>
    <p:extLst>
      <p:ext uri="{BB962C8B-B14F-4D97-AF65-F5344CB8AC3E}">
        <p14:creationId xmlns:p14="http://schemas.microsoft.com/office/powerpoint/2010/main" val="17461597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D790AA-F90F-4F32-BC3D-B42AB129F08C}" type="slidenum">
              <a:rPr lang="en-GB" smtClean="0"/>
              <a:t>33</a:t>
            </a:fld>
            <a:endParaRPr lang="en-GB" dirty="0"/>
          </a:p>
        </p:txBody>
      </p:sp>
    </p:spTree>
    <p:extLst>
      <p:ext uri="{BB962C8B-B14F-4D97-AF65-F5344CB8AC3E}">
        <p14:creationId xmlns:p14="http://schemas.microsoft.com/office/powerpoint/2010/main" val="28675419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these uncertain times, babies will still grow</a:t>
            </a:r>
            <a:r>
              <a:rPr lang="en-GB" baseline="0" dirty="0" smtClean="0"/>
              <a:t> and be born into the world, enjoy every moment, they grow and change so quickly before our eyes.</a:t>
            </a:r>
          </a:p>
        </p:txBody>
      </p:sp>
      <p:sp>
        <p:nvSpPr>
          <p:cNvPr id="4" name="Slide Number Placeholder 3"/>
          <p:cNvSpPr>
            <a:spLocks noGrp="1"/>
          </p:cNvSpPr>
          <p:nvPr>
            <p:ph type="sldNum" sz="quarter" idx="10"/>
          </p:nvPr>
        </p:nvSpPr>
        <p:spPr/>
        <p:txBody>
          <a:bodyPr/>
          <a:lstStyle/>
          <a:p>
            <a:fld id="{42D790AA-F90F-4F32-BC3D-B42AB129F08C}" type="slidenum">
              <a:rPr lang="en-GB" smtClean="0"/>
              <a:t>34</a:t>
            </a:fld>
            <a:endParaRPr lang="en-GB" dirty="0"/>
          </a:p>
        </p:txBody>
      </p:sp>
    </p:spTree>
    <p:extLst>
      <p:ext uri="{BB962C8B-B14F-4D97-AF65-F5344CB8AC3E}">
        <p14:creationId xmlns:p14="http://schemas.microsoft.com/office/powerpoint/2010/main" val="1234315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1750" y="153988"/>
            <a:ext cx="3729038" cy="2797175"/>
          </a:xfrm>
        </p:spPr>
      </p:sp>
      <p:sp>
        <p:nvSpPr>
          <p:cNvPr id="3" name="Notes Placeholder 2"/>
          <p:cNvSpPr>
            <a:spLocks noGrp="1"/>
          </p:cNvSpPr>
          <p:nvPr>
            <p:ph type="body" idx="1"/>
          </p:nvPr>
        </p:nvSpPr>
        <p:spPr>
          <a:xfrm>
            <a:off x="332964" y="3030213"/>
            <a:ext cx="6198422" cy="6770027"/>
          </a:xfrm>
        </p:spPr>
        <p:txBody>
          <a:bodyPr/>
          <a:lstStyle/>
          <a:p>
            <a:r>
              <a:rPr lang="en-GB" sz="1100" dirty="0"/>
              <a:t>Babies are born completely defenceless and rely upon an adult to protect them and care for </a:t>
            </a:r>
            <a:r>
              <a:rPr lang="en-GB" sz="1100" dirty="0" smtClean="0"/>
              <a:t>them,</a:t>
            </a:r>
            <a:r>
              <a:rPr lang="en-GB" sz="1100" baseline="0" dirty="0" smtClean="0"/>
              <a:t> they are </a:t>
            </a:r>
            <a:r>
              <a:rPr lang="en-GB" sz="1100" dirty="0" smtClean="0"/>
              <a:t>born with the ability to communicate with us. </a:t>
            </a:r>
          </a:p>
          <a:p>
            <a:r>
              <a:rPr lang="en-GB" sz="1100" dirty="0" smtClean="0"/>
              <a:t>As we spend time</a:t>
            </a:r>
            <a:r>
              <a:rPr lang="en-GB" sz="1100" baseline="0" dirty="0" smtClean="0"/>
              <a:t> with our baby as parents, we learn to read their cues, e.g., rooting as a sign of wanting to feed. At first it can be difficult to read their cues, but keeping your baby close and watching them helps us learn. </a:t>
            </a:r>
            <a:r>
              <a:rPr lang="en-GB" sz="1100" dirty="0" smtClean="0"/>
              <a:t>Newborn babies are still learning to control their bodies,</a:t>
            </a:r>
            <a:r>
              <a:rPr lang="en-GB" sz="1100" baseline="0" dirty="0" smtClean="0"/>
              <a:t> w</a:t>
            </a:r>
            <a:r>
              <a:rPr lang="en-GB" sz="1100" dirty="0" smtClean="0"/>
              <a:t>ith practice, your baby will get better at giving cues and you will get better at responding to them. </a:t>
            </a:r>
          </a:p>
          <a:p>
            <a:r>
              <a:rPr lang="en-GB" sz="1100" dirty="0" smtClean="0"/>
              <a:t>As</a:t>
            </a:r>
            <a:r>
              <a:rPr lang="en-GB" sz="1100" baseline="0" dirty="0" smtClean="0"/>
              <a:t> you respond to your</a:t>
            </a:r>
            <a:r>
              <a:rPr lang="en-GB" sz="1100" dirty="0" smtClean="0"/>
              <a:t> baby’s cues, you will both learn you can communicate with each other,</a:t>
            </a:r>
            <a:r>
              <a:rPr lang="en-GB" sz="1100" baseline="0" dirty="0" smtClean="0"/>
              <a:t> and </a:t>
            </a:r>
            <a:r>
              <a:rPr lang="en-GB" sz="1100" dirty="0" smtClean="0"/>
              <a:t>by doing so your</a:t>
            </a:r>
            <a:r>
              <a:rPr lang="en-GB" sz="1100" baseline="0" dirty="0" smtClean="0"/>
              <a:t> baby </a:t>
            </a:r>
            <a:r>
              <a:rPr lang="en-GB" sz="1100" dirty="0" smtClean="0"/>
              <a:t>will develop confidence that their world is safe and secure. </a:t>
            </a:r>
          </a:p>
          <a:p>
            <a:endParaRPr lang="en-GB" sz="1100" dirty="0"/>
          </a:p>
          <a:p>
            <a:endParaRPr lang="en-GB" sz="1100" i="1" dirty="0"/>
          </a:p>
        </p:txBody>
      </p:sp>
      <p:sp>
        <p:nvSpPr>
          <p:cNvPr id="4" name="Slide Number Placeholder 3"/>
          <p:cNvSpPr>
            <a:spLocks noGrp="1"/>
          </p:cNvSpPr>
          <p:nvPr>
            <p:ph type="sldNum" sz="quarter" idx="10"/>
          </p:nvPr>
        </p:nvSpPr>
        <p:spPr/>
        <p:txBody>
          <a:bodyPr/>
          <a:lstStyle/>
          <a:p>
            <a:fld id="{42D790AA-F90F-4F32-BC3D-B42AB129F08C}" type="slidenum">
              <a:rPr lang="en-GB" smtClean="0"/>
              <a:t>4</a:t>
            </a:fld>
            <a:endParaRPr lang="en-GB" dirty="0"/>
          </a:p>
        </p:txBody>
      </p:sp>
    </p:spTree>
    <p:extLst>
      <p:ext uri="{BB962C8B-B14F-4D97-AF65-F5344CB8AC3E}">
        <p14:creationId xmlns:p14="http://schemas.microsoft.com/office/powerpoint/2010/main" val="2244329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4450" y="747713"/>
            <a:ext cx="4087813" cy="3067050"/>
          </a:xfrm>
        </p:spPr>
      </p:sp>
      <p:sp>
        <p:nvSpPr>
          <p:cNvPr id="3" name="Notes Placeholder 2"/>
          <p:cNvSpPr>
            <a:spLocks noGrp="1"/>
          </p:cNvSpPr>
          <p:nvPr>
            <p:ph type="body" idx="1"/>
          </p:nvPr>
        </p:nvSpPr>
        <p:spPr>
          <a:xfrm>
            <a:off x="693337" y="3974868"/>
            <a:ext cx="5491480" cy="5667930"/>
          </a:xfrm>
        </p:spPr>
        <p:txBody>
          <a:bodyPr/>
          <a:lstStyle/>
          <a:p>
            <a:pPr marL="0" indent="0">
              <a:buFont typeface="Arial" pitchFamily="34" charset="0"/>
              <a:buNone/>
            </a:pPr>
            <a:r>
              <a:rPr lang="en-GB" baseline="0" dirty="0" smtClean="0"/>
              <a:t>The first 2 years of a child’s life are an especially critical period for brain development. The brain develops rapidly and is at its most receptive to new information as well as positive and negative influences.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more our baby is responded to and stimulated e.g. by meeting their basic needs of feeding, comfort, caring, playing, talking to etc. the more positive this development will be. </a:t>
            </a:r>
          </a:p>
          <a:p>
            <a:r>
              <a:rPr lang="en-GB" baseline="0" dirty="0" smtClean="0"/>
              <a:t>New connections are being constantly formed from new experiences; sounds, sights, touch, smells and tastes as they experience the world around them. Babies love faces, it is thought that they see at a distance of around 20-30cm away,  an can see the shape and shadow of our faces. They begin to associate with facial expressions and the sounds we make, e.g., smiling and laughing with happiness and excitement. Holding our baby close and making eye contact is really important for their brain development.</a:t>
            </a:r>
            <a:endParaRPr lang="en-GB" baseline="0" dirty="0"/>
          </a:p>
        </p:txBody>
      </p:sp>
      <p:sp>
        <p:nvSpPr>
          <p:cNvPr id="4" name="Slide Number Placeholder 3"/>
          <p:cNvSpPr>
            <a:spLocks noGrp="1"/>
          </p:cNvSpPr>
          <p:nvPr>
            <p:ph type="sldNum" sz="quarter" idx="10"/>
          </p:nvPr>
        </p:nvSpPr>
        <p:spPr/>
        <p:txBody>
          <a:bodyPr/>
          <a:lstStyle/>
          <a:p>
            <a:fld id="{42D790AA-F90F-4F32-BC3D-B42AB129F08C}" type="slidenum">
              <a:rPr lang="en-GB" smtClean="0"/>
              <a:t>5</a:t>
            </a:fld>
            <a:endParaRPr lang="en-GB" dirty="0"/>
          </a:p>
        </p:txBody>
      </p:sp>
    </p:spTree>
    <p:extLst>
      <p:ext uri="{BB962C8B-B14F-4D97-AF65-F5344CB8AC3E}">
        <p14:creationId xmlns:p14="http://schemas.microsoft.com/office/powerpoint/2010/main" val="3815676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6038" y="747713"/>
            <a:ext cx="4070350" cy="3054350"/>
          </a:xfrm>
        </p:spPr>
      </p:sp>
      <p:sp>
        <p:nvSpPr>
          <p:cNvPr id="3" name="Notes Placeholder 2"/>
          <p:cNvSpPr>
            <a:spLocks noGrp="1"/>
          </p:cNvSpPr>
          <p:nvPr>
            <p:ph type="body" idx="1"/>
          </p:nvPr>
        </p:nvSpPr>
        <p:spPr>
          <a:xfrm>
            <a:off x="693337" y="3974868"/>
            <a:ext cx="5491480" cy="5589209"/>
          </a:xfrm>
        </p:spPr>
        <p:txBody>
          <a:bodyPr/>
          <a:lstStyle/>
          <a:p>
            <a:r>
              <a:rPr lang="en-GB" baseline="0" dirty="0" smtClean="0"/>
              <a:t>The </a:t>
            </a:r>
            <a:r>
              <a:rPr lang="en-GB" baseline="0" dirty="0"/>
              <a:t>most important thing for your </a:t>
            </a:r>
            <a:r>
              <a:rPr lang="en-GB" baseline="0" dirty="0" smtClean="0"/>
              <a:t>baby to feel safe and secure </a:t>
            </a:r>
            <a:r>
              <a:rPr lang="en-GB" baseline="0" dirty="0"/>
              <a:t>is to be kept </a:t>
            </a:r>
            <a:r>
              <a:rPr lang="en-GB" baseline="0" dirty="0" smtClean="0"/>
              <a:t>close. </a:t>
            </a:r>
            <a:r>
              <a:rPr lang="en-GB" baseline="0" dirty="0"/>
              <a:t>It is an old wives’ tale that you can build a rod for your own back if you carry your baby around. </a:t>
            </a:r>
          </a:p>
          <a:p>
            <a:r>
              <a:rPr lang="en-GB" baseline="0" dirty="0"/>
              <a:t>You cannot spoil a </a:t>
            </a:r>
            <a:r>
              <a:rPr lang="en-GB" baseline="0" dirty="0" smtClean="0"/>
              <a:t>new-born, </a:t>
            </a:r>
            <a:r>
              <a:rPr lang="en-GB" baseline="0" dirty="0"/>
              <a:t>nor can you cuddle them too much!</a:t>
            </a:r>
          </a:p>
          <a:p>
            <a:endParaRPr lang="en-GB" baseline="0" dirty="0"/>
          </a:p>
          <a:p>
            <a:r>
              <a:rPr lang="en-GB" u="sng" baseline="0" dirty="0"/>
              <a:t>Slings</a:t>
            </a:r>
            <a:endParaRPr lang="en-GB" u="none" baseline="0" dirty="0"/>
          </a:p>
          <a:p>
            <a:r>
              <a:rPr lang="en-GB" dirty="0">
                <a:effectLst/>
              </a:rPr>
              <a:t>Slings and baby-carriers are useful for holding a baby hands-free, however they are not always used safely. Although there is no reliable evidence that slings are directly associated with SIDS.</a:t>
            </a:r>
            <a:r>
              <a:rPr lang="en-GB" baseline="0" dirty="0">
                <a:effectLst/>
              </a:rPr>
              <a:t> However, t</a:t>
            </a:r>
            <a:r>
              <a:rPr lang="en-GB" dirty="0">
                <a:effectLst/>
              </a:rPr>
              <a:t>he risk appears to be greatest when a baby’s airway is obstructed either by their chin resting on their chest or their mouth and nose being covered by a parent’s skin or clothing.</a:t>
            </a:r>
          </a:p>
          <a:p>
            <a:r>
              <a:rPr lang="en-GB" dirty="0">
                <a:effectLst/>
              </a:rPr>
              <a:t>The safest baby carrier to use will keep the infant firmly in an upright position where a parent can always see their baby’s face, and ensure their airways are free. Complete guidance is available by visiting </a:t>
            </a:r>
            <a:r>
              <a:rPr lang="en-GB" dirty="0">
                <a:effectLst/>
                <a:hlinkClick r:id="rId3"/>
              </a:rPr>
              <a:t>The Royal Society for the Prevention of Accidents</a:t>
            </a:r>
            <a:r>
              <a:rPr lang="en-GB" dirty="0">
                <a:effectLst/>
              </a:rPr>
              <a:t>.</a:t>
            </a:r>
          </a:p>
          <a:p>
            <a:endParaRPr lang="en-GB" u="sng" dirty="0"/>
          </a:p>
        </p:txBody>
      </p:sp>
      <p:sp>
        <p:nvSpPr>
          <p:cNvPr id="4" name="Slide Number Placeholder 3"/>
          <p:cNvSpPr>
            <a:spLocks noGrp="1"/>
          </p:cNvSpPr>
          <p:nvPr>
            <p:ph type="sldNum" sz="quarter" idx="10"/>
          </p:nvPr>
        </p:nvSpPr>
        <p:spPr/>
        <p:txBody>
          <a:bodyPr/>
          <a:lstStyle/>
          <a:p>
            <a:fld id="{425E248A-C5FC-4FFA-958D-F832D2DFDED0}" type="slidenum">
              <a:rPr lang="en-GB" smtClean="0"/>
              <a:t>6</a:t>
            </a:fld>
            <a:endParaRPr lang="en-GB" dirty="0"/>
          </a:p>
        </p:txBody>
      </p:sp>
    </p:spTree>
    <p:extLst>
      <p:ext uri="{BB962C8B-B14F-4D97-AF65-F5344CB8AC3E}">
        <p14:creationId xmlns:p14="http://schemas.microsoft.com/office/powerpoint/2010/main" val="263634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Have a discussion antenatal</a:t>
            </a:r>
            <a:r>
              <a:rPr lang="en-GB" baseline="0" dirty="0" smtClean="0"/>
              <a:t> with your partner as to how you may both feel hearing your baby cry.</a:t>
            </a:r>
            <a:endParaRPr lang="en-GB" dirty="0"/>
          </a:p>
        </p:txBody>
      </p:sp>
      <p:sp>
        <p:nvSpPr>
          <p:cNvPr id="4" name="Slide Number Placeholder 3"/>
          <p:cNvSpPr>
            <a:spLocks noGrp="1"/>
          </p:cNvSpPr>
          <p:nvPr>
            <p:ph type="sldNum" sz="quarter" idx="10"/>
          </p:nvPr>
        </p:nvSpPr>
        <p:spPr/>
        <p:txBody>
          <a:bodyPr/>
          <a:lstStyle/>
          <a:p>
            <a:fld id="{42D790AA-F90F-4F32-BC3D-B42AB129F08C}" type="slidenum">
              <a:rPr lang="en-GB" smtClean="0"/>
              <a:t>7</a:t>
            </a:fld>
            <a:endParaRPr lang="en-GB" dirty="0"/>
          </a:p>
        </p:txBody>
      </p:sp>
    </p:spTree>
    <p:extLst>
      <p:ext uri="{BB962C8B-B14F-4D97-AF65-F5344CB8AC3E}">
        <p14:creationId xmlns:p14="http://schemas.microsoft.com/office/powerpoint/2010/main" val="3480727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dirty="0" smtClean="0"/>
              <a:t>As baby cries, pick them up, hold them close, sometimes simply doing this has reassured them that they</a:t>
            </a:r>
            <a:r>
              <a:rPr lang="en-GB" baseline="0" dirty="0" smtClean="0"/>
              <a:t> are safe and secure to soothes them.</a:t>
            </a:r>
          </a:p>
          <a:p>
            <a:pPr marL="0" indent="0">
              <a:buFont typeface="Arial" pitchFamily="34" charset="0"/>
              <a:buNone/>
            </a:pPr>
            <a:endParaRPr lang="en-GB" baseline="0" dirty="0" smtClean="0"/>
          </a:p>
          <a:p>
            <a:pPr marL="0" indent="0">
              <a:buFont typeface="Arial" pitchFamily="34" charset="0"/>
              <a:buNone/>
            </a:pPr>
            <a:r>
              <a:rPr lang="en-GB" baseline="0" dirty="0" smtClean="0"/>
              <a:t>Breastfeeding has a multitude of uses, perhaps your baby is not hungry but being at the breast offers them reassurance and comfort.</a:t>
            </a:r>
          </a:p>
          <a:p>
            <a:pPr marL="0" indent="0">
              <a:buFont typeface="Arial" pitchFamily="34" charset="0"/>
              <a:buNone/>
            </a:pPr>
            <a:endParaRPr lang="en-GB" baseline="0" dirty="0" smtClean="0"/>
          </a:p>
          <a:p>
            <a:pPr marL="0" indent="0">
              <a:buFont typeface="Arial" pitchFamily="34" charset="0"/>
              <a:buNone/>
            </a:pPr>
            <a:r>
              <a:rPr lang="en-GB" baseline="0" dirty="0" smtClean="0"/>
              <a:t>It can be confusing as new parents trying to understand what our baby is trying to communicate with us as to their needs, and we may not get it right all of the time. By simply responding to your baby and interacting with them, we are encouraging positive, loving connections to be made, helping our baby to feel safe and secure.</a:t>
            </a:r>
            <a:endParaRPr lang="en-GB" dirty="0"/>
          </a:p>
        </p:txBody>
      </p:sp>
      <p:sp>
        <p:nvSpPr>
          <p:cNvPr id="4" name="Slide Number Placeholder 3"/>
          <p:cNvSpPr>
            <a:spLocks noGrp="1"/>
          </p:cNvSpPr>
          <p:nvPr>
            <p:ph type="sldNum" sz="quarter" idx="10"/>
          </p:nvPr>
        </p:nvSpPr>
        <p:spPr/>
        <p:txBody>
          <a:bodyPr/>
          <a:lstStyle/>
          <a:p>
            <a:fld id="{425E248A-C5FC-4FFA-958D-F832D2DFDED0}" type="slidenum">
              <a:rPr lang="en-GB" smtClean="0"/>
              <a:t>8</a:t>
            </a:fld>
            <a:endParaRPr lang="en-GB" dirty="0"/>
          </a:p>
        </p:txBody>
      </p:sp>
    </p:spTree>
    <p:extLst>
      <p:ext uri="{BB962C8B-B14F-4D97-AF65-F5344CB8AC3E}">
        <p14:creationId xmlns:p14="http://schemas.microsoft.com/office/powerpoint/2010/main" val="2814570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the antenatal period, your midwife will introduce</a:t>
            </a:r>
            <a:r>
              <a:rPr lang="en-GB" baseline="0" dirty="0" smtClean="0"/>
              <a:t> you to ICON. </a:t>
            </a:r>
          </a:p>
          <a:p>
            <a:endParaRPr lang="en-GB" baseline="0" dirty="0" smtClean="0"/>
          </a:p>
          <a:p>
            <a:r>
              <a:rPr lang="en-GB" baseline="0" dirty="0" smtClean="0"/>
              <a:t>In classes we have always talked about coping with crying, ICON is the official recognition of how to do so. As parents it helps us to understand that our baby crying is a normal part of their development but also helps us to consider how we cope with this and to consider and put plans in place for when we feel we are not coping.</a:t>
            </a:r>
          </a:p>
          <a:p>
            <a:endParaRPr lang="en-GB" baseline="0" dirty="0" smtClean="0"/>
          </a:p>
          <a:p>
            <a:r>
              <a:rPr lang="en-GB" baseline="0" dirty="0" smtClean="0"/>
              <a:t>To put baby down safely in a Moses basket or their cot, to step away for a few moments if we feel that we are on the verge of not coping, to take some deep breaths, call for support, then to go back when we feel calm, pick our baby up and hold them close.  Think now about who will be there to support you and who you could call if you need support to cope.</a:t>
            </a:r>
          </a:p>
          <a:p>
            <a:endParaRPr lang="en-GB" baseline="0" dirty="0" smtClean="0"/>
          </a:p>
          <a:p>
            <a:r>
              <a:rPr lang="en-GB" baseline="0" dirty="0" smtClean="0"/>
              <a:t>As per the slide, if you feel your baby may be unwell, seek medical opinion.</a:t>
            </a:r>
          </a:p>
          <a:p>
            <a:endParaRPr lang="en-GB" baseline="0" dirty="0" smtClean="0"/>
          </a:p>
          <a:p>
            <a:r>
              <a:rPr lang="en-GB" baseline="0" dirty="0" smtClean="0"/>
              <a:t>ICON will be revisited with you after your baby's birth and once you have taken baby home.</a:t>
            </a:r>
            <a:endParaRPr lang="en-GB" dirty="0"/>
          </a:p>
        </p:txBody>
      </p:sp>
      <p:sp>
        <p:nvSpPr>
          <p:cNvPr id="4" name="Slide Number Placeholder 3"/>
          <p:cNvSpPr>
            <a:spLocks noGrp="1"/>
          </p:cNvSpPr>
          <p:nvPr>
            <p:ph type="sldNum" sz="quarter" idx="10"/>
          </p:nvPr>
        </p:nvSpPr>
        <p:spPr/>
        <p:txBody>
          <a:bodyPr/>
          <a:lstStyle/>
          <a:p>
            <a:fld id="{42D790AA-F90F-4F32-BC3D-B42AB129F08C}" type="slidenum">
              <a:rPr lang="en-GB" smtClean="0"/>
              <a:t>9</a:t>
            </a:fld>
            <a:endParaRPr lang="en-GB" dirty="0"/>
          </a:p>
        </p:txBody>
      </p:sp>
    </p:spTree>
    <p:extLst>
      <p:ext uri="{BB962C8B-B14F-4D97-AF65-F5344CB8AC3E}">
        <p14:creationId xmlns:p14="http://schemas.microsoft.com/office/powerpoint/2010/main" val="3122262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D196885-6A1A-44A0-A279-8D6E6D4305EE}" type="datetimeFigureOut">
              <a:rPr lang="en-GB" smtClean="0"/>
              <a:t>20/04/2020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1D923C3-C63C-4904-A92A-F0FC6A47B2A6}" type="slidenum">
              <a:rPr lang="en-GB" smtClean="0"/>
              <a:t>‹#›</a:t>
            </a:fld>
            <a:endParaRPr lang="en-GB" dirty="0"/>
          </a:p>
        </p:txBody>
      </p:sp>
    </p:spTree>
    <p:extLst>
      <p:ext uri="{BB962C8B-B14F-4D97-AF65-F5344CB8AC3E}">
        <p14:creationId xmlns:p14="http://schemas.microsoft.com/office/powerpoint/2010/main" val="1574147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D196885-6A1A-44A0-A279-8D6E6D4305EE}" type="datetimeFigureOut">
              <a:rPr lang="en-GB" smtClean="0"/>
              <a:t>20/04/2020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1D923C3-C63C-4904-A92A-F0FC6A47B2A6}" type="slidenum">
              <a:rPr lang="en-GB" smtClean="0"/>
              <a:t>‹#›</a:t>
            </a:fld>
            <a:endParaRPr lang="en-GB" dirty="0"/>
          </a:p>
        </p:txBody>
      </p:sp>
    </p:spTree>
    <p:extLst>
      <p:ext uri="{BB962C8B-B14F-4D97-AF65-F5344CB8AC3E}">
        <p14:creationId xmlns:p14="http://schemas.microsoft.com/office/powerpoint/2010/main" val="1115315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D196885-6A1A-44A0-A279-8D6E6D4305EE}" type="datetimeFigureOut">
              <a:rPr lang="en-GB" smtClean="0"/>
              <a:t>20/04/2020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1D923C3-C63C-4904-A92A-F0FC6A47B2A6}" type="slidenum">
              <a:rPr lang="en-GB" smtClean="0"/>
              <a:t>‹#›</a:t>
            </a:fld>
            <a:endParaRPr lang="en-GB" dirty="0"/>
          </a:p>
        </p:txBody>
      </p:sp>
    </p:spTree>
    <p:extLst>
      <p:ext uri="{BB962C8B-B14F-4D97-AF65-F5344CB8AC3E}">
        <p14:creationId xmlns:p14="http://schemas.microsoft.com/office/powerpoint/2010/main" val="3655723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D196885-6A1A-44A0-A279-8D6E6D4305EE}" type="datetimeFigureOut">
              <a:rPr lang="en-GB" smtClean="0"/>
              <a:t>20/04/2020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1D923C3-C63C-4904-A92A-F0FC6A47B2A6}" type="slidenum">
              <a:rPr lang="en-GB" smtClean="0"/>
              <a:t>‹#›</a:t>
            </a:fld>
            <a:endParaRPr lang="en-GB" dirty="0"/>
          </a:p>
        </p:txBody>
      </p:sp>
    </p:spTree>
    <p:extLst>
      <p:ext uri="{BB962C8B-B14F-4D97-AF65-F5344CB8AC3E}">
        <p14:creationId xmlns:p14="http://schemas.microsoft.com/office/powerpoint/2010/main" val="922220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196885-6A1A-44A0-A279-8D6E6D4305EE}" type="datetimeFigureOut">
              <a:rPr lang="en-GB" smtClean="0"/>
              <a:t>20/04/2020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1D923C3-C63C-4904-A92A-F0FC6A47B2A6}" type="slidenum">
              <a:rPr lang="en-GB" smtClean="0"/>
              <a:t>‹#›</a:t>
            </a:fld>
            <a:endParaRPr lang="en-GB" dirty="0"/>
          </a:p>
        </p:txBody>
      </p:sp>
    </p:spTree>
    <p:extLst>
      <p:ext uri="{BB962C8B-B14F-4D97-AF65-F5344CB8AC3E}">
        <p14:creationId xmlns:p14="http://schemas.microsoft.com/office/powerpoint/2010/main" val="1058175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D196885-6A1A-44A0-A279-8D6E6D4305EE}" type="datetimeFigureOut">
              <a:rPr lang="en-GB" smtClean="0"/>
              <a:t>20/04/2020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1D923C3-C63C-4904-A92A-F0FC6A47B2A6}" type="slidenum">
              <a:rPr lang="en-GB" smtClean="0"/>
              <a:t>‹#›</a:t>
            </a:fld>
            <a:endParaRPr lang="en-GB" dirty="0"/>
          </a:p>
        </p:txBody>
      </p:sp>
    </p:spTree>
    <p:extLst>
      <p:ext uri="{BB962C8B-B14F-4D97-AF65-F5344CB8AC3E}">
        <p14:creationId xmlns:p14="http://schemas.microsoft.com/office/powerpoint/2010/main" val="3283096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D196885-6A1A-44A0-A279-8D6E6D4305EE}" type="datetimeFigureOut">
              <a:rPr lang="en-GB" smtClean="0"/>
              <a:t>20/04/2020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1D923C3-C63C-4904-A92A-F0FC6A47B2A6}" type="slidenum">
              <a:rPr lang="en-GB" smtClean="0"/>
              <a:t>‹#›</a:t>
            </a:fld>
            <a:endParaRPr lang="en-GB" dirty="0"/>
          </a:p>
        </p:txBody>
      </p:sp>
    </p:spTree>
    <p:extLst>
      <p:ext uri="{BB962C8B-B14F-4D97-AF65-F5344CB8AC3E}">
        <p14:creationId xmlns:p14="http://schemas.microsoft.com/office/powerpoint/2010/main" val="1373807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D196885-6A1A-44A0-A279-8D6E6D4305EE}" type="datetimeFigureOut">
              <a:rPr lang="en-GB" smtClean="0"/>
              <a:t>20/04/2020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1D923C3-C63C-4904-A92A-F0FC6A47B2A6}" type="slidenum">
              <a:rPr lang="en-GB" smtClean="0"/>
              <a:t>‹#›</a:t>
            </a:fld>
            <a:endParaRPr lang="en-GB" dirty="0"/>
          </a:p>
        </p:txBody>
      </p:sp>
    </p:spTree>
    <p:extLst>
      <p:ext uri="{BB962C8B-B14F-4D97-AF65-F5344CB8AC3E}">
        <p14:creationId xmlns:p14="http://schemas.microsoft.com/office/powerpoint/2010/main" val="3182097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196885-6A1A-44A0-A279-8D6E6D4305EE}" type="datetimeFigureOut">
              <a:rPr lang="en-GB" smtClean="0"/>
              <a:t>20/04/2020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1D923C3-C63C-4904-A92A-F0FC6A47B2A6}" type="slidenum">
              <a:rPr lang="en-GB" smtClean="0"/>
              <a:t>‹#›</a:t>
            </a:fld>
            <a:endParaRPr lang="en-GB" dirty="0"/>
          </a:p>
        </p:txBody>
      </p:sp>
    </p:spTree>
    <p:extLst>
      <p:ext uri="{BB962C8B-B14F-4D97-AF65-F5344CB8AC3E}">
        <p14:creationId xmlns:p14="http://schemas.microsoft.com/office/powerpoint/2010/main" val="1864791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196885-6A1A-44A0-A279-8D6E6D4305EE}" type="datetimeFigureOut">
              <a:rPr lang="en-GB" smtClean="0"/>
              <a:t>20/04/2020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1D923C3-C63C-4904-A92A-F0FC6A47B2A6}" type="slidenum">
              <a:rPr lang="en-GB" smtClean="0"/>
              <a:t>‹#›</a:t>
            </a:fld>
            <a:endParaRPr lang="en-GB" dirty="0"/>
          </a:p>
        </p:txBody>
      </p:sp>
    </p:spTree>
    <p:extLst>
      <p:ext uri="{BB962C8B-B14F-4D97-AF65-F5344CB8AC3E}">
        <p14:creationId xmlns:p14="http://schemas.microsoft.com/office/powerpoint/2010/main" val="2301252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196885-6A1A-44A0-A279-8D6E6D4305EE}" type="datetimeFigureOut">
              <a:rPr lang="en-GB" smtClean="0"/>
              <a:t>20/04/2020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1D923C3-C63C-4904-A92A-F0FC6A47B2A6}" type="slidenum">
              <a:rPr lang="en-GB" smtClean="0"/>
              <a:t>‹#›</a:t>
            </a:fld>
            <a:endParaRPr lang="en-GB" dirty="0"/>
          </a:p>
        </p:txBody>
      </p:sp>
    </p:spTree>
    <p:extLst>
      <p:ext uri="{BB962C8B-B14F-4D97-AF65-F5344CB8AC3E}">
        <p14:creationId xmlns:p14="http://schemas.microsoft.com/office/powerpoint/2010/main" val="2961941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196885-6A1A-44A0-A279-8D6E6D4305EE}" type="datetimeFigureOut">
              <a:rPr lang="en-GB" smtClean="0"/>
              <a:t>20/04/2020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D923C3-C63C-4904-A92A-F0FC6A47B2A6}" type="slidenum">
              <a:rPr lang="en-GB" smtClean="0"/>
              <a:t>‹#›</a:t>
            </a:fld>
            <a:endParaRPr lang="en-GB" dirty="0"/>
          </a:p>
        </p:txBody>
      </p:sp>
    </p:spTree>
    <p:extLst>
      <p:ext uri="{BB962C8B-B14F-4D97-AF65-F5344CB8AC3E}">
        <p14:creationId xmlns:p14="http://schemas.microsoft.com/office/powerpoint/2010/main" val="72760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hyperlink" Target="http://www.hdft.nhs.uk/"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mailto:hdft.mvp@nhs.net" TargetMode="External"/><Relationship Id="rId4" Type="http://schemas.openxmlformats.org/officeDocument/2006/relationships/hyperlink" Target="mailto:hdft.parent.eduaction@nhs.net"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000000"/>
              </a:clrFrom>
              <a:clrTo>
                <a:srgbClr val="000000">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8700"/>
                    </a14:imgEffect>
                    <a14:imgEffect>
                      <a14:saturation sat="250000"/>
                    </a14:imgEffect>
                  </a14:imgLayer>
                </a14:imgProps>
              </a:ext>
              <a:ext uri="{28A0092B-C50C-407E-A947-70E740481C1C}">
                <a14:useLocalDpi xmlns:a14="http://schemas.microsoft.com/office/drawing/2010/main" val="0"/>
              </a:ext>
            </a:extLst>
          </a:blip>
          <a:stretch>
            <a:fillRect/>
          </a:stretch>
        </p:blipFill>
        <p:spPr>
          <a:xfrm>
            <a:off x="0" y="-23152"/>
            <a:ext cx="9144000" cy="6863680"/>
          </a:xfrm>
          <a:prstGeom prst="rect">
            <a:avLst/>
          </a:prstGeom>
          <a:effectLst>
            <a:glow>
              <a:schemeClr val="accent1"/>
            </a:glow>
            <a:reflection endPos="0" dir="5400000" sy="-100000" algn="bl" rotWithShape="0"/>
          </a:effectLst>
        </p:spPr>
      </p:pic>
      <p:sp>
        <p:nvSpPr>
          <p:cNvPr id="2" name="Title 1"/>
          <p:cNvSpPr>
            <a:spLocks noGrp="1"/>
          </p:cNvSpPr>
          <p:nvPr>
            <p:ph type="ctrTitle"/>
          </p:nvPr>
        </p:nvSpPr>
        <p:spPr>
          <a:xfrm>
            <a:off x="685800" y="3068960"/>
            <a:ext cx="7772400" cy="1470025"/>
          </a:xfrm>
        </p:spPr>
        <p:txBody>
          <a:bodyPr>
            <a:normAutofit/>
          </a:bodyPr>
          <a:lstStyle/>
          <a:p>
            <a:r>
              <a:rPr lang="en-GB" sz="6000" b="1" dirty="0"/>
              <a:t>Birth &amp; Beyond</a:t>
            </a:r>
          </a:p>
        </p:txBody>
      </p:sp>
      <p:sp>
        <p:nvSpPr>
          <p:cNvPr id="3" name="Subtitle 2"/>
          <p:cNvSpPr>
            <a:spLocks noGrp="1"/>
          </p:cNvSpPr>
          <p:nvPr>
            <p:ph type="subTitle" idx="1"/>
          </p:nvPr>
        </p:nvSpPr>
        <p:spPr>
          <a:xfrm>
            <a:off x="1371600" y="4725144"/>
            <a:ext cx="6400800" cy="1752600"/>
          </a:xfrm>
        </p:spPr>
        <p:txBody>
          <a:bodyPr>
            <a:normAutofit/>
          </a:bodyPr>
          <a:lstStyle/>
          <a:p>
            <a:r>
              <a:rPr lang="en-GB" sz="4800" dirty="0">
                <a:solidFill>
                  <a:schemeClr val="tx1"/>
                </a:solidFill>
              </a:rPr>
              <a:t>Meeting Your Baby and the Early Days</a:t>
            </a:r>
          </a:p>
        </p:txBody>
      </p:sp>
      <p:pic>
        <p:nvPicPr>
          <p:cNvPr id="1026" name="Picture 2" descr="C:\Users\r.huddleston\Downloads\less-white-hdft-log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81" t="8181" r="3220" b="8562"/>
          <a:stretch/>
        </p:blipFill>
        <p:spPr bwMode="auto">
          <a:xfrm>
            <a:off x="5811520" y="0"/>
            <a:ext cx="3342352" cy="1148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564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Coping with crying- ICON</a:t>
            </a:r>
            <a:endParaRPr lang="en-GB"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54811" y="1784265"/>
            <a:ext cx="5834378" cy="4157832"/>
          </a:xfrm>
          <a:prstGeom prst="rect">
            <a:avLst/>
          </a:prstGeom>
          <a:noFill/>
          <a:ln w="12700">
            <a:solidFill>
              <a:schemeClr val="tx1"/>
            </a:solidFill>
          </a:ln>
          <a:effectLst/>
          <a:extLst/>
        </p:spPr>
      </p:pic>
    </p:spTree>
    <p:extLst>
      <p:ext uri="{BB962C8B-B14F-4D97-AF65-F5344CB8AC3E}">
        <p14:creationId xmlns:p14="http://schemas.microsoft.com/office/powerpoint/2010/main" val="3534338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Available </a:t>
            </a:r>
            <a:r>
              <a:rPr lang="en-GB" u="sng" dirty="0" smtClean="0"/>
              <a:t>Support after birth</a:t>
            </a:r>
            <a:endParaRPr lang="en-GB" u="sng" dirty="0"/>
          </a:p>
        </p:txBody>
      </p:sp>
      <p:sp>
        <p:nvSpPr>
          <p:cNvPr id="3" name="Content Placeholder 2"/>
          <p:cNvSpPr>
            <a:spLocks noGrp="1"/>
          </p:cNvSpPr>
          <p:nvPr>
            <p:ph idx="1"/>
          </p:nvPr>
        </p:nvSpPr>
        <p:spPr>
          <a:xfrm>
            <a:off x="457200" y="1600200"/>
            <a:ext cx="4978896" cy="4525963"/>
          </a:xfrm>
        </p:spPr>
        <p:txBody>
          <a:bodyPr>
            <a:normAutofit fontScale="85000" lnSpcReduction="20000"/>
          </a:bodyPr>
          <a:lstStyle/>
          <a:p>
            <a:r>
              <a:rPr lang="en-GB" dirty="0"/>
              <a:t>Family and friends</a:t>
            </a:r>
          </a:p>
          <a:p>
            <a:r>
              <a:rPr lang="en-GB" dirty="0"/>
              <a:t>Community </a:t>
            </a:r>
            <a:r>
              <a:rPr lang="en-GB" dirty="0" smtClean="0"/>
              <a:t>Midwife (first visit for support the day after home birth or the first day home from hospital)</a:t>
            </a:r>
            <a:endParaRPr lang="en-GB" dirty="0"/>
          </a:p>
          <a:p>
            <a:r>
              <a:rPr lang="en-GB" dirty="0"/>
              <a:t>Health Visitors</a:t>
            </a:r>
          </a:p>
          <a:p>
            <a:r>
              <a:rPr lang="en-GB" dirty="0"/>
              <a:t>Parent Support Advisors (Children's Centres)</a:t>
            </a:r>
          </a:p>
          <a:p>
            <a:r>
              <a:rPr lang="en-GB" dirty="0"/>
              <a:t>Your GP/ Out of hours GP</a:t>
            </a:r>
          </a:p>
          <a:p>
            <a:r>
              <a:rPr lang="en-GB" dirty="0"/>
              <a:t>Breast Feeding Support </a:t>
            </a:r>
            <a:r>
              <a:rPr lang="en-GB" dirty="0" smtClean="0"/>
              <a:t>Groups and Parent and Baby groups  </a:t>
            </a:r>
            <a:r>
              <a:rPr lang="en-GB" dirty="0"/>
              <a:t>at Children’s Centres</a:t>
            </a:r>
          </a:p>
          <a:p>
            <a:endParaRPr lang="en-GB" dirty="0"/>
          </a:p>
        </p:txBody>
      </p:sp>
      <p:pic>
        <p:nvPicPr>
          <p:cNvPr id="4" name="Picture 6"/>
          <p:cNvPicPr>
            <a:picLocks noChangeAspect="1" noChangeArrowheads="1"/>
          </p:cNvPicPr>
          <p:nvPr/>
        </p:nvPicPr>
        <p:blipFill>
          <a:blip r:embed="rId3"/>
          <a:srcRect/>
          <a:stretch>
            <a:fillRect/>
          </a:stretch>
        </p:blipFill>
        <p:spPr bwMode="auto">
          <a:xfrm>
            <a:off x="5364088" y="2060848"/>
            <a:ext cx="3779912" cy="3600400"/>
          </a:xfrm>
          <a:prstGeom prst="rect">
            <a:avLst/>
          </a:prstGeom>
          <a:ln>
            <a:noFill/>
          </a:ln>
          <a:effectLst>
            <a:softEdge rad="112500"/>
          </a:effectLst>
        </p:spPr>
      </p:pic>
    </p:spTree>
    <p:extLst>
      <p:ext uri="{BB962C8B-B14F-4D97-AF65-F5344CB8AC3E}">
        <p14:creationId xmlns:p14="http://schemas.microsoft.com/office/powerpoint/2010/main" val="1687469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564904"/>
            <a:ext cx="8229600" cy="1143000"/>
          </a:xfrm>
        </p:spPr>
        <p:txBody>
          <a:bodyPr>
            <a:noAutofit/>
          </a:bodyPr>
          <a:lstStyle/>
          <a:p>
            <a:r>
              <a:rPr lang="en-GB" sz="8000" dirty="0">
                <a:effectLst>
                  <a:outerShdw blurRad="38100" dist="38100" dir="2700000" algn="tl">
                    <a:srgbClr val="000000">
                      <a:alpha val="43137"/>
                    </a:srgbClr>
                  </a:outerShdw>
                </a:effectLst>
              </a:rPr>
              <a:t>Looking After </a:t>
            </a:r>
            <a:r>
              <a:rPr lang="en-GB" sz="8000" dirty="0" smtClean="0">
                <a:effectLst>
                  <a:outerShdw blurRad="38100" dist="38100" dir="2700000" algn="tl">
                    <a:srgbClr val="000000">
                      <a:alpha val="43137"/>
                    </a:srgbClr>
                  </a:outerShdw>
                </a:effectLst>
              </a:rPr>
              <a:t>Your </a:t>
            </a:r>
            <a:r>
              <a:rPr lang="en-GB" sz="8000" dirty="0">
                <a:effectLst>
                  <a:outerShdw blurRad="38100" dist="38100" dir="2700000" algn="tl">
                    <a:srgbClr val="000000">
                      <a:alpha val="43137"/>
                    </a:srgbClr>
                  </a:outerShdw>
                </a:effectLst>
              </a:rPr>
              <a:t>Baby</a:t>
            </a:r>
          </a:p>
        </p:txBody>
      </p:sp>
    </p:spTree>
    <p:extLst>
      <p:ext uri="{BB962C8B-B14F-4D97-AF65-F5344CB8AC3E}">
        <p14:creationId xmlns:p14="http://schemas.microsoft.com/office/powerpoint/2010/main" val="30084473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Nappy Changing</a:t>
            </a:r>
          </a:p>
        </p:txBody>
      </p:sp>
      <p:pic>
        <p:nvPicPr>
          <p:cNvPr id="4" name="Picture 2"/>
          <p:cNvPicPr>
            <a:picLocks noChangeAspect="1" noChangeArrowheads="1"/>
          </p:cNvPicPr>
          <p:nvPr/>
        </p:nvPicPr>
        <p:blipFill rotWithShape="1">
          <a:blip r:embed="rId3"/>
          <a:srcRect l="9845" t="7553" r="11525"/>
          <a:stretch/>
        </p:blipFill>
        <p:spPr bwMode="auto">
          <a:xfrm>
            <a:off x="724619" y="1720397"/>
            <a:ext cx="2053087" cy="2108200"/>
          </a:xfrm>
          <a:prstGeom prst="rect">
            <a:avLst/>
          </a:prstGeom>
          <a:ln>
            <a:noFill/>
          </a:ln>
          <a:effectLst>
            <a:outerShdw blurRad="292100" dist="139700" dir="2700000" algn="tl" rotWithShape="0">
              <a:srgbClr val="333333">
                <a:alpha val="65000"/>
              </a:srgbClr>
            </a:outerShdw>
          </a:effectLst>
        </p:spPr>
      </p:pic>
      <p:pic>
        <p:nvPicPr>
          <p:cNvPr id="5" name="Picture 3"/>
          <p:cNvPicPr>
            <a:picLocks noChangeAspect="1" noChangeArrowheads="1"/>
          </p:cNvPicPr>
          <p:nvPr/>
        </p:nvPicPr>
        <p:blipFill>
          <a:blip r:embed="rId4"/>
          <a:srcRect/>
          <a:stretch>
            <a:fillRect/>
          </a:stretch>
        </p:blipFill>
        <p:spPr bwMode="auto">
          <a:xfrm>
            <a:off x="3490338" y="1682895"/>
            <a:ext cx="2216864" cy="2130493"/>
          </a:xfrm>
          <a:prstGeom prst="rect">
            <a:avLst/>
          </a:prstGeom>
          <a:ln>
            <a:noFill/>
          </a:ln>
          <a:effectLst>
            <a:outerShdw blurRad="292100" dist="139700" dir="2700000" algn="tl" rotWithShape="0">
              <a:srgbClr val="333333">
                <a:alpha val="65000"/>
              </a:srgbClr>
            </a:outerShdw>
          </a:effectLst>
        </p:spPr>
      </p:pic>
      <p:pic>
        <p:nvPicPr>
          <p:cNvPr id="6" name="Picture 4"/>
          <p:cNvPicPr>
            <a:picLocks noChangeAspect="1" noChangeArrowheads="1"/>
          </p:cNvPicPr>
          <p:nvPr/>
        </p:nvPicPr>
        <p:blipFill rotWithShape="1">
          <a:blip r:embed="rId5"/>
          <a:srcRect l="16150" t="821" r="13065"/>
          <a:stretch/>
        </p:blipFill>
        <p:spPr bwMode="auto">
          <a:xfrm>
            <a:off x="6444208" y="1670683"/>
            <a:ext cx="2242956" cy="2090897"/>
          </a:xfrm>
          <a:prstGeom prst="rect">
            <a:avLst/>
          </a:prstGeom>
          <a:ln>
            <a:noFill/>
          </a:ln>
          <a:effectLst>
            <a:outerShdw blurRad="292100" dist="139700" dir="2700000" algn="tl" rotWithShape="0">
              <a:srgbClr val="333333">
                <a:alpha val="65000"/>
              </a:srgbClr>
            </a:outerShdw>
          </a:effectLst>
        </p:spPr>
      </p:pic>
      <p:cxnSp>
        <p:nvCxnSpPr>
          <p:cNvPr id="9" name="Straight Arrow Connector 8"/>
          <p:cNvCxnSpPr>
            <a:endCxn id="5" idx="1"/>
          </p:cNvCxnSpPr>
          <p:nvPr/>
        </p:nvCxnSpPr>
        <p:spPr>
          <a:xfrm>
            <a:off x="2777706" y="2748142"/>
            <a:ext cx="712632"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a:xfrm>
            <a:off x="5707202" y="2852936"/>
            <a:ext cx="73700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8" name="TextBox 27"/>
          <p:cNvSpPr txBox="1"/>
          <p:nvPr/>
        </p:nvSpPr>
        <p:spPr>
          <a:xfrm>
            <a:off x="971600" y="4117722"/>
            <a:ext cx="1512168" cy="646331"/>
          </a:xfrm>
          <a:prstGeom prst="rect">
            <a:avLst/>
          </a:prstGeom>
          <a:noFill/>
        </p:spPr>
        <p:txBody>
          <a:bodyPr wrap="square" rtlCol="0">
            <a:spAutoFit/>
          </a:bodyPr>
          <a:lstStyle/>
          <a:p>
            <a:pPr algn="ctr"/>
            <a:r>
              <a:rPr lang="en-GB" dirty="0"/>
              <a:t>Day 1-2</a:t>
            </a:r>
          </a:p>
          <a:p>
            <a:pPr algn="ctr"/>
            <a:r>
              <a:rPr lang="en-GB" dirty="0"/>
              <a:t>Meconium</a:t>
            </a:r>
          </a:p>
        </p:txBody>
      </p:sp>
      <p:sp>
        <p:nvSpPr>
          <p:cNvPr id="29" name="TextBox 28"/>
          <p:cNvSpPr txBox="1"/>
          <p:nvPr/>
        </p:nvSpPr>
        <p:spPr>
          <a:xfrm>
            <a:off x="3923928" y="4117722"/>
            <a:ext cx="1584176" cy="646331"/>
          </a:xfrm>
          <a:prstGeom prst="rect">
            <a:avLst/>
          </a:prstGeom>
          <a:noFill/>
        </p:spPr>
        <p:txBody>
          <a:bodyPr wrap="square" rtlCol="0">
            <a:spAutoFit/>
          </a:bodyPr>
          <a:lstStyle/>
          <a:p>
            <a:pPr algn="ctr"/>
            <a:r>
              <a:rPr lang="en-GB" dirty="0"/>
              <a:t>Day </a:t>
            </a:r>
            <a:r>
              <a:rPr lang="en-GB" dirty="0" smtClean="0"/>
              <a:t>2-3 Changing </a:t>
            </a:r>
            <a:r>
              <a:rPr lang="en-GB" dirty="0"/>
              <a:t>Stool</a:t>
            </a:r>
          </a:p>
        </p:txBody>
      </p:sp>
      <p:sp>
        <p:nvSpPr>
          <p:cNvPr id="30" name="TextBox 29"/>
          <p:cNvSpPr txBox="1"/>
          <p:nvPr/>
        </p:nvSpPr>
        <p:spPr>
          <a:xfrm>
            <a:off x="6804248" y="4117722"/>
            <a:ext cx="1728192" cy="646331"/>
          </a:xfrm>
          <a:prstGeom prst="rect">
            <a:avLst/>
          </a:prstGeom>
          <a:noFill/>
        </p:spPr>
        <p:txBody>
          <a:bodyPr wrap="square" rtlCol="0">
            <a:spAutoFit/>
          </a:bodyPr>
          <a:lstStyle/>
          <a:p>
            <a:r>
              <a:rPr lang="en-GB" dirty="0"/>
              <a:t>Day </a:t>
            </a:r>
            <a:r>
              <a:rPr lang="en-GB" dirty="0" smtClean="0"/>
              <a:t>4-5 </a:t>
            </a:r>
            <a:r>
              <a:rPr lang="en-GB" dirty="0"/>
              <a:t>Onwards</a:t>
            </a:r>
          </a:p>
        </p:txBody>
      </p:sp>
      <p:sp>
        <p:nvSpPr>
          <p:cNvPr id="31" name="TextBox 30"/>
          <p:cNvSpPr txBox="1"/>
          <p:nvPr/>
        </p:nvSpPr>
        <p:spPr>
          <a:xfrm>
            <a:off x="2230969" y="5157192"/>
            <a:ext cx="4735602" cy="1200329"/>
          </a:xfrm>
          <a:prstGeom prst="rect">
            <a:avLst/>
          </a:prstGeom>
          <a:noFill/>
        </p:spPr>
        <p:txBody>
          <a:bodyPr wrap="square" rtlCol="0">
            <a:spAutoFit/>
          </a:bodyPr>
          <a:lstStyle/>
          <a:p>
            <a:r>
              <a:rPr lang="en-GB" b="1" dirty="0"/>
              <a:t>How do I know my baby is getting enough milk?</a:t>
            </a:r>
          </a:p>
          <a:p>
            <a:pPr marL="285750" indent="-285750">
              <a:buFont typeface="Arial" pitchFamily="34" charset="0"/>
              <a:buChar char="•"/>
            </a:pPr>
            <a:r>
              <a:rPr lang="en-GB" dirty="0"/>
              <a:t>From day 5 onwards your baby should have at least 6 wet nappies every 24 hours</a:t>
            </a:r>
          </a:p>
          <a:p>
            <a:pPr marL="285750" indent="-285750">
              <a:buFont typeface="Arial" pitchFamily="34" charset="0"/>
              <a:buChar char="•"/>
            </a:pPr>
            <a:r>
              <a:rPr lang="en-GB" dirty="0"/>
              <a:t>Pass at least 2 yellow stools every 24 hours</a:t>
            </a:r>
          </a:p>
        </p:txBody>
      </p:sp>
    </p:spTree>
    <p:extLst>
      <p:ext uri="{BB962C8B-B14F-4D97-AF65-F5344CB8AC3E}">
        <p14:creationId xmlns:p14="http://schemas.microsoft.com/office/powerpoint/2010/main" val="3173304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Nappy Changing</a:t>
            </a:r>
          </a:p>
        </p:txBody>
      </p:sp>
      <p:pic>
        <p:nvPicPr>
          <p:cNvPr id="4" name="Picture 5"/>
          <p:cNvPicPr>
            <a:picLocks noChangeAspect="1" noChangeArrowheads="1"/>
          </p:cNvPicPr>
          <p:nvPr/>
        </p:nvPicPr>
        <p:blipFill rotWithShape="1">
          <a:blip r:embed="rId3"/>
          <a:srcRect r="16777"/>
          <a:stretch/>
        </p:blipFill>
        <p:spPr bwMode="auto">
          <a:xfrm>
            <a:off x="1259632" y="1541136"/>
            <a:ext cx="2960214" cy="266429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14394"/>
          <a:stretch/>
        </p:blipFill>
        <p:spPr>
          <a:xfrm>
            <a:off x="4932040" y="1541135"/>
            <a:ext cx="2887090" cy="2664297"/>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875643" y="4437112"/>
            <a:ext cx="1728192" cy="400110"/>
          </a:xfrm>
          <a:prstGeom prst="rect">
            <a:avLst/>
          </a:prstGeom>
          <a:noFill/>
        </p:spPr>
        <p:txBody>
          <a:bodyPr wrap="square" rtlCol="0">
            <a:spAutoFit/>
          </a:bodyPr>
          <a:lstStyle/>
          <a:p>
            <a:pPr algn="ctr"/>
            <a:r>
              <a:rPr lang="en-GB" sz="2000" dirty="0"/>
              <a:t>Urates</a:t>
            </a:r>
          </a:p>
        </p:txBody>
      </p:sp>
      <p:sp>
        <p:nvSpPr>
          <p:cNvPr id="7" name="TextBox 6"/>
          <p:cNvSpPr txBox="1"/>
          <p:nvPr/>
        </p:nvSpPr>
        <p:spPr>
          <a:xfrm>
            <a:off x="5151449" y="4437112"/>
            <a:ext cx="2448272" cy="400110"/>
          </a:xfrm>
          <a:prstGeom prst="rect">
            <a:avLst/>
          </a:prstGeom>
          <a:noFill/>
        </p:spPr>
        <p:txBody>
          <a:bodyPr wrap="square" rtlCol="0">
            <a:spAutoFit/>
          </a:bodyPr>
          <a:lstStyle/>
          <a:p>
            <a:pPr algn="ctr"/>
            <a:r>
              <a:rPr lang="en-GB" sz="2000" dirty="0"/>
              <a:t>Pseudo menstruation</a:t>
            </a:r>
          </a:p>
        </p:txBody>
      </p:sp>
      <p:sp>
        <p:nvSpPr>
          <p:cNvPr id="8" name="TextBox 7"/>
          <p:cNvSpPr txBox="1"/>
          <p:nvPr/>
        </p:nvSpPr>
        <p:spPr>
          <a:xfrm>
            <a:off x="2195736" y="5589240"/>
            <a:ext cx="4752528" cy="523220"/>
          </a:xfrm>
          <a:prstGeom prst="rect">
            <a:avLst/>
          </a:prstGeom>
          <a:noFill/>
        </p:spPr>
        <p:txBody>
          <a:bodyPr wrap="square" rtlCol="0">
            <a:spAutoFit/>
          </a:bodyPr>
          <a:lstStyle/>
          <a:p>
            <a:pPr algn="ctr"/>
            <a:r>
              <a:rPr lang="en-GB" sz="2800" dirty="0"/>
              <a:t>Have a go at Nappy Changing!</a:t>
            </a:r>
          </a:p>
        </p:txBody>
      </p:sp>
    </p:spTree>
    <p:extLst>
      <p:ext uri="{BB962C8B-B14F-4D97-AF65-F5344CB8AC3E}">
        <p14:creationId xmlns:p14="http://schemas.microsoft.com/office/powerpoint/2010/main" val="2956039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Cloth Nappies or Disposable Nappies?</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flipH="1">
            <a:off x="1691680" y="1340768"/>
            <a:ext cx="5773650" cy="3528392"/>
          </a:xfrm>
        </p:spPr>
      </p:pic>
      <p:sp>
        <p:nvSpPr>
          <p:cNvPr id="5" name="TextBox 4"/>
          <p:cNvSpPr txBox="1"/>
          <p:nvPr/>
        </p:nvSpPr>
        <p:spPr>
          <a:xfrm>
            <a:off x="1115616" y="5229200"/>
            <a:ext cx="7344816" cy="1200329"/>
          </a:xfrm>
          <a:prstGeom prst="rect">
            <a:avLst/>
          </a:prstGeom>
          <a:noFill/>
        </p:spPr>
        <p:txBody>
          <a:bodyPr wrap="square" rtlCol="0">
            <a:spAutoFit/>
          </a:bodyPr>
          <a:lstStyle/>
          <a:p>
            <a:r>
              <a:rPr lang="en-GB" sz="2400" dirty="0" smtClean="0"/>
              <a:t>The choice is yours! There are local ‘Cloth Nappy Libraries’ available for advice and information. Many Nappy Libraries have starter kits available for loan. </a:t>
            </a:r>
            <a:endParaRPr lang="en-GB" sz="2400" dirty="0"/>
          </a:p>
        </p:txBody>
      </p:sp>
    </p:spTree>
    <p:extLst>
      <p:ext uri="{BB962C8B-B14F-4D97-AF65-F5344CB8AC3E}">
        <p14:creationId xmlns:p14="http://schemas.microsoft.com/office/powerpoint/2010/main" val="3890033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Cord </a:t>
            </a:r>
            <a:r>
              <a:rPr lang="en-GB" u="sng" dirty="0"/>
              <a:t>Care</a:t>
            </a:r>
          </a:p>
        </p:txBody>
      </p:sp>
      <p:sp>
        <p:nvSpPr>
          <p:cNvPr id="3" name="Content Placeholder 2"/>
          <p:cNvSpPr>
            <a:spLocks noGrp="1"/>
          </p:cNvSpPr>
          <p:nvPr>
            <p:ph idx="1"/>
          </p:nvPr>
        </p:nvSpPr>
        <p:spPr/>
        <p:txBody>
          <a:bodyPr/>
          <a:lstStyle/>
          <a:p>
            <a:pPr marL="0" indent="0">
              <a:buNone/>
            </a:pPr>
            <a:r>
              <a:rPr lang="en-GB" u="sng" dirty="0"/>
              <a:t>Cord Care</a:t>
            </a:r>
          </a:p>
          <a:p>
            <a:endParaRPr lang="en-GB" dirty="0"/>
          </a:p>
          <a:p>
            <a:endParaRPr lang="en-GB" dirty="0"/>
          </a:p>
          <a:p>
            <a:endParaRPr lang="en-GB" dirty="0"/>
          </a:p>
          <a:p>
            <a:pPr marL="0" indent="0">
              <a:buNone/>
            </a:pP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495" t="7917" r="26986"/>
          <a:stretch/>
        </p:blipFill>
        <p:spPr>
          <a:xfrm>
            <a:off x="6228184" y="2383932"/>
            <a:ext cx="2449903" cy="248216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2383933"/>
            <a:ext cx="2804703" cy="248216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23528" y="2204864"/>
            <a:ext cx="2880320" cy="4893647"/>
          </a:xfrm>
          <a:prstGeom prst="rect">
            <a:avLst/>
          </a:prstGeom>
          <a:noFill/>
        </p:spPr>
        <p:txBody>
          <a:bodyPr wrap="square" rtlCol="0">
            <a:spAutoFit/>
          </a:bodyPr>
          <a:lstStyle/>
          <a:p>
            <a:pPr marL="285750" indent="-285750">
              <a:buFont typeface="Arial" pitchFamily="34" charset="0"/>
              <a:buChar char="•"/>
            </a:pPr>
            <a:r>
              <a:rPr lang="en-GB" sz="2400" dirty="0"/>
              <a:t>Clean around the cord with water &amp; cotton wool</a:t>
            </a:r>
          </a:p>
          <a:p>
            <a:pPr marL="285750" indent="-285750">
              <a:buFont typeface="Arial" pitchFamily="34" charset="0"/>
              <a:buChar char="•"/>
            </a:pPr>
            <a:r>
              <a:rPr lang="en-GB" sz="2400" dirty="0"/>
              <a:t>Keep clean &amp; </a:t>
            </a:r>
            <a:r>
              <a:rPr lang="en-GB" sz="2400" dirty="0" smtClean="0"/>
              <a:t>dry</a:t>
            </a:r>
          </a:p>
          <a:p>
            <a:pPr marL="285750" indent="-285750">
              <a:buFont typeface="Arial" pitchFamily="34" charset="0"/>
              <a:buChar char="•"/>
            </a:pPr>
            <a:r>
              <a:rPr lang="en-GB" sz="2400" dirty="0" smtClean="0"/>
              <a:t>Fold the top of the nappy down</a:t>
            </a:r>
            <a:endParaRPr lang="en-GB" sz="2400" dirty="0"/>
          </a:p>
          <a:p>
            <a:pPr marL="285750" indent="-285750">
              <a:buFont typeface="Arial" pitchFamily="34" charset="0"/>
              <a:buChar char="•"/>
            </a:pPr>
            <a:r>
              <a:rPr lang="en-GB" sz="2400" dirty="0"/>
              <a:t>Antiseptics should NOT be used routinely</a:t>
            </a:r>
          </a:p>
          <a:p>
            <a:pPr marL="285750" indent="-285750">
              <a:buFont typeface="Arial" pitchFamily="34" charset="0"/>
              <a:buChar char="•"/>
            </a:pPr>
            <a:r>
              <a:rPr lang="en-GB" sz="2400" dirty="0"/>
              <a:t>Usually falls off  between 5-15 days.</a:t>
            </a:r>
          </a:p>
          <a:p>
            <a:pPr marL="285750" indent="-285750">
              <a:buFont typeface="Arial" pitchFamily="34" charset="0"/>
              <a:buChar char="•"/>
            </a:pPr>
            <a:endParaRPr lang="en-GB" sz="2400" dirty="0"/>
          </a:p>
        </p:txBody>
      </p:sp>
    </p:spTree>
    <p:extLst>
      <p:ext uri="{BB962C8B-B14F-4D97-AF65-F5344CB8AC3E}">
        <p14:creationId xmlns:p14="http://schemas.microsoft.com/office/powerpoint/2010/main" val="1013972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Skin Care</a:t>
            </a:r>
          </a:p>
        </p:txBody>
      </p:sp>
      <p:pic>
        <p:nvPicPr>
          <p:cNvPr id="4" name="Picture 2"/>
          <p:cNvPicPr>
            <a:picLocks noChangeAspect="1" noChangeArrowheads="1"/>
          </p:cNvPicPr>
          <p:nvPr/>
        </p:nvPicPr>
        <p:blipFill rotWithShape="1">
          <a:blip r:embed="rId3"/>
          <a:srcRect r="18647"/>
          <a:stretch/>
        </p:blipFill>
        <p:spPr bwMode="auto">
          <a:xfrm>
            <a:off x="0" y="2368876"/>
            <a:ext cx="2490239" cy="2592912"/>
          </a:xfrm>
          <a:prstGeom prst="rect">
            <a:avLst/>
          </a:prstGeom>
          <a:ln>
            <a:noFill/>
          </a:ln>
          <a:effectLst>
            <a:outerShdw blurRad="292100" dist="139700" dir="2700000" algn="tl" rotWithShape="0">
              <a:srgbClr val="333333">
                <a:alpha val="65000"/>
              </a:srgbClr>
            </a:outerShdw>
          </a:effectLst>
        </p:spPr>
      </p:pic>
      <p:pic>
        <p:nvPicPr>
          <p:cNvPr id="5" name="Picture 3"/>
          <p:cNvPicPr>
            <a:picLocks noChangeAspect="1" noChangeArrowheads="1"/>
          </p:cNvPicPr>
          <p:nvPr/>
        </p:nvPicPr>
        <p:blipFill>
          <a:blip r:embed="rId4"/>
          <a:srcRect/>
          <a:stretch>
            <a:fillRect/>
          </a:stretch>
        </p:blipFill>
        <p:spPr bwMode="auto">
          <a:xfrm>
            <a:off x="4628109" y="2383370"/>
            <a:ext cx="2305546" cy="2578419"/>
          </a:xfrm>
          <a:prstGeom prst="rect">
            <a:avLst/>
          </a:prstGeom>
          <a:ln>
            <a:noFill/>
          </a:ln>
          <a:effectLst>
            <a:outerShdw blurRad="292100" dist="139700" dir="2700000" algn="tl" rotWithShape="0">
              <a:srgbClr val="333333">
                <a:alpha val="65000"/>
              </a:srgbClr>
            </a:outerShdw>
          </a:effectLst>
        </p:spPr>
      </p:pic>
      <p:pic>
        <p:nvPicPr>
          <p:cNvPr id="6" name="Picture 4"/>
          <p:cNvPicPr>
            <a:picLocks noChangeAspect="1" noChangeArrowheads="1"/>
          </p:cNvPicPr>
          <p:nvPr/>
        </p:nvPicPr>
        <p:blipFill rotWithShape="1">
          <a:blip r:embed="rId5"/>
          <a:srcRect l="11297" r="13185" b="7131"/>
          <a:stretch/>
        </p:blipFill>
        <p:spPr bwMode="auto">
          <a:xfrm>
            <a:off x="2490239" y="2368876"/>
            <a:ext cx="2137869" cy="2592913"/>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67081" y="4984499"/>
            <a:ext cx="1728192" cy="461665"/>
          </a:xfrm>
          <a:prstGeom prst="rect">
            <a:avLst/>
          </a:prstGeom>
          <a:noFill/>
        </p:spPr>
        <p:txBody>
          <a:bodyPr wrap="square" rtlCol="0">
            <a:spAutoFit/>
          </a:bodyPr>
          <a:lstStyle/>
          <a:p>
            <a:pPr algn="ctr"/>
            <a:r>
              <a:rPr lang="en-GB" sz="2400" dirty="0"/>
              <a:t>Dry Skin</a:t>
            </a:r>
          </a:p>
        </p:txBody>
      </p:sp>
      <p:sp>
        <p:nvSpPr>
          <p:cNvPr id="8" name="TextBox 7"/>
          <p:cNvSpPr txBox="1"/>
          <p:nvPr/>
        </p:nvSpPr>
        <p:spPr>
          <a:xfrm>
            <a:off x="5024798" y="4990758"/>
            <a:ext cx="1512168" cy="830997"/>
          </a:xfrm>
          <a:prstGeom prst="rect">
            <a:avLst/>
          </a:prstGeom>
          <a:noFill/>
        </p:spPr>
        <p:txBody>
          <a:bodyPr wrap="square" rtlCol="0">
            <a:spAutoFit/>
          </a:bodyPr>
          <a:lstStyle/>
          <a:p>
            <a:pPr algn="ctr"/>
            <a:r>
              <a:rPr lang="en-GB" sz="2400" dirty="0"/>
              <a:t>Erythema Toxicum</a:t>
            </a:r>
          </a:p>
        </p:txBody>
      </p:sp>
      <p:sp>
        <p:nvSpPr>
          <p:cNvPr id="9" name="TextBox 8"/>
          <p:cNvSpPr txBox="1"/>
          <p:nvPr/>
        </p:nvSpPr>
        <p:spPr>
          <a:xfrm>
            <a:off x="2413470" y="4990758"/>
            <a:ext cx="1728192" cy="461665"/>
          </a:xfrm>
          <a:prstGeom prst="rect">
            <a:avLst/>
          </a:prstGeom>
          <a:noFill/>
        </p:spPr>
        <p:txBody>
          <a:bodyPr wrap="square" rtlCol="0">
            <a:spAutoFit/>
          </a:bodyPr>
          <a:lstStyle/>
          <a:p>
            <a:pPr algn="ctr"/>
            <a:r>
              <a:rPr lang="en-GB" sz="2400" dirty="0"/>
              <a:t>Vernix</a:t>
            </a:r>
          </a:p>
        </p:txBody>
      </p:sp>
      <p:sp>
        <p:nvSpPr>
          <p:cNvPr id="10" name="TextBox 9"/>
          <p:cNvSpPr txBox="1"/>
          <p:nvPr/>
        </p:nvSpPr>
        <p:spPr>
          <a:xfrm>
            <a:off x="467081" y="1484784"/>
            <a:ext cx="6553191" cy="954107"/>
          </a:xfrm>
          <a:prstGeom prst="rect">
            <a:avLst/>
          </a:prstGeom>
          <a:noFill/>
        </p:spPr>
        <p:txBody>
          <a:bodyPr wrap="square" rtlCol="0">
            <a:spAutoFit/>
          </a:bodyPr>
          <a:lstStyle/>
          <a:p>
            <a:r>
              <a:rPr lang="en-GB" sz="2800" u="sng" dirty="0"/>
              <a:t>Common skin appearances in the </a:t>
            </a:r>
            <a:r>
              <a:rPr lang="en-GB" sz="2800" u="sng" dirty="0" smtClean="0"/>
              <a:t>new-born:</a:t>
            </a:r>
            <a:endParaRPr lang="en-GB" sz="2800" u="sng" dirty="0"/>
          </a:p>
        </p:txBody>
      </p:sp>
      <p:pic>
        <p:nvPicPr>
          <p:cNvPr id="2051" name="Picture 3" descr="C:\Users\r.robson\AppData\Local\Microsoft\Windows\Temporary Internet Files\Content.IE5\URUSR1QZ\img_8147-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3655" y="2383370"/>
            <a:ext cx="2205354" cy="257841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236296" y="4990758"/>
            <a:ext cx="1512168" cy="461665"/>
          </a:xfrm>
          <a:prstGeom prst="rect">
            <a:avLst/>
          </a:prstGeom>
          <a:noFill/>
        </p:spPr>
        <p:txBody>
          <a:bodyPr wrap="square" rtlCol="0">
            <a:spAutoFit/>
          </a:bodyPr>
          <a:lstStyle/>
          <a:p>
            <a:pPr algn="ctr"/>
            <a:r>
              <a:rPr lang="en-GB" sz="2400" dirty="0" smtClean="0"/>
              <a:t>Jaundice</a:t>
            </a:r>
            <a:endParaRPr lang="en-GB" sz="2400" dirty="0"/>
          </a:p>
        </p:txBody>
      </p:sp>
    </p:spTree>
    <p:extLst>
      <p:ext uri="{BB962C8B-B14F-4D97-AF65-F5344CB8AC3E}">
        <p14:creationId xmlns:p14="http://schemas.microsoft.com/office/powerpoint/2010/main" val="35164393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Bathing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1412776"/>
            <a:ext cx="5691575" cy="3692861"/>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2123728" y="5301208"/>
            <a:ext cx="4896544" cy="1200329"/>
          </a:xfrm>
          <a:prstGeom prst="rect">
            <a:avLst/>
          </a:prstGeom>
          <a:noFill/>
        </p:spPr>
        <p:txBody>
          <a:bodyPr wrap="square" rtlCol="0">
            <a:spAutoFit/>
          </a:bodyPr>
          <a:lstStyle/>
          <a:p>
            <a:r>
              <a:rPr lang="en-GB" dirty="0" smtClean="0"/>
              <a:t>Plain water, for the first month, bathing is for enjoyment too for both baby and parents, keep talking to your baby to help them feel more safe and secure.</a:t>
            </a:r>
            <a:endParaRPr lang="en-GB" dirty="0"/>
          </a:p>
        </p:txBody>
      </p:sp>
    </p:spTree>
    <p:extLst>
      <p:ext uri="{BB962C8B-B14F-4D97-AF65-F5344CB8AC3E}">
        <p14:creationId xmlns:p14="http://schemas.microsoft.com/office/powerpoint/2010/main" val="2161458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512" y="0"/>
            <a:ext cx="8229600" cy="1143000"/>
          </a:xfrm>
        </p:spPr>
        <p:txBody>
          <a:bodyPr/>
          <a:lstStyle/>
          <a:p>
            <a:pPr algn="l"/>
            <a:r>
              <a:rPr lang="en-GB" b="1" u="sng" dirty="0">
                <a:solidFill>
                  <a:schemeClr val="bg1"/>
                </a:solidFill>
              </a:rPr>
              <a:t>Feeding Our Baby</a:t>
            </a:r>
          </a:p>
        </p:txBody>
      </p:sp>
      <p:sp>
        <p:nvSpPr>
          <p:cNvPr id="3" name="Content Placeholder 2"/>
          <p:cNvSpPr>
            <a:spLocks noGrp="1"/>
          </p:cNvSpPr>
          <p:nvPr>
            <p:ph idx="1"/>
          </p:nvPr>
        </p:nvSpPr>
        <p:spPr>
          <a:xfrm>
            <a:off x="179512" y="908720"/>
            <a:ext cx="8229600" cy="1252736"/>
          </a:xfrm>
        </p:spPr>
        <p:txBody>
          <a:bodyPr/>
          <a:lstStyle/>
          <a:p>
            <a:pPr marL="0" indent="0" algn="ctr">
              <a:buNone/>
            </a:pPr>
            <a:r>
              <a:rPr lang="en-GB" dirty="0">
                <a:solidFill>
                  <a:schemeClr val="bg1"/>
                </a:solidFill>
              </a:rPr>
              <a:t>Does breastfeeding </a:t>
            </a:r>
            <a:r>
              <a:rPr lang="en-GB" i="1" dirty="0">
                <a:solidFill>
                  <a:schemeClr val="bg1"/>
                </a:solidFill>
              </a:rPr>
              <a:t>really</a:t>
            </a:r>
            <a:r>
              <a:rPr lang="en-GB" dirty="0">
                <a:solidFill>
                  <a:schemeClr val="bg1"/>
                </a:solidFill>
              </a:rPr>
              <a:t> matter?</a:t>
            </a:r>
          </a:p>
        </p:txBody>
      </p:sp>
      <p:sp>
        <p:nvSpPr>
          <p:cNvPr id="4" name="TextBox 3"/>
          <p:cNvSpPr txBox="1"/>
          <p:nvPr/>
        </p:nvSpPr>
        <p:spPr>
          <a:xfrm>
            <a:off x="251520" y="1916832"/>
            <a:ext cx="2592288" cy="4031873"/>
          </a:xfrm>
          <a:prstGeom prst="rect">
            <a:avLst/>
          </a:prstGeom>
          <a:noFill/>
        </p:spPr>
        <p:txBody>
          <a:bodyPr wrap="square" rtlCol="0">
            <a:spAutoFit/>
          </a:bodyPr>
          <a:lstStyle/>
          <a:p>
            <a:r>
              <a:rPr lang="en-GB" sz="3200" b="1" dirty="0" smtClean="0">
                <a:solidFill>
                  <a:schemeClr val="bg1"/>
                </a:solidFill>
              </a:rPr>
              <a:t>Breastfeeding is not just about nutrition for your baby, it has so many other benefits!</a:t>
            </a:r>
            <a:endParaRPr lang="en-GB" sz="3200" b="1" dirty="0">
              <a:solidFill>
                <a:schemeClr val="bg1"/>
              </a:solidFill>
            </a:endParaRPr>
          </a:p>
        </p:txBody>
      </p:sp>
    </p:spTree>
    <p:extLst>
      <p:ext uri="{BB962C8B-B14F-4D97-AF65-F5344CB8AC3E}">
        <p14:creationId xmlns:p14="http://schemas.microsoft.com/office/powerpoint/2010/main" val="3933059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Getting to Know Our Baby</a:t>
            </a:r>
          </a:p>
        </p:txBody>
      </p:sp>
      <p:sp>
        <p:nvSpPr>
          <p:cNvPr id="3" name="Content Placeholder 2"/>
          <p:cNvSpPr>
            <a:spLocks noGrp="1"/>
          </p:cNvSpPr>
          <p:nvPr>
            <p:ph idx="1"/>
          </p:nvPr>
        </p:nvSpPr>
        <p:spPr>
          <a:xfrm>
            <a:off x="457200" y="4437111"/>
            <a:ext cx="8229600" cy="1689051"/>
          </a:xfrm>
        </p:spPr>
        <p:txBody>
          <a:bodyPr/>
          <a:lstStyle/>
          <a:p>
            <a:pPr marL="0" indent="0" algn="ctr">
              <a:buNone/>
            </a:pPr>
            <a:r>
              <a:rPr lang="en-GB" dirty="0"/>
              <a:t>What do you think it is like for your baby being carried inside your womb?</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525" y="1628800"/>
            <a:ext cx="4552950" cy="2524125"/>
          </a:xfrm>
          <a:prstGeom prst="rect">
            <a:avLst/>
          </a:prstGeom>
        </p:spPr>
      </p:pic>
    </p:spTree>
    <p:extLst>
      <p:ext uri="{BB962C8B-B14F-4D97-AF65-F5344CB8AC3E}">
        <p14:creationId xmlns:p14="http://schemas.microsoft.com/office/powerpoint/2010/main" val="12852809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83805"/>
            <a:ext cx="8229600" cy="1143000"/>
          </a:xfrm>
        </p:spPr>
        <p:txBody>
          <a:bodyPr/>
          <a:lstStyle/>
          <a:p>
            <a:r>
              <a:rPr lang="en-GB" b="1" u="sng" dirty="0"/>
              <a:t>What is Breastmilk made up of?</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7359" t="18365" r="4717"/>
          <a:stretch/>
        </p:blipFill>
        <p:spPr>
          <a:xfrm>
            <a:off x="2051720" y="1259455"/>
            <a:ext cx="5296619" cy="5598543"/>
          </a:xfrm>
          <a:prstGeom prst="rect">
            <a:avLst/>
          </a:prstGeom>
          <a:ln>
            <a:noFill/>
          </a:ln>
          <a:effectLst>
            <a:softEdge rad="112500"/>
          </a:effectLst>
        </p:spPr>
      </p:pic>
      <p:sp>
        <p:nvSpPr>
          <p:cNvPr id="6" name="TextBox 5"/>
          <p:cNvSpPr txBox="1"/>
          <p:nvPr/>
        </p:nvSpPr>
        <p:spPr>
          <a:xfrm>
            <a:off x="7348339" y="1844824"/>
            <a:ext cx="1328117" cy="369332"/>
          </a:xfrm>
          <a:prstGeom prst="rect">
            <a:avLst/>
          </a:prstGeom>
          <a:noFill/>
        </p:spPr>
        <p:txBody>
          <a:bodyPr wrap="square" rtlCol="0">
            <a:spAutoFit/>
          </a:bodyPr>
          <a:lstStyle/>
          <a:p>
            <a:endParaRPr lang="en-GB" dirty="0"/>
          </a:p>
        </p:txBody>
      </p:sp>
      <p:sp>
        <p:nvSpPr>
          <p:cNvPr id="7" name="TextBox 6"/>
          <p:cNvSpPr txBox="1"/>
          <p:nvPr/>
        </p:nvSpPr>
        <p:spPr>
          <a:xfrm>
            <a:off x="0" y="1052736"/>
            <a:ext cx="2195736" cy="5853910"/>
          </a:xfrm>
          <a:prstGeom prst="rect">
            <a:avLst/>
          </a:prstGeom>
          <a:noFill/>
        </p:spPr>
        <p:txBody>
          <a:bodyPr wrap="square" rtlCol="0">
            <a:spAutoFit/>
          </a:bodyPr>
          <a:lstStyle/>
          <a:p>
            <a:pPr algn="ctr">
              <a:lnSpc>
                <a:spcPct val="130000"/>
              </a:lnSpc>
            </a:pPr>
            <a:r>
              <a:rPr lang="en-GB" b="1" dirty="0"/>
              <a:t>Enzymes</a:t>
            </a:r>
          </a:p>
          <a:p>
            <a:pPr algn="ctr">
              <a:lnSpc>
                <a:spcPct val="130000"/>
              </a:lnSpc>
            </a:pPr>
            <a:r>
              <a:rPr lang="en-GB" dirty="0"/>
              <a:t>To help aid digestion  </a:t>
            </a:r>
          </a:p>
          <a:p>
            <a:pPr algn="ctr">
              <a:lnSpc>
                <a:spcPct val="130000"/>
              </a:lnSpc>
            </a:pPr>
            <a:endParaRPr lang="en-GB" b="1" dirty="0"/>
          </a:p>
          <a:p>
            <a:pPr algn="ctr">
              <a:lnSpc>
                <a:spcPct val="130000"/>
              </a:lnSpc>
            </a:pPr>
            <a:r>
              <a:rPr lang="en-GB" b="1" dirty="0"/>
              <a:t>Antibodies</a:t>
            </a:r>
          </a:p>
          <a:p>
            <a:pPr algn="ctr">
              <a:lnSpc>
                <a:spcPct val="130000"/>
              </a:lnSpc>
            </a:pPr>
            <a:r>
              <a:rPr lang="en-GB" dirty="0"/>
              <a:t>To fight infection</a:t>
            </a:r>
          </a:p>
          <a:p>
            <a:pPr algn="ctr">
              <a:lnSpc>
                <a:spcPct val="130000"/>
              </a:lnSpc>
            </a:pPr>
            <a:endParaRPr lang="en-GB" b="1" dirty="0"/>
          </a:p>
          <a:p>
            <a:pPr algn="ctr">
              <a:lnSpc>
                <a:spcPct val="130000"/>
              </a:lnSpc>
            </a:pPr>
            <a:r>
              <a:rPr lang="en-GB" b="1" dirty="0"/>
              <a:t>Hormones</a:t>
            </a:r>
          </a:p>
          <a:p>
            <a:pPr algn="ctr">
              <a:lnSpc>
                <a:spcPct val="130000"/>
              </a:lnSpc>
            </a:pPr>
            <a:r>
              <a:rPr lang="en-GB" dirty="0"/>
              <a:t>E.g. insulin, thyroxine, growth stimulating hormone</a:t>
            </a:r>
          </a:p>
          <a:p>
            <a:pPr algn="ctr">
              <a:lnSpc>
                <a:spcPct val="130000"/>
              </a:lnSpc>
            </a:pPr>
            <a:endParaRPr lang="en-GB" b="1" dirty="0">
              <a:solidFill>
                <a:srgbClr val="000000"/>
              </a:solidFill>
            </a:endParaRPr>
          </a:p>
          <a:p>
            <a:pPr algn="ctr">
              <a:lnSpc>
                <a:spcPct val="130000"/>
              </a:lnSpc>
            </a:pPr>
            <a:r>
              <a:rPr lang="en-GB" b="1" dirty="0">
                <a:solidFill>
                  <a:srgbClr val="000000"/>
                </a:solidFill>
              </a:rPr>
              <a:t>Viral fragments</a:t>
            </a:r>
          </a:p>
          <a:p>
            <a:pPr algn="ctr">
              <a:lnSpc>
                <a:spcPct val="130000"/>
              </a:lnSpc>
            </a:pPr>
            <a:r>
              <a:rPr lang="en-GB" dirty="0">
                <a:solidFill>
                  <a:srgbClr val="000000"/>
                </a:solidFill>
              </a:rPr>
              <a:t>To help activate your baby’s immune system</a:t>
            </a:r>
          </a:p>
          <a:p>
            <a:pPr lvl="1" algn="ctr">
              <a:lnSpc>
                <a:spcPct val="130000"/>
              </a:lnSpc>
            </a:pPr>
            <a:r>
              <a:rPr lang="en-GB" dirty="0"/>
              <a:t>              </a:t>
            </a:r>
          </a:p>
        </p:txBody>
      </p:sp>
      <p:sp>
        <p:nvSpPr>
          <p:cNvPr id="9" name="TextBox 8"/>
          <p:cNvSpPr txBox="1"/>
          <p:nvPr/>
        </p:nvSpPr>
        <p:spPr>
          <a:xfrm>
            <a:off x="7236296" y="1052736"/>
            <a:ext cx="1907704" cy="5410712"/>
          </a:xfrm>
          <a:prstGeom prst="rect">
            <a:avLst/>
          </a:prstGeom>
          <a:noFill/>
        </p:spPr>
        <p:txBody>
          <a:bodyPr wrap="square" rtlCol="0">
            <a:spAutoFit/>
          </a:bodyPr>
          <a:lstStyle/>
          <a:p>
            <a:pPr>
              <a:lnSpc>
                <a:spcPct val="130000"/>
              </a:lnSpc>
            </a:pPr>
            <a:endParaRPr lang="en-GB" b="1" dirty="0">
              <a:solidFill>
                <a:srgbClr val="000000"/>
              </a:solidFill>
            </a:endParaRPr>
          </a:p>
          <a:p>
            <a:pPr algn="ctr">
              <a:lnSpc>
                <a:spcPct val="130000"/>
              </a:lnSpc>
            </a:pPr>
            <a:r>
              <a:rPr lang="en-GB" b="1" dirty="0">
                <a:solidFill>
                  <a:srgbClr val="000000"/>
                </a:solidFill>
              </a:rPr>
              <a:t>White cells</a:t>
            </a:r>
          </a:p>
          <a:p>
            <a:pPr algn="ctr">
              <a:lnSpc>
                <a:spcPct val="130000"/>
              </a:lnSpc>
            </a:pPr>
            <a:r>
              <a:rPr lang="en-GB" dirty="0">
                <a:solidFill>
                  <a:srgbClr val="000000"/>
                </a:solidFill>
              </a:rPr>
              <a:t>To destroy bacteria</a:t>
            </a:r>
          </a:p>
          <a:p>
            <a:pPr lvl="1" algn="ctr">
              <a:lnSpc>
                <a:spcPct val="130000"/>
              </a:lnSpc>
            </a:pPr>
            <a:endParaRPr lang="en-GB" dirty="0">
              <a:solidFill>
                <a:srgbClr val="000000"/>
              </a:solidFill>
            </a:endParaRPr>
          </a:p>
          <a:p>
            <a:pPr algn="ctr">
              <a:lnSpc>
                <a:spcPct val="130000"/>
              </a:lnSpc>
            </a:pPr>
            <a:r>
              <a:rPr lang="en-GB" b="1" dirty="0">
                <a:solidFill>
                  <a:srgbClr val="000000"/>
                </a:solidFill>
              </a:rPr>
              <a:t>Oligosaccharides</a:t>
            </a:r>
          </a:p>
          <a:p>
            <a:pPr algn="ctr">
              <a:lnSpc>
                <a:spcPct val="130000"/>
              </a:lnSpc>
            </a:pPr>
            <a:r>
              <a:rPr lang="en-GB" dirty="0">
                <a:solidFill>
                  <a:srgbClr val="000000"/>
                </a:solidFill>
              </a:rPr>
              <a:t>Sugars that stimulate your baby to open his/her bowels</a:t>
            </a:r>
          </a:p>
          <a:p>
            <a:pPr algn="ctr">
              <a:lnSpc>
                <a:spcPct val="130000"/>
              </a:lnSpc>
            </a:pPr>
            <a:endParaRPr lang="en-GB" b="1" dirty="0"/>
          </a:p>
          <a:p>
            <a:pPr algn="ctr">
              <a:lnSpc>
                <a:spcPct val="130000"/>
              </a:lnSpc>
            </a:pPr>
            <a:r>
              <a:rPr lang="en-GB" b="1" dirty="0"/>
              <a:t>Anti-inflammatory Properties</a:t>
            </a:r>
          </a:p>
          <a:p>
            <a:endParaRPr lang="en-GB" dirty="0"/>
          </a:p>
        </p:txBody>
      </p:sp>
    </p:spTree>
    <p:extLst>
      <p:ext uri="{BB962C8B-B14F-4D97-AF65-F5344CB8AC3E}">
        <p14:creationId xmlns:p14="http://schemas.microsoft.com/office/powerpoint/2010/main" val="1717276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Benefits of Breastfeeding</a:t>
            </a:r>
          </a:p>
        </p:txBody>
      </p:sp>
      <p:sp>
        <p:nvSpPr>
          <p:cNvPr id="3" name="Content Placeholder 2"/>
          <p:cNvSpPr>
            <a:spLocks noGrp="1"/>
          </p:cNvSpPr>
          <p:nvPr>
            <p:ph idx="1"/>
          </p:nvPr>
        </p:nvSpPr>
        <p:spPr>
          <a:xfrm>
            <a:off x="457200" y="1600200"/>
            <a:ext cx="4391392" cy="4843636"/>
          </a:xfrm>
        </p:spPr>
        <p:txBody>
          <a:bodyPr>
            <a:normAutofit fontScale="92500" lnSpcReduction="20000"/>
          </a:bodyPr>
          <a:lstStyle/>
          <a:p>
            <a:pPr marL="0" indent="0">
              <a:buNone/>
            </a:pPr>
            <a:r>
              <a:rPr lang="en-GB" b="1" u="sng" dirty="0"/>
              <a:t>For Baby:</a:t>
            </a:r>
          </a:p>
          <a:p>
            <a:r>
              <a:rPr lang="en-GB" dirty="0"/>
              <a:t>Reduces the risk of:</a:t>
            </a:r>
          </a:p>
          <a:p>
            <a:pPr lvl="1"/>
            <a:r>
              <a:rPr lang="en-GB" dirty="0"/>
              <a:t>Diarrhoea &amp; vomiting resulting in hospital admission</a:t>
            </a:r>
          </a:p>
          <a:p>
            <a:pPr lvl="1"/>
            <a:r>
              <a:rPr lang="en-GB" dirty="0"/>
              <a:t>Chest infections resulting in hospital admission</a:t>
            </a:r>
          </a:p>
          <a:p>
            <a:pPr lvl="1"/>
            <a:r>
              <a:rPr lang="en-GB" dirty="0"/>
              <a:t>Ear infections</a:t>
            </a:r>
          </a:p>
          <a:p>
            <a:pPr lvl="1"/>
            <a:r>
              <a:rPr lang="en-GB" dirty="0"/>
              <a:t>Developing eczema</a:t>
            </a:r>
          </a:p>
          <a:p>
            <a:pPr lvl="1"/>
            <a:r>
              <a:rPr lang="en-GB" dirty="0"/>
              <a:t>Obesity</a:t>
            </a:r>
          </a:p>
          <a:p>
            <a:pPr lvl="1"/>
            <a:r>
              <a:rPr lang="en-GB" dirty="0"/>
              <a:t>Diabetes</a:t>
            </a:r>
          </a:p>
          <a:p>
            <a:pPr lvl="1"/>
            <a:r>
              <a:rPr lang="en-GB" dirty="0"/>
              <a:t>Sudden Infant Death</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3129528"/>
            <a:ext cx="4205662" cy="2798812"/>
          </a:xfrm>
          <a:prstGeom prst="rect">
            <a:avLst/>
          </a:prstGeom>
        </p:spPr>
      </p:pic>
    </p:spTree>
    <p:extLst>
      <p:ext uri="{BB962C8B-B14F-4D97-AF65-F5344CB8AC3E}">
        <p14:creationId xmlns:p14="http://schemas.microsoft.com/office/powerpoint/2010/main" val="17381705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Benefits of Breastfeeding</a:t>
            </a:r>
          </a:p>
        </p:txBody>
      </p:sp>
      <p:sp>
        <p:nvSpPr>
          <p:cNvPr id="3" name="Content Placeholder 2"/>
          <p:cNvSpPr>
            <a:spLocks noGrp="1"/>
          </p:cNvSpPr>
          <p:nvPr>
            <p:ph idx="1"/>
          </p:nvPr>
        </p:nvSpPr>
        <p:spPr>
          <a:xfrm>
            <a:off x="457200" y="1600201"/>
            <a:ext cx="8147248" cy="2476872"/>
          </a:xfrm>
        </p:spPr>
        <p:txBody>
          <a:bodyPr>
            <a:normAutofit fontScale="92500" lnSpcReduction="20000"/>
          </a:bodyPr>
          <a:lstStyle/>
          <a:p>
            <a:pPr marL="0" indent="0">
              <a:buNone/>
            </a:pPr>
            <a:r>
              <a:rPr lang="en-GB" b="1" u="sng" dirty="0"/>
              <a:t>For mothers:</a:t>
            </a:r>
            <a:endParaRPr lang="en-GB" b="1" dirty="0"/>
          </a:p>
          <a:p>
            <a:r>
              <a:rPr lang="en-GB" dirty="0"/>
              <a:t>Lowers the risk of mum getting breast cancer</a:t>
            </a:r>
          </a:p>
          <a:p>
            <a:r>
              <a:rPr lang="en-GB" dirty="0"/>
              <a:t>May reduce your risk of getting ovarian </a:t>
            </a:r>
            <a:r>
              <a:rPr lang="en-GB" dirty="0" smtClean="0"/>
              <a:t>cancer</a:t>
            </a:r>
          </a:p>
          <a:p>
            <a:r>
              <a:rPr lang="en-GB" dirty="0" smtClean="0"/>
              <a:t>Fantastic for bonding with baby</a:t>
            </a:r>
            <a:endParaRPr lang="en-GB" dirty="0"/>
          </a:p>
          <a:p>
            <a:r>
              <a:rPr lang="en-GB" dirty="0" smtClean="0"/>
              <a:t>It </a:t>
            </a:r>
            <a:r>
              <a:rPr lang="en-GB" dirty="0"/>
              <a:t>saves money!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3818318"/>
            <a:ext cx="5112568" cy="2809103"/>
          </a:xfrm>
          <a:prstGeom prst="rect">
            <a:avLst/>
          </a:prstGeom>
        </p:spPr>
      </p:pic>
    </p:spTree>
    <p:extLst>
      <p:ext uri="{BB962C8B-B14F-4D97-AF65-F5344CB8AC3E}">
        <p14:creationId xmlns:p14="http://schemas.microsoft.com/office/powerpoint/2010/main" val="4294342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Postnatal Washing Line </a:t>
            </a:r>
            <a:endParaRPr lang="en-GB" dirty="0"/>
          </a:p>
        </p:txBody>
      </p:sp>
      <p:pic>
        <p:nvPicPr>
          <p:cNvPr id="6152" name="Picture 8" descr="C:\Users\r.robson\AppData\Local\Microsoft\Windows\Temporary Internet Files\Content.IE5\187E05WP\clothes-on-washing-line-vecto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99" y="1244920"/>
            <a:ext cx="7410343" cy="4138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7882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76672"/>
            <a:ext cx="8748465" cy="60025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04882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764704"/>
            <a:ext cx="8391541" cy="55446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38538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Do you intend to bed share with your baby?</a:t>
            </a:r>
          </a:p>
        </p:txBody>
      </p:sp>
      <p:sp>
        <p:nvSpPr>
          <p:cNvPr id="3" name="Content Placeholder 2"/>
          <p:cNvSpPr>
            <a:spLocks noGrp="1"/>
          </p:cNvSpPr>
          <p:nvPr>
            <p:ph idx="1"/>
          </p:nvPr>
        </p:nvSpPr>
        <p:spPr>
          <a:xfrm>
            <a:off x="385646" y="1484784"/>
            <a:ext cx="8229600" cy="1800200"/>
          </a:xfrm>
        </p:spPr>
        <p:txBody>
          <a:bodyPr>
            <a:normAutofit/>
          </a:bodyPr>
          <a:lstStyle/>
          <a:p>
            <a:r>
              <a:rPr lang="en-GB" sz="2400" dirty="0"/>
              <a:t>Whilst most expectant parents will say no, over half of babies born each year will have slept together in an adult bed with one or both parents by three months, whether intended or not (UNICEF 2017)</a:t>
            </a:r>
          </a:p>
          <a:p>
            <a:endParaRPr lang="en-GB" dirty="0"/>
          </a:p>
          <a:p>
            <a:endParaRPr lang="en-GB" dirty="0"/>
          </a:p>
        </p:txBody>
      </p:sp>
      <p:sp>
        <p:nvSpPr>
          <p:cNvPr id="5" name="TextBox 4"/>
          <p:cNvSpPr txBox="1"/>
          <p:nvPr/>
        </p:nvSpPr>
        <p:spPr>
          <a:xfrm>
            <a:off x="5664478" y="3252265"/>
            <a:ext cx="3170130" cy="3693319"/>
          </a:xfrm>
          <a:prstGeom prst="rect">
            <a:avLst/>
          </a:prstGeom>
          <a:noFill/>
        </p:spPr>
        <p:txBody>
          <a:bodyPr wrap="square" rtlCol="0">
            <a:spAutoFit/>
          </a:bodyPr>
          <a:lstStyle/>
          <a:p>
            <a:pPr marL="285750" indent="-285750">
              <a:buFont typeface="Calibri" pitchFamily="34" charset="0"/>
              <a:buChar char="Х"/>
            </a:pPr>
            <a:r>
              <a:rPr lang="en-GB" b="1" dirty="0">
                <a:solidFill>
                  <a:srgbClr val="FF0000"/>
                </a:solidFill>
              </a:rPr>
              <a:t>It is not safe to bed-share in the early months if your baby was born very small or preterm</a:t>
            </a:r>
          </a:p>
          <a:p>
            <a:pPr marL="285750" indent="-285750">
              <a:buFont typeface="Calibri" pitchFamily="34" charset="0"/>
              <a:buChar char="Х"/>
            </a:pPr>
            <a:r>
              <a:rPr lang="en-GB" b="1" dirty="0">
                <a:solidFill>
                  <a:srgbClr val="FF0000"/>
                </a:solidFill>
              </a:rPr>
              <a:t>Do not sleep with your baby when you have been drinking any alcohol or taking drugs (legal or illegal) that might make you sleepy </a:t>
            </a:r>
          </a:p>
          <a:p>
            <a:pPr marL="285750" indent="-285750">
              <a:buFont typeface="Calibri" pitchFamily="34" charset="0"/>
              <a:buChar char="Х"/>
            </a:pPr>
            <a:r>
              <a:rPr lang="en-GB" b="1" dirty="0">
                <a:solidFill>
                  <a:srgbClr val="FF0000"/>
                </a:solidFill>
              </a:rPr>
              <a:t>Do not sleep with your baby if you or anyone else in the bed is a smoker </a:t>
            </a:r>
          </a:p>
          <a:p>
            <a:endParaRPr lang="en-GB" dirty="0"/>
          </a:p>
        </p:txBody>
      </p:sp>
      <p:sp>
        <p:nvSpPr>
          <p:cNvPr id="6" name="TextBox 5"/>
          <p:cNvSpPr txBox="1"/>
          <p:nvPr/>
        </p:nvSpPr>
        <p:spPr>
          <a:xfrm>
            <a:off x="491916" y="3284984"/>
            <a:ext cx="2736304" cy="3416320"/>
          </a:xfrm>
          <a:prstGeom prst="rect">
            <a:avLst/>
          </a:prstGeom>
          <a:noFill/>
        </p:spPr>
        <p:txBody>
          <a:bodyPr wrap="square" rtlCol="0">
            <a:spAutoFit/>
          </a:bodyPr>
          <a:lstStyle/>
          <a:p>
            <a:pPr marL="285750" indent="-285750">
              <a:buFont typeface="Wingdings" pitchFamily="2" charset="2"/>
              <a:buChar char="ü"/>
            </a:pPr>
            <a:r>
              <a:rPr lang="en-GB" b="1" dirty="0">
                <a:solidFill>
                  <a:srgbClr val="00B050"/>
                </a:solidFill>
              </a:rPr>
              <a:t>Keep baby away from pillows</a:t>
            </a:r>
          </a:p>
          <a:p>
            <a:pPr marL="285750" indent="-285750">
              <a:buFont typeface="Wingdings" pitchFamily="2" charset="2"/>
              <a:buChar char="ü"/>
            </a:pPr>
            <a:r>
              <a:rPr lang="en-GB" b="1" dirty="0">
                <a:solidFill>
                  <a:srgbClr val="00B050"/>
                </a:solidFill>
              </a:rPr>
              <a:t>Make sure they cannot fall out of bed or become trapped between mattress &amp; wall</a:t>
            </a:r>
          </a:p>
          <a:p>
            <a:pPr marL="285750" indent="-285750">
              <a:buFont typeface="Wingdings" pitchFamily="2" charset="2"/>
              <a:buChar char="ü"/>
            </a:pPr>
            <a:r>
              <a:rPr lang="en-GB" b="1" dirty="0">
                <a:solidFill>
                  <a:srgbClr val="00B050"/>
                </a:solidFill>
              </a:rPr>
              <a:t>Bedclothes cannot cover baby’s face or head</a:t>
            </a:r>
          </a:p>
          <a:p>
            <a:pPr marL="285750" indent="-285750">
              <a:buFont typeface="Wingdings" pitchFamily="2" charset="2"/>
              <a:buChar char="ü"/>
            </a:pPr>
            <a:r>
              <a:rPr lang="en-GB" b="1" dirty="0">
                <a:solidFill>
                  <a:srgbClr val="00B050"/>
                </a:solidFill>
              </a:rPr>
              <a:t>Do not leave them unattended in the bed</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4730" r="13077"/>
          <a:stretch/>
        </p:blipFill>
        <p:spPr>
          <a:xfrm>
            <a:off x="3235461" y="3284984"/>
            <a:ext cx="2429017" cy="24898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723226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Mums Day and Partners Day</a:t>
            </a:r>
            <a:endParaRPr lang="en-GB" dirty="0"/>
          </a:p>
        </p:txBody>
      </p:sp>
      <p:sp>
        <p:nvSpPr>
          <p:cNvPr id="3" name="Content Placeholder 2"/>
          <p:cNvSpPr>
            <a:spLocks noGrp="1"/>
          </p:cNvSpPr>
          <p:nvPr>
            <p:ph idx="1"/>
          </p:nvPr>
        </p:nvSpPr>
        <p:spPr/>
        <p:txBody>
          <a:bodyPr>
            <a:normAutofit fontScale="92500"/>
          </a:bodyPr>
          <a:lstStyle/>
          <a:p>
            <a:pPr defTabSz="963412">
              <a:defRPr/>
            </a:pPr>
            <a:r>
              <a:rPr lang="en-GB" dirty="0" smtClean="0"/>
              <a:t>Consider your  </a:t>
            </a:r>
            <a:r>
              <a:rPr lang="en-GB" dirty="0"/>
              <a:t>individual </a:t>
            </a:r>
            <a:r>
              <a:rPr lang="en-GB" dirty="0" smtClean="0"/>
              <a:t>roles</a:t>
            </a:r>
            <a:r>
              <a:rPr lang="en-GB" dirty="0"/>
              <a:t> </a:t>
            </a:r>
            <a:r>
              <a:rPr lang="en-GB" dirty="0" smtClean="0"/>
              <a:t>and activities, perhaps your current share in household chores… </a:t>
            </a:r>
          </a:p>
          <a:p>
            <a:pPr marL="0" indent="0" defTabSz="963412">
              <a:buNone/>
              <a:defRPr/>
            </a:pPr>
            <a:endParaRPr lang="en-GB" dirty="0" smtClean="0"/>
          </a:p>
          <a:p>
            <a:pPr defTabSz="963412">
              <a:defRPr/>
            </a:pPr>
            <a:r>
              <a:rPr lang="en-GB" dirty="0" smtClean="0"/>
              <a:t>How </a:t>
            </a:r>
            <a:r>
              <a:rPr lang="en-GB" dirty="0"/>
              <a:t>might they shift? </a:t>
            </a:r>
          </a:p>
          <a:p>
            <a:pPr defTabSz="963412">
              <a:defRPr/>
            </a:pPr>
            <a:r>
              <a:rPr lang="en-GB" dirty="0"/>
              <a:t>Who will take on what role?</a:t>
            </a:r>
          </a:p>
          <a:p>
            <a:pPr defTabSz="963412">
              <a:defRPr/>
            </a:pPr>
            <a:r>
              <a:rPr lang="en-GB" dirty="0"/>
              <a:t>What might the new priorities be</a:t>
            </a:r>
            <a:r>
              <a:rPr lang="en-GB" dirty="0" smtClean="0"/>
              <a:t>?</a:t>
            </a:r>
          </a:p>
          <a:p>
            <a:pPr defTabSz="963412">
              <a:defRPr/>
            </a:pPr>
            <a:r>
              <a:rPr lang="en-GB" dirty="0" smtClean="0"/>
              <a:t>What can we plan before baby arrives to make this adjustment easier?</a:t>
            </a:r>
            <a:endParaRPr lang="en-GB" dirty="0"/>
          </a:p>
          <a:p>
            <a:pPr defTabSz="963412">
              <a:defRPr/>
            </a:pPr>
            <a:endParaRPr lang="en-GB" dirty="0"/>
          </a:p>
        </p:txBody>
      </p:sp>
    </p:spTree>
    <p:extLst>
      <p:ext uri="{BB962C8B-B14F-4D97-AF65-F5344CB8AC3E}">
        <p14:creationId xmlns:p14="http://schemas.microsoft.com/office/powerpoint/2010/main" val="40429722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Baby Blues</a:t>
            </a:r>
          </a:p>
        </p:txBody>
      </p:sp>
      <p:sp>
        <p:nvSpPr>
          <p:cNvPr id="3" name="Content Placeholder 2"/>
          <p:cNvSpPr>
            <a:spLocks noGrp="1"/>
          </p:cNvSpPr>
          <p:nvPr>
            <p:ph idx="1"/>
          </p:nvPr>
        </p:nvSpPr>
        <p:spPr>
          <a:xfrm>
            <a:off x="457200" y="1600200"/>
            <a:ext cx="5915000" cy="4525963"/>
          </a:xfrm>
        </p:spPr>
        <p:txBody>
          <a:bodyPr>
            <a:normAutofit fontScale="92500" lnSpcReduction="20000"/>
          </a:bodyPr>
          <a:lstStyle/>
          <a:p>
            <a:r>
              <a:rPr lang="en-GB" dirty="0"/>
              <a:t>Up to 80% of new mothers go through the ‘baby blues’</a:t>
            </a:r>
          </a:p>
          <a:p>
            <a:r>
              <a:rPr lang="en-GB" dirty="0"/>
              <a:t>Usually occurs in the first three or four days</a:t>
            </a:r>
          </a:p>
          <a:p>
            <a:r>
              <a:rPr lang="en-GB" dirty="0"/>
              <a:t>New mums can become very tearful </a:t>
            </a:r>
          </a:p>
          <a:p>
            <a:r>
              <a:rPr lang="en-GB" dirty="0"/>
              <a:t>It may be caused by hormone changes, tiredness and possible discomfort after birth</a:t>
            </a:r>
          </a:p>
          <a:p>
            <a:r>
              <a:rPr lang="en-GB" dirty="0"/>
              <a:t>It usually passes after a few days.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7774" r="14844"/>
          <a:stretch/>
        </p:blipFill>
        <p:spPr>
          <a:xfrm>
            <a:off x="6300192" y="2632355"/>
            <a:ext cx="2592288" cy="3076933"/>
          </a:xfrm>
          <a:prstGeom prst="rect">
            <a:avLst/>
          </a:prstGeom>
          <a:ln>
            <a:noFill/>
          </a:ln>
          <a:effectLst>
            <a:softEdge rad="112500"/>
          </a:effectLst>
        </p:spPr>
      </p:pic>
    </p:spTree>
    <p:extLst>
      <p:ext uri="{BB962C8B-B14F-4D97-AF65-F5344CB8AC3E}">
        <p14:creationId xmlns:p14="http://schemas.microsoft.com/office/powerpoint/2010/main" val="23865514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Self-help advice for postnatal emotional wellbeing:</a:t>
            </a:r>
            <a:endParaRPr lang="en-GB" dirty="0"/>
          </a:p>
        </p:txBody>
      </p:sp>
      <p:sp>
        <p:nvSpPr>
          <p:cNvPr id="3" name="Content Placeholder 2"/>
          <p:cNvSpPr>
            <a:spLocks noGrp="1"/>
          </p:cNvSpPr>
          <p:nvPr>
            <p:ph idx="1"/>
          </p:nvPr>
        </p:nvSpPr>
        <p:spPr>
          <a:xfrm>
            <a:off x="457200" y="1600200"/>
            <a:ext cx="6386979" cy="4525963"/>
          </a:xfrm>
        </p:spPr>
        <p:txBody>
          <a:bodyPr>
            <a:normAutofit fontScale="77500" lnSpcReduction="20000"/>
          </a:bodyPr>
          <a:lstStyle/>
          <a:p>
            <a:r>
              <a:rPr lang="en-GB" dirty="0" smtClean="0"/>
              <a:t>Accept help from friends and family, its OK to take a break</a:t>
            </a:r>
          </a:p>
          <a:p>
            <a:r>
              <a:rPr lang="en-GB" dirty="0" smtClean="0"/>
              <a:t>Try and rest when the baby is sleeping</a:t>
            </a:r>
          </a:p>
          <a:p>
            <a:r>
              <a:rPr lang="en-GB" dirty="0" smtClean="0"/>
              <a:t>Spend as much time as you like cuddling and holding your baby – this has a soothing and calming effect</a:t>
            </a:r>
          </a:p>
          <a:p>
            <a:r>
              <a:rPr lang="en-GB" dirty="0" smtClean="0"/>
              <a:t>Try and eat a healthy diet and drink plenty of water</a:t>
            </a:r>
          </a:p>
          <a:p>
            <a:r>
              <a:rPr lang="en-GB" dirty="0" smtClean="0"/>
              <a:t>Light exercise, or just being out in fresh air can enhance your mood</a:t>
            </a:r>
          </a:p>
          <a:p>
            <a:r>
              <a:rPr lang="en-GB" dirty="0" smtClean="0"/>
              <a:t>Socialise at local baby groups, or children’s centres to meet other parents and build a support network.</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4179" y="4221088"/>
            <a:ext cx="2148830" cy="2148830"/>
          </a:xfrm>
          <a:prstGeom prst="rect">
            <a:avLst/>
          </a:prstGeom>
        </p:spPr>
      </p:pic>
    </p:spTree>
    <p:extLst>
      <p:ext uri="{BB962C8B-B14F-4D97-AF65-F5344CB8AC3E}">
        <p14:creationId xmlns:p14="http://schemas.microsoft.com/office/powerpoint/2010/main" val="3505997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GB" u="sng" dirty="0"/>
              <a:t>Calming &amp; Soothing Skin to Skin</a:t>
            </a:r>
          </a:p>
        </p:txBody>
      </p:sp>
      <p:sp>
        <p:nvSpPr>
          <p:cNvPr id="3" name="Content Placeholder 2"/>
          <p:cNvSpPr>
            <a:spLocks noGrp="1"/>
          </p:cNvSpPr>
          <p:nvPr>
            <p:ph idx="1"/>
          </p:nvPr>
        </p:nvSpPr>
        <p:spPr>
          <a:xfrm>
            <a:off x="251520" y="1196752"/>
            <a:ext cx="4978400" cy="5661248"/>
          </a:xfrm>
        </p:spPr>
        <p:txBody>
          <a:bodyPr>
            <a:normAutofit fontScale="70000" lnSpcReduction="20000"/>
          </a:bodyPr>
          <a:lstStyle/>
          <a:p>
            <a:pPr marL="0" indent="0">
              <a:buNone/>
            </a:pPr>
            <a:r>
              <a:rPr lang="en-GB" u="sng" dirty="0"/>
              <a:t>Benefits of Skin to Skin:</a:t>
            </a:r>
          </a:p>
          <a:p>
            <a:endParaRPr lang="en-GB" dirty="0"/>
          </a:p>
          <a:p>
            <a:pPr marL="285750" indent="-285750"/>
            <a:r>
              <a:rPr lang="en-GB" dirty="0"/>
              <a:t>Significantly reduces levels of stress hormones &amp; reduces crying</a:t>
            </a:r>
          </a:p>
          <a:p>
            <a:pPr marL="285750" indent="-285750"/>
            <a:r>
              <a:rPr lang="en-GB" dirty="0"/>
              <a:t>Helps to regulate your baby’s heart rate, breathing &amp; temperature</a:t>
            </a:r>
          </a:p>
          <a:p>
            <a:pPr marL="285750" indent="-285750"/>
            <a:r>
              <a:rPr lang="en-GB" dirty="0"/>
              <a:t>Helps to stabilise your baby’s blood glucose levels</a:t>
            </a:r>
          </a:p>
          <a:p>
            <a:pPr marL="285750" indent="-285750"/>
            <a:r>
              <a:rPr lang="en-GB" dirty="0"/>
              <a:t>Bonding &amp; Attachment –stimulates the release of oxytocin</a:t>
            </a:r>
          </a:p>
          <a:p>
            <a:pPr marL="285750" indent="-285750"/>
            <a:r>
              <a:rPr lang="en-GB" dirty="0"/>
              <a:t>Encourages mothers to get to know their baby; exploring their features close up</a:t>
            </a:r>
          </a:p>
          <a:p>
            <a:pPr marL="285750" indent="-285750"/>
            <a:r>
              <a:rPr lang="en-GB" dirty="0"/>
              <a:t>Helps to initiate breastfeeding</a:t>
            </a:r>
            <a:r>
              <a:rPr lang="en-GB" dirty="0" smtClean="0"/>
              <a:t>.</a:t>
            </a:r>
          </a:p>
          <a:p>
            <a:pPr marL="285750" indent="-285750"/>
            <a:r>
              <a:rPr lang="en-GB" dirty="0" smtClean="0"/>
              <a:t>Feel good hormones for parents too!</a:t>
            </a:r>
          </a:p>
          <a:p>
            <a:pPr marL="0" indent="0">
              <a:buNone/>
            </a:pPr>
            <a:r>
              <a:rPr lang="en-GB" sz="3400" b="1" dirty="0" smtClean="0"/>
              <a:t>Skin to skin may be used at any time to calm and soothe your baby after birth</a:t>
            </a:r>
            <a:endParaRPr lang="en-GB" sz="3400" b="1" dirty="0"/>
          </a:p>
          <a:p>
            <a:endParaRPr lang="en-GB" sz="34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0250" r="9750"/>
          <a:stretch/>
        </p:blipFill>
        <p:spPr>
          <a:xfrm>
            <a:off x="5492177" y="2276872"/>
            <a:ext cx="3452449" cy="3437037"/>
          </a:xfrm>
          <a:prstGeom prst="rect">
            <a:avLst/>
          </a:prstGeom>
        </p:spPr>
      </p:pic>
    </p:spTree>
    <p:extLst>
      <p:ext uri="{BB962C8B-B14F-4D97-AF65-F5344CB8AC3E}">
        <p14:creationId xmlns:p14="http://schemas.microsoft.com/office/powerpoint/2010/main" val="22703351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More than the baby blues?...</a:t>
            </a:r>
            <a:br>
              <a:rPr lang="en-GB" dirty="0" smtClean="0"/>
            </a:br>
            <a:r>
              <a:rPr lang="en-GB" dirty="0" smtClean="0"/>
              <a:t>“ I should be happy……but I’m not”</a:t>
            </a:r>
            <a:endParaRPr lang="en-GB" dirty="0"/>
          </a:p>
        </p:txBody>
      </p:sp>
      <p:sp>
        <p:nvSpPr>
          <p:cNvPr id="3" name="Content Placeholder 2"/>
          <p:cNvSpPr>
            <a:spLocks noGrp="1"/>
          </p:cNvSpPr>
          <p:nvPr>
            <p:ph idx="1"/>
          </p:nvPr>
        </p:nvSpPr>
        <p:spPr>
          <a:xfrm>
            <a:off x="457200" y="1600200"/>
            <a:ext cx="8229600" cy="5069160"/>
          </a:xfrm>
        </p:spPr>
        <p:txBody>
          <a:bodyPr>
            <a:normAutofit/>
          </a:bodyPr>
          <a:lstStyle/>
          <a:p>
            <a:r>
              <a:rPr lang="en-GB" sz="2400" dirty="0" smtClean="0"/>
              <a:t>Postnatal depression can affect as many as 1 in 7 new mums and 1 in 10 new partners</a:t>
            </a:r>
          </a:p>
          <a:p>
            <a:r>
              <a:rPr lang="en-GB" sz="2400" dirty="0" smtClean="0"/>
              <a:t>Signs and symptoms may include	</a:t>
            </a:r>
          </a:p>
          <a:p>
            <a:pPr lvl="1"/>
            <a:r>
              <a:rPr lang="en-GB" sz="2400" dirty="0" smtClean="0"/>
              <a:t>Feeling low, overly tired, tearful or irritable</a:t>
            </a:r>
          </a:p>
          <a:p>
            <a:pPr lvl="1"/>
            <a:r>
              <a:rPr lang="en-GB" sz="2400" dirty="0" smtClean="0"/>
              <a:t>Anxiety, worry and tension</a:t>
            </a:r>
          </a:p>
          <a:p>
            <a:pPr lvl="1"/>
            <a:r>
              <a:rPr lang="en-GB" sz="2400" dirty="0" smtClean="0"/>
              <a:t>Difficulty sleeping even when your baby sleeps well</a:t>
            </a:r>
          </a:p>
          <a:p>
            <a:pPr lvl="1"/>
            <a:r>
              <a:rPr lang="en-GB" sz="2400" dirty="0" smtClean="0"/>
              <a:t>Difficulty in concentrating</a:t>
            </a:r>
          </a:p>
          <a:p>
            <a:pPr lvl="1"/>
            <a:r>
              <a:rPr lang="en-GB" sz="2400" dirty="0"/>
              <a:t>Thoughts of not being a good enough </a:t>
            </a:r>
            <a:r>
              <a:rPr lang="en-GB" sz="2400" dirty="0" smtClean="0"/>
              <a:t>parent</a:t>
            </a:r>
          </a:p>
          <a:p>
            <a:pPr lvl="1"/>
            <a:r>
              <a:rPr lang="en-GB" sz="2400" dirty="0"/>
              <a:t>difficult or unexpected feelings towards your baby</a:t>
            </a:r>
          </a:p>
          <a:p>
            <a:pPr lvl="1"/>
            <a:r>
              <a:rPr lang="en-GB" sz="2400" dirty="0"/>
              <a:t>f</a:t>
            </a:r>
            <a:r>
              <a:rPr lang="en-GB" sz="2400" dirty="0" smtClean="0"/>
              <a:t>eelings </a:t>
            </a:r>
            <a:r>
              <a:rPr lang="en-GB" sz="2400" dirty="0"/>
              <a:t>of </a:t>
            </a:r>
            <a:r>
              <a:rPr lang="en-GB" sz="2400" dirty="0" smtClean="0"/>
              <a:t>hopelessness</a:t>
            </a:r>
          </a:p>
          <a:p>
            <a:pPr lvl="1"/>
            <a:r>
              <a:rPr lang="en-GB" sz="2400" dirty="0"/>
              <a:t>feeling unable to cope or enjoy anything</a:t>
            </a:r>
          </a:p>
          <a:p>
            <a:pPr lvl="1"/>
            <a:endParaRPr lang="en-GB" sz="1600" dirty="0"/>
          </a:p>
          <a:p>
            <a:pPr lvl="1"/>
            <a:endParaRPr lang="en-GB" sz="1600" dirty="0"/>
          </a:p>
        </p:txBody>
      </p:sp>
    </p:spTree>
    <p:extLst>
      <p:ext uri="{BB962C8B-B14F-4D97-AF65-F5344CB8AC3E}">
        <p14:creationId xmlns:p14="http://schemas.microsoft.com/office/powerpoint/2010/main" val="29924345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Help and support is there for you</a:t>
            </a:r>
            <a:endParaRPr lang="en-GB" dirty="0"/>
          </a:p>
        </p:txBody>
      </p:sp>
      <p:sp>
        <p:nvSpPr>
          <p:cNvPr id="3" name="Content Placeholder 2"/>
          <p:cNvSpPr>
            <a:spLocks noGrp="1"/>
          </p:cNvSpPr>
          <p:nvPr>
            <p:ph idx="1"/>
          </p:nvPr>
        </p:nvSpPr>
        <p:spPr>
          <a:xfrm>
            <a:off x="457200" y="1268760"/>
            <a:ext cx="8229600" cy="4857403"/>
          </a:xfrm>
        </p:spPr>
        <p:txBody>
          <a:bodyPr>
            <a:normAutofit fontScale="92500" lnSpcReduction="10000"/>
          </a:bodyPr>
          <a:lstStyle/>
          <a:p>
            <a:pPr marL="0" indent="0" algn="ctr">
              <a:buNone/>
            </a:pPr>
            <a:r>
              <a:rPr lang="en-GB" b="1" dirty="0" smtClean="0"/>
              <a:t>The first step is recognising it and then asking for help</a:t>
            </a:r>
          </a:p>
          <a:p>
            <a:pPr marL="0" indent="0" algn="ctr">
              <a:buNone/>
            </a:pPr>
            <a:endParaRPr lang="en-GB" b="1" dirty="0"/>
          </a:p>
          <a:p>
            <a:r>
              <a:rPr lang="en-GB" b="1" dirty="0"/>
              <a:t>Self help- </a:t>
            </a:r>
            <a:r>
              <a:rPr lang="en-GB" dirty="0"/>
              <a:t>getting some exercise, time out to enjoy doing something you enjoy, support groups</a:t>
            </a:r>
          </a:p>
          <a:p>
            <a:r>
              <a:rPr lang="en-GB" b="1" dirty="0" smtClean="0"/>
              <a:t>Talking therapies- </a:t>
            </a:r>
            <a:r>
              <a:rPr lang="en-GB" dirty="0" smtClean="0"/>
              <a:t>talking to your partner, family and friends, speaking to your midwife or health visitor and your GP</a:t>
            </a:r>
          </a:p>
          <a:p>
            <a:r>
              <a:rPr lang="en-GB" b="1" dirty="0" smtClean="0"/>
              <a:t>Medication </a:t>
            </a:r>
            <a:r>
              <a:rPr lang="en-GB" dirty="0" smtClean="0"/>
              <a:t>– safe to take on the advice of your doctor, safe with breastfeeding</a:t>
            </a:r>
          </a:p>
          <a:p>
            <a:endParaRPr lang="en-GB" dirty="0"/>
          </a:p>
        </p:txBody>
      </p:sp>
    </p:spTree>
    <p:extLst>
      <p:ext uri="{BB962C8B-B14F-4D97-AF65-F5344CB8AC3E}">
        <p14:creationId xmlns:p14="http://schemas.microsoft.com/office/powerpoint/2010/main" val="12956091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Importance of Pelvic Floor Exercises! </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544" y="1587543"/>
            <a:ext cx="5583875" cy="3641657"/>
          </a:xfrm>
        </p:spPr>
      </p:pic>
      <p:sp>
        <p:nvSpPr>
          <p:cNvPr id="5" name="TextBox 4"/>
          <p:cNvSpPr txBox="1"/>
          <p:nvPr/>
        </p:nvSpPr>
        <p:spPr>
          <a:xfrm>
            <a:off x="1115616" y="5505915"/>
            <a:ext cx="3960440" cy="923330"/>
          </a:xfrm>
          <a:prstGeom prst="rect">
            <a:avLst/>
          </a:prstGeom>
          <a:noFill/>
        </p:spPr>
        <p:txBody>
          <a:bodyPr wrap="square" rtlCol="0">
            <a:spAutoFit/>
          </a:bodyPr>
          <a:lstStyle/>
          <a:p>
            <a:pPr algn="ctr"/>
            <a:r>
              <a:rPr lang="en-GB" sz="5400" dirty="0" smtClean="0"/>
              <a:t>ACTIVITY</a:t>
            </a:r>
            <a:endParaRPr lang="en-GB" sz="54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1810" y="2845834"/>
            <a:ext cx="1409051" cy="2652979"/>
          </a:xfrm>
          <a:prstGeom prst="rect">
            <a:avLst/>
          </a:prstGeom>
        </p:spPr>
      </p:pic>
      <p:sp>
        <p:nvSpPr>
          <p:cNvPr id="6" name="TextBox 5"/>
          <p:cNvSpPr txBox="1"/>
          <p:nvPr/>
        </p:nvSpPr>
        <p:spPr>
          <a:xfrm>
            <a:off x="6086527" y="5626693"/>
            <a:ext cx="2805953" cy="1015663"/>
          </a:xfrm>
          <a:prstGeom prst="rect">
            <a:avLst/>
          </a:prstGeom>
          <a:noFill/>
        </p:spPr>
        <p:txBody>
          <a:bodyPr wrap="square" rtlCol="0">
            <a:spAutoFit/>
          </a:bodyPr>
          <a:lstStyle/>
          <a:p>
            <a:pPr algn="ctr"/>
            <a:r>
              <a:rPr lang="en-GB" sz="2000" dirty="0" smtClean="0"/>
              <a:t>For a great reminder - Download the NHS Squeezy app today!</a:t>
            </a:r>
            <a:endParaRPr lang="en-GB" sz="2000" dirty="0"/>
          </a:p>
        </p:txBody>
      </p:sp>
      <p:sp>
        <p:nvSpPr>
          <p:cNvPr id="7" name="TextBox 6"/>
          <p:cNvSpPr txBox="1"/>
          <p:nvPr/>
        </p:nvSpPr>
        <p:spPr>
          <a:xfrm>
            <a:off x="6300192" y="1098610"/>
            <a:ext cx="2592288" cy="1754326"/>
          </a:xfrm>
          <a:prstGeom prst="rect">
            <a:avLst/>
          </a:prstGeom>
          <a:noFill/>
        </p:spPr>
        <p:txBody>
          <a:bodyPr wrap="square" rtlCol="0">
            <a:spAutoFit/>
          </a:bodyPr>
          <a:lstStyle/>
          <a:p>
            <a:pPr algn="ctr"/>
            <a:r>
              <a:rPr lang="en-GB" b="1" dirty="0" smtClean="0"/>
              <a:t>Remember!</a:t>
            </a:r>
          </a:p>
          <a:p>
            <a:pPr algn="ctr"/>
            <a:r>
              <a:rPr lang="en-GB" b="1" dirty="0" smtClean="0"/>
              <a:t>10 long squeezes  (10 seconds)</a:t>
            </a:r>
          </a:p>
          <a:p>
            <a:pPr algn="ctr"/>
            <a:r>
              <a:rPr lang="en-GB" b="1" dirty="0" smtClean="0"/>
              <a:t>10 short squeezes (1 second)</a:t>
            </a:r>
          </a:p>
          <a:p>
            <a:pPr algn="ctr"/>
            <a:r>
              <a:rPr lang="en-GB" b="1" dirty="0" smtClean="0"/>
              <a:t>3 TIMES A DAY!</a:t>
            </a:r>
            <a:endParaRPr lang="en-GB" b="1" dirty="0"/>
          </a:p>
        </p:txBody>
      </p:sp>
    </p:spTree>
    <p:extLst>
      <p:ext uri="{BB962C8B-B14F-4D97-AF65-F5344CB8AC3E}">
        <p14:creationId xmlns:p14="http://schemas.microsoft.com/office/powerpoint/2010/main" val="12058923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Nearly done!</a:t>
            </a:r>
            <a:br>
              <a:rPr lang="en-GB" dirty="0" smtClean="0"/>
            </a:br>
            <a:endParaRPr lang="en-GB" dirty="0"/>
          </a:p>
        </p:txBody>
      </p:sp>
      <p:sp>
        <p:nvSpPr>
          <p:cNvPr id="3" name="Content Placeholder 2"/>
          <p:cNvSpPr>
            <a:spLocks noGrp="1"/>
          </p:cNvSpPr>
          <p:nvPr>
            <p:ph idx="1"/>
          </p:nvPr>
        </p:nvSpPr>
        <p:spPr>
          <a:xfrm>
            <a:off x="457200" y="1268760"/>
            <a:ext cx="8229600" cy="4857403"/>
          </a:xfrm>
        </p:spPr>
        <p:txBody>
          <a:bodyPr>
            <a:normAutofit fontScale="92500" lnSpcReduction="20000"/>
          </a:bodyPr>
          <a:lstStyle/>
          <a:p>
            <a:r>
              <a:rPr lang="en-GB" dirty="0" smtClean="0"/>
              <a:t>Remember to access </a:t>
            </a:r>
            <a:r>
              <a:rPr lang="en-GB" dirty="0" smtClean="0">
                <a:hlinkClick r:id="rId3"/>
              </a:rPr>
              <a:t>www.hdft.nhs.uk</a:t>
            </a:r>
            <a:r>
              <a:rPr lang="en-GB" dirty="0" smtClean="0"/>
              <a:t> for a range of leaflets with information you may find helpful</a:t>
            </a:r>
          </a:p>
          <a:p>
            <a:r>
              <a:rPr lang="en-GB" dirty="0" smtClean="0"/>
              <a:t>Harrogate Maternity Mums and Midwives Facebook group- on line tour video</a:t>
            </a:r>
          </a:p>
          <a:p>
            <a:r>
              <a:rPr lang="en-GB" dirty="0" smtClean="0"/>
              <a:t>Your community midwife or Rachel Robson Parent Education Midwife should you need any additional support- </a:t>
            </a:r>
            <a:r>
              <a:rPr lang="en-GB" dirty="0" smtClean="0">
                <a:hlinkClick r:id="rId4"/>
              </a:rPr>
              <a:t>hdft.parent.eduaction@nhs.net</a:t>
            </a:r>
            <a:r>
              <a:rPr lang="en-GB" dirty="0" smtClean="0"/>
              <a:t> </a:t>
            </a:r>
          </a:p>
          <a:p>
            <a:r>
              <a:rPr lang="en-GB" dirty="0" smtClean="0"/>
              <a:t>Maternity Voice Partnership (MVP)link </a:t>
            </a:r>
            <a:r>
              <a:rPr lang="en-GB" dirty="0" smtClean="0">
                <a:hlinkClick r:id="rId5"/>
              </a:rPr>
              <a:t>hdft.mvp@nhs.net</a:t>
            </a:r>
            <a:r>
              <a:rPr lang="en-GB" dirty="0" smtClean="0"/>
              <a:t> – giving feedback on your care to develop our services further</a:t>
            </a:r>
          </a:p>
        </p:txBody>
      </p:sp>
    </p:spTree>
    <p:extLst>
      <p:ext uri="{BB962C8B-B14F-4D97-AF65-F5344CB8AC3E}">
        <p14:creationId xmlns:p14="http://schemas.microsoft.com/office/powerpoint/2010/main" val="23769467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17" t="100" r="13790" b="-674"/>
          <a:stretch/>
        </p:blipFill>
        <p:spPr>
          <a:xfrm>
            <a:off x="0" y="-5310"/>
            <a:ext cx="9144000" cy="6978855"/>
          </a:xfrm>
          <a:prstGeom prst="rect">
            <a:avLst/>
          </a:prstGeom>
        </p:spPr>
      </p:pic>
      <p:sp>
        <p:nvSpPr>
          <p:cNvPr id="2" name="Title 1"/>
          <p:cNvSpPr>
            <a:spLocks noGrp="1"/>
          </p:cNvSpPr>
          <p:nvPr>
            <p:ph type="title"/>
          </p:nvPr>
        </p:nvSpPr>
        <p:spPr>
          <a:xfrm>
            <a:off x="0" y="980728"/>
            <a:ext cx="3816424" cy="3384376"/>
          </a:xfrm>
        </p:spPr>
        <p:txBody>
          <a:bodyPr>
            <a:noAutofit/>
          </a:bodyPr>
          <a:lstStyle/>
          <a:p>
            <a:r>
              <a:rPr lang="en-GB" sz="4000" b="1" dirty="0" smtClean="0">
                <a:solidFill>
                  <a:schemeClr val="bg1"/>
                </a:solidFill>
                <a:latin typeface="Vijaya" pitchFamily="34" charset="0"/>
                <a:cs typeface="Vijaya" pitchFamily="34" charset="0"/>
              </a:rPr>
              <a:t>“A baby fills a place in your heart you never knew was empty” - Unknown</a:t>
            </a:r>
            <a:endParaRPr lang="en-GB" sz="4000" b="1" dirty="0">
              <a:solidFill>
                <a:schemeClr val="bg1"/>
              </a:solidFill>
              <a:latin typeface="Vijaya" pitchFamily="34" charset="0"/>
              <a:cs typeface="Vijaya" pitchFamily="34" charset="0"/>
            </a:endParaRPr>
          </a:p>
        </p:txBody>
      </p:sp>
      <p:sp>
        <p:nvSpPr>
          <p:cNvPr id="3" name="Content Placeholder 2"/>
          <p:cNvSpPr>
            <a:spLocks noGrp="1"/>
          </p:cNvSpPr>
          <p:nvPr>
            <p:ph idx="1"/>
          </p:nvPr>
        </p:nvSpPr>
        <p:spPr>
          <a:xfrm>
            <a:off x="251520" y="5823969"/>
            <a:ext cx="8316404" cy="1149576"/>
          </a:xfrm>
        </p:spPr>
        <p:txBody>
          <a:bodyPr>
            <a:normAutofit lnSpcReduction="10000"/>
          </a:bodyPr>
          <a:lstStyle/>
          <a:p>
            <a:pPr marL="0" indent="0" algn="ctr">
              <a:buNone/>
            </a:pPr>
            <a:r>
              <a:rPr lang="en-GB" sz="3600" b="1" dirty="0" smtClean="0">
                <a:latin typeface="Vijaya" pitchFamily="34" charset="0"/>
                <a:cs typeface="Vijaya" pitchFamily="34" charset="0"/>
              </a:rPr>
              <a:t>We wish you all the best on your exciting journey to parenthood! </a:t>
            </a:r>
            <a:endParaRPr lang="en-GB" sz="3600" b="1" dirty="0">
              <a:latin typeface="Vijaya" pitchFamily="34" charset="0"/>
              <a:cs typeface="Vijaya" pitchFamily="34" charset="0"/>
            </a:endParaRPr>
          </a:p>
        </p:txBody>
      </p:sp>
      <p:sp>
        <p:nvSpPr>
          <p:cNvPr id="5" name="TextBox 4"/>
          <p:cNvSpPr txBox="1"/>
          <p:nvPr/>
        </p:nvSpPr>
        <p:spPr>
          <a:xfrm>
            <a:off x="0" y="6402782"/>
            <a:ext cx="2915816" cy="276999"/>
          </a:xfrm>
          <a:prstGeom prst="rect">
            <a:avLst/>
          </a:prstGeom>
          <a:noFill/>
        </p:spPr>
        <p:txBody>
          <a:bodyPr wrap="square" rtlCol="0">
            <a:spAutoFit/>
          </a:bodyPr>
          <a:lstStyle/>
          <a:p>
            <a:r>
              <a:rPr lang="en-GB" sz="1200" dirty="0" smtClean="0"/>
              <a:t>Photo Credit: www.pregnancyandbaby.com</a:t>
            </a:r>
            <a:endParaRPr lang="en-GB" sz="1200" dirty="0"/>
          </a:p>
        </p:txBody>
      </p:sp>
    </p:spTree>
    <p:extLst>
      <p:ext uri="{BB962C8B-B14F-4D97-AF65-F5344CB8AC3E}">
        <p14:creationId xmlns:p14="http://schemas.microsoft.com/office/powerpoint/2010/main" val="2415418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Responsive Parenting</a:t>
            </a:r>
          </a:p>
        </p:txBody>
      </p:sp>
      <p:sp>
        <p:nvSpPr>
          <p:cNvPr id="3" name="Content Placeholder 2"/>
          <p:cNvSpPr>
            <a:spLocks noGrp="1"/>
          </p:cNvSpPr>
          <p:nvPr>
            <p:ph idx="1"/>
          </p:nvPr>
        </p:nvSpPr>
        <p:spPr>
          <a:xfrm>
            <a:off x="457200" y="1600201"/>
            <a:ext cx="5212302" cy="3556992"/>
          </a:xfrm>
        </p:spPr>
        <p:txBody>
          <a:bodyPr>
            <a:normAutofit lnSpcReduction="10000"/>
          </a:bodyPr>
          <a:lstStyle/>
          <a:p>
            <a:r>
              <a:rPr lang="en-GB" sz="1800" dirty="0"/>
              <a:t>Babies are born with the ability to </a:t>
            </a:r>
            <a:r>
              <a:rPr lang="en-GB" sz="1800" dirty="0" smtClean="0"/>
              <a:t>communicate, they </a:t>
            </a:r>
            <a:r>
              <a:rPr lang="en-GB" sz="1800" dirty="0"/>
              <a:t>cannot distinguish between ‘big’ problems and ‘small’ problems; they need an adult to come along and solve their problems </a:t>
            </a:r>
          </a:p>
          <a:p>
            <a:pPr marL="0" indent="0">
              <a:buNone/>
            </a:pPr>
            <a:endParaRPr lang="en-GB" sz="1800" dirty="0" smtClean="0"/>
          </a:p>
          <a:p>
            <a:r>
              <a:rPr lang="en-GB" sz="1800" dirty="0" smtClean="0"/>
              <a:t>By </a:t>
            </a:r>
            <a:r>
              <a:rPr lang="en-GB" sz="1800" dirty="0"/>
              <a:t>noticing and interpreting your baby’s cues, and responding promptly, your baby learns that you will respond and so your </a:t>
            </a:r>
            <a:r>
              <a:rPr lang="en-GB" sz="1800" dirty="0" smtClean="0"/>
              <a:t>baby will develop confidence that their world is  </a:t>
            </a:r>
            <a:r>
              <a:rPr lang="en-GB" sz="1800" dirty="0"/>
              <a:t>safe and secure</a:t>
            </a:r>
          </a:p>
          <a:p>
            <a:pPr marL="0" indent="0">
              <a:buNone/>
            </a:pPr>
            <a:endParaRPr lang="en-GB" sz="1800" dirty="0"/>
          </a:p>
          <a:p>
            <a:pPr marL="180640" indent="-180640"/>
            <a:r>
              <a:rPr lang="en-GB" sz="1800" dirty="0" smtClean="0"/>
              <a:t>With </a:t>
            </a:r>
            <a:r>
              <a:rPr lang="en-GB" sz="1800" dirty="0"/>
              <a:t>practice, your baby will get better at giving cues and you will get better at responding to them. </a:t>
            </a:r>
          </a:p>
          <a:p>
            <a:endParaRPr lang="en-GB" sz="18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4800"/>
          <a:stretch/>
        </p:blipFill>
        <p:spPr>
          <a:xfrm>
            <a:off x="5652120" y="1268760"/>
            <a:ext cx="3076011" cy="3600400"/>
          </a:xfrm>
          <a:prstGeom prst="rect">
            <a:avLst/>
          </a:prstGeom>
        </p:spPr>
      </p:pic>
      <p:sp>
        <p:nvSpPr>
          <p:cNvPr id="6" name="TextBox 5"/>
          <p:cNvSpPr txBox="1"/>
          <p:nvPr/>
        </p:nvSpPr>
        <p:spPr>
          <a:xfrm>
            <a:off x="467544" y="5013176"/>
            <a:ext cx="8284656" cy="1015663"/>
          </a:xfrm>
          <a:prstGeom prst="rect">
            <a:avLst/>
          </a:prstGeom>
          <a:noFill/>
        </p:spPr>
        <p:txBody>
          <a:bodyPr wrap="square" rtlCol="0">
            <a:spAutoFit/>
          </a:bodyPr>
          <a:lstStyle/>
          <a:p>
            <a:pPr marL="285750" indent="-285750">
              <a:buFont typeface="Arial" pitchFamily="34" charset="0"/>
              <a:buChar char="•"/>
            </a:pPr>
            <a:r>
              <a:rPr lang="en-GB" sz="2000" dirty="0"/>
              <a:t>These babies become more resilient, are better able to manage their own emotions, and are more confident </a:t>
            </a:r>
            <a:r>
              <a:rPr lang="en-GB" sz="2000" dirty="0" smtClean="0"/>
              <a:t>children- this </a:t>
            </a:r>
            <a:r>
              <a:rPr lang="en-GB" sz="2000" dirty="0"/>
              <a:t>effect continues into adulthood and research shows these adults have better emotional health</a:t>
            </a:r>
          </a:p>
        </p:txBody>
      </p:sp>
    </p:spTree>
    <p:extLst>
      <p:ext uri="{BB962C8B-B14F-4D97-AF65-F5344CB8AC3E}">
        <p14:creationId xmlns:p14="http://schemas.microsoft.com/office/powerpoint/2010/main" val="586592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a:t>Brain Development – Making Loving Connections</a:t>
            </a:r>
          </a:p>
        </p:txBody>
      </p:sp>
      <p:sp>
        <p:nvSpPr>
          <p:cNvPr id="3" name="Content Placeholder 2"/>
          <p:cNvSpPr>
            <a:spLocks noGrp="1"/>
          </p:cNvSpPr>
          <p:nvPr>
            <p:ph idx="1"/>
          </p:nvPr>
        </p:nvSpPr>
        <p:spPr/>
        <p:txBody>
          <a:bodyPr/>
          <a:lstStyle/>
          <a:p>
            <a:endParaRPr lang="en-GB" dirty="0"/>
          </a:p>
          <a:p>
            <a:endParaRPr lang="en-GB" dirty="0"/>
          </a:p>
          <a:p>
            <a:endParaRPr lang="en-GB" dirty="0"/>
          </a:p>
          <a:p>
            <a:pPr marL="2743200" lvl="6" indent="0">
              <a:buNone/>
            </a:pP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18538"/>
            <a:ext cx="4572000" cy="3502479"/>
          </a:xfrm>
          <a:prstGeom prst="rect">
            <a:avLst/>
          </a:prstGeom>
          <a:ln>
            <a:noFill/>
          </a:ln>
          <a:effectLst>
            <a:softEdge rad="112500"/>
          </a:effectLst>
        </p:spPr>
      </p:pic>
      <p:sp>
        <p:nvSpPr>
          <p:cNvPr id="5" name="TextBox 4"/>
          <p:cNvSpPr txBox="1"/>
          <p:nvPr/>
        </p:nvSpPr>
        <p:spPr>
          <a:xfrm>
            <a:off x="899592" y="5007128"/>
            <a:ext cx="7560840" cy="954107"/>
          </a:xfrm>
          <a:prstGeom prst="rect">
            <a:avLst/>
          </a:prstGeom>
          <a:noFill/>
        </p:spPr>
        <p:txBody>
          <a:bodyPr wrap="square" rtlCol="0">
            <a:spAutoFit/>
          </a:bodyPr>
          <a:lstStyle/>
          <a:p>
            <a:r>
              <a:rPr lang="en-GB" sz="2800" b="1" dirty="0"/>
              <a:t>Parenting is one of the most powerful </a:t>
            </a:r>
            <a:r>
              <a:rPr lang="en-GB" sz="2800" b="1" dirty="0" smtClean="0"/>
              <a:t>influences </a:t>
            </a:r>
            <a:r>
              <a:rPr lang="en-GB" sz="2800" b="1" dirty="0"/>
              <a:t>on both a child’s well being and future outcomes.</a:t>
            </a:r>
            <a:r>
              <a:rPr lang="en-GB" sz="2800" dirty="0"/>
              <a:t> </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0012" y="1532427"/>
            <a:ext cx="4463988" cy="3488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0067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Keeping Your Baby Close</a:t>
            </a:r>
          </a:p>
        </p:txBody>
      </p:sp>
      <p:sp>
        <p:nvSpPr>
          <p:cNvPr id="3" name="TextBox 2"/>
          <p:cNvSpPr txBox="1"/>
          <p:nvPr/>
        </p:nvSpPr>
        <p:spPr>
          <a:xfrm>
            <a:off x="5543600" y="1225688"/>
            <a:ext cx="3600400" cy="5632311"/>
          </a:xfrm>
          <a:prstGeom prst="rect">
            <a:avLst/>
          </a:prstGeom>
          <a:noFill/>
        </p:spPr>
        <p:txBody>
          <a:bodyPr wrap="square" rtlCol="0">
            <a:spAutoFit/>
          </a:bodyPr>
          <a:lstStyle/>
          <a:p>
            <a:pPr marL="285750" indent="-285750">
              <a:buFont typeface="Arial" pitchFamily="34" charset="0"/>
              <a:buChar char="•"/>
            </a:pPr>
            <a:r>
              <a:rPr lang="en-GB" sz="2400" dirty="0"/>
              <a:t>By keeping your baby close you can pick up on their cues and respond more quickly</a:t>
            </a:r>
          </a:p>
          <a:p>
            <a:pPr marL="285750" indent="-285750">
              <a:buFont typeface="Arial" pitchFamily="34" charset="0"/>
              <a:buChar char="•"/>
            </a:pPr>
            <a:r>
              <a:rPr lang="en-GB" sz="2400" dirty="0"/>
              <a:t>Local Sling libraries are available for support and safety advice re baby wearing.</a:t>
            </a:r>
          </a:p>
          <a:p>
            <a:endParaRPr lang="en-GB" sz="2400" dirty="0"/>
          </a:p>
          <a:p>
            <a:r>
              <a:rPr lang="en-GB" sz="2400" b="1" dirty="0">
                <a:solidFill>
                  <a:srgbClr val="FF0000"/>
                </a:solidFill>
              </a:rPr>
              <a:t>T-t</a:t>
            </a:r>
            <a:r>
              <a:rPr lang="en-GB" sz="2400" dirty="0">
                <a:solidFill>
                  <a:srgbClr val="FF0000"/>
                </a:solidFill>
              </a:rPr>
              <a:t>ight</a:t>
            </a:r>
          </a:p>
          <a:p>
            <a:r>
              <a:rPr lang="en-GB" sz="2400" b="1" dirty="0">
                <a:solidFill>
                  <a:srgbClr val="FF0000"/>
                </a:solidFill>
              </a:rPr>
              <a:t>I-i</a:t>
            </a:r>
            <a:r>
              <a:rPr lang="en-GB" sz="2400" dirty="0">
                <a:solidFill>
                  <a:srgbClr val="FF0000"/>
                </a:solidFill>
              </a:rPr>
              <a:t>n view at all times</a:t>
            </a:r>
          </a:p>
          <a:p>
            <a:r>
              <a:rPr lang="en-GB" sz="2400" b="1" dirty="0">
                <a:solidFill>
                  <a:srgbClr val="FF0000"/>
                </a:solidFill>
              </a:rPr>
              <a:t>C-c</a:t>
            </a:r>
            <a:r>
              <a:rPr lang="en-GB" sz="2400" dirty="0">
                <a:solidFill>
                  <a:srgbClr val="FF0000"/>
                </a:solidFill>
              </a:rPr>
              <a:t>lose enough to kiss</a:t>
            </a:r>
          </a:p>
          <a:p>
            <a:r>
              <a:rPr lang="en-GB" sz="2400" b="1" dirty="0">
                <a:solidFill>
                  <a:srgbClr val="FF0000"/>
                </a:solidFill>
              </a:rPr>
              <a:t>K-k</a:t>
            </a:r>
            <a:r>
              <a:rPr lang="en-GB" sz="2400" dirty="0">
                <a:solidFill>
                  <a:srgbClr val="FF0000"/>
                </a:solidFill>
              </a:rPr>
              <a:t>eep chin off the chest</a:t>
            </a:r>
          </a:p>
          <a:p>
            <a:r>
              <a:rPr lang="en-GB" sz="2400" b="1" dirty="0">
                <a:solidFill>
                  <a:srgbClr val="FF0000"/>
                </a:solidFill>
              </a:rPr>
              <a:t>S-s</a:t>
            </a:r>
            <a:r>
              <a:rPr lang="en-GB" sz="2400" dirty="0">
                <a:solidFill>
                  <a:srgbClr val="FF0000"/>
                </a:solidFill>
              </a:rPr>
              <a:t>upported back.</a:t>
            </a:r>
          </a:p>
          <a:p>
            <a:endParaRPr lang="en-GB" sz="2400" dirty="0"/>
          </a:p>
        </p:txBody>
      </p:sp>
      <p:grpSp>
        <p:nvGrpSpPr>
          <p:cNvPr id="18" name="Group 17"/>
          <p:cNvGrpSpPr/>
          <p:nvPr/>
        </p:nvGrpSpPr>
        <p:grpSpPr>
          <a:xfrm>
            <a:off x="212123" y="1288487"/>
            <a:ext cx="4886577" cy="5503584"/>
            <a:chOff x="62428" y="1266686"/>
            <a:chExt cx="3868497" cy="5503584"/>
          </a:xfrm>
        </p:grpSpPr>
        <p:grpSp>
          <p:nvGrpSpPr>
            <p:cNvPr id="16" name="Group 15"/>
            <p:cNvGrpSpPr/>
            <p:nvPr/>
          </p:nvGrpSpPr>
          <p:grpSpPr>
            <a:xfrm>
              <a:off x="62428" y="1266686"/>
              <a:ext cx="3868497" cy="5503584"/>
              <a:chOff x="62428" y="1266686"/>
              <a:chExt cx="3868497" cy="5503584"/>
            </a:xfrm>
          </p:grpSpPr>
          <p:grpSp>
            <p:nvGrpSpPr>
              <p:cNvPr id="13" name="Group 12"/>
              <p:cNvGrpSpPr/>
              <p:nvPr/>
            </p:nvGrpSpPr>
            <p:grpSpPr>
              <a:xfrm>
                <a:off x="62428" y="3839248"/>
                <a:ext cx="3868497" cy="2931022"/>
                <a:chOff x="62428" y="3839248"/>
                <a:chExt cx="3868497" cy="2931022"/>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28" y="3839248"/>
                  <a:ext cx="1902867" cy="2931022"/>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23649" r="14112"/>
                <a:stretch/>
              </p:blipFill>
              <p:spPr>
                <a:xfrm>
                  <a:off x="2729690" y="4673730"/>
                  <a:ext cx="1201235" cy="1930022"/>
                </a:xfrm>
                <a:prstGeom prst="rect">
                  <a:avLst/>
                </a:prstGeom>
              </p:spPr>
            </p:pic>
          </p:gr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28" y="1266686"/>
                <a:ext cx="1902867" cy="2572562"/>
              </a:xfrm>
              <a:prstGeom prst="rect">
                <a:avLst/>
              </a:prstGeom>
            </p:spPr>
          </p:pic>
        </p:grpSp>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42304" r="16547"/>
            <a:stretch/>
          </p:blipFill>
          <p:spPr>
            <a:xfrm>
              <a:off x="2150660" y="3839249"/>
              <a:ext cx="1780265" cy="2931020"/>
            </a:xfrm>
            <a:prstGeom prst="rect">
              <a:avLst/>
            </a:prstGeom>
          </p:spPr>
        </p:pic>
      </p:grpSp>
      <p:pic>
        <p:nvPicPr>
          <p:cNvPr id="3074" name="Picture 2" descr="C:\Users\r.robson\AppData\Local\Microsoft\Windows\Temporary Internet Files\Content.IE5\187E05WP\8166899702_48b54c0949_b[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2849919" y="1288487"/>
            <a:ext cx="2248780" cy="2572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675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might I feel when my baby cry's?</a:t>
            </a:r>
            <a:endParaRPr lang="en-GB" dirty="0"/>
          </a:p>
        </p:txBody>
      </p:sp>
      <p:sp>
        <p:nvSpPr>
          <p:cNvPr id="3" name="Content Placeholder 2"/>
          <p:cNvSpPr>
            <a:spLocks noGrp="1"/>
          </p:cNvSpPr>
          <p:nvPr>
            <p:ph idx="1"/>
          </p:nvPr>
        </p:nvSpPr>
        <p:spPr/>
        <p:txBody>
          <a:bodyPr>
            <a:normAutofit lnSpcReduction="10000"/>
          </a:bodyPr>
          <a:lstStyle/>
          <a:p>
            <a:r>
              <a:rPr lang="en-GB" dirty="0" smtClean="0"/>
              <a:t>Remember crying is a normal part of our baby's’ development</a:t>
            </a:r>
            <a:r>
              <a:rPr lang="en-GB" b="1" dirty="0" smtClean="0"/>
              <a:t>, but how might it make us feel?</a:t>
            </a:r>
          </a:p>
          <a:p>
            <a:r>
              <a:rPr lang="en-GB" dirty="0" smtClean="0"/>
              <a:t>Baby may cry for no obvious reason and this can be upsetting and frustrating when as new parents we may feel at a loss to know what to do</a:t>
            </a:r>
          </a:p>
          <a:p>
            <a:r>
              <a:rPr lang="en-GB" dirty="0" smtClean="0"/>
              <a:t>Who might be able to offer help? Considering who I may call for support.</a:t>
            </a:r>
            <a:endParaRPr lang="en-GB" dirty="0"/>
          </a:p>
        </p:txBody>
      </p:sp>
    </p:spTree>
    <p:extLst>
      <p:ext uri="{BB962C8B-B14F-4D97-AF65-F5344CB8AC3E}">
        <p14:creationId xmlns:p14="http://schemas.microsoft.com/office/powerpoint/2010/main" val="542759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a:t>What </a:t>
            </a:r>
            <a:r>
              <a:rPr lang="en-GB" u="sng" dirty="0" smtClean="0"/>
              <a:t>might this baby be trying to tell us?</a:t>
            </a:r>
            <a:endParaRPr lang="en-GB" u="sng" dirty="0"/>
          </a:p>
        </p:txBody>
      </p:sp>
      <p:pic>
        <p:nvPicPr>
          <p:cNvPr id="4" name="Picture 5" descr="https://s3.amazonaws.com/healthtap-public/ht-staging/user_answer/avatars/747755/large/stringio.jpeg?1355622377"/>
          <p:cNvPicPr>
            <a:picLocks noChangeAspect="1" noChangeArrowheads="1"/>
          </p:cNvPicPr>
          <p:nvPr/>
        </p:nvPicPr>
        <p:blipFill>
          <a:blip r:embed="rId3"/>
          <a:srcRect/>
          <a:stretch>
            <a:fillRect/>
          </a:stretch>
        </p:blipFill>
        <p:spPr bwMode="auto">
          <a:xfrm>
            <a:off x="2627313" y="1773238"/>
            <a:ext cx="3600450" cy="3600450"/>
          </a:xfrm>
          <a:prstGeom prst="rect">
            <a:avLst/>
          </a:prstGeom>
          <a:noFill/>
          <a:ln w="9525">
            <a:noFill/>
            <a:miter lim="800000"/>
            <a:headEnd/>
            <a:tailEnd/>
          </a:ln>
        </p:spPr>
      </p:pic>
      <p:sp>
        <p:nvSpPr>
          <p:cNvPr id="5" name="Cloud Callout 4"/>
          <p:cNvSpPr/>
          <p:nvPr/>
        </p:nvSpPr>
        <p:spPr>
          <a:xfrm>
            <a:off x="6911331" y="2455685"/>
            <a:ext cx="2232669" cy="1296144"/>
          </a:xfrm>
          <a:prstGeom prst="cloudCallout">
            <a:avLst>
              <a:gd name="adj1" fmla="val -79008"/>
              <a:gd name="adj2" fmla="val 499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want a cuddle</a:t>
            </a:r>
          </a:p>
        </p:txBody>
      </p:sp>
      <p:sp>
        <p:nvSpPr>
          <p:cNvPr id="6" name="Cloud Callout 5"/>
          <p:cNvSpPr/>
          <p:nvPr/>
        </p:nvSpPr>
        <p:spPr>
          <a:xfrm>
            <a:off x="5868144" y="5373688"/>
            <a:ext cx="1872208" cy="1368152"/>
          </a:xfrm>
          <a:prstGeom prst="cloudCallout">
            <a:avLst>
              <a:gd name="adj1" fmla="val -59240"/>
              <a:gd name="adj2" fmla="val -491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a:t>
            </a:r>
            <a:r>
              <a:rPr lang="en-GB" dirty="0" smtClean="0"/>
              <a:t>just want </a:t>
            </a:r>
            <a:r>
              <a:rPr lang="en-GB" dirty="0"/>
              <a:t>to be near you</a:t>
            </a:r>
          </a:p>
        </p:txBody>
      </p:sp>
      <p:sp>
        <p:nvSpPr>
          <p:cNvPr id="7" name="Cloud Callout 6"/>
          <p:cNvSpPr/>
          <p:nvPr/>
        </p:nvSpPr>
        <p:spPr>
          <a:xfrm>
            <a:off x="3785204" y="5625952"/>
            <a:ext cx="1656184" cy="1232048"/>
          </a:xfrm>
          <a:prstGeom prst="cloudCallout">
            <a:avLst>
              <a:gd name="adj1" fmla="val -27252"/>
              <a:gd name="adj2" fmla="val -694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 hungry</a:t>
            </a:r>
          </a:p>
        </p:txBody>
      </p:sp>
      <p:sp>
        <p:nvSpPr>
          <p:cNvPr id="8" name="Cloud Callout 7"/>
          <p:cNvSpPr/>
          <p:nvPr/>
        </p:nvSpPr>
        <p:spPr>
          <a:xfrm>
            <a:off x="0" y="4257539"/>
            <a:ext cx="1872208" cy="1368152"/>
          </a:xfrm>
          <a:prstGeom prst="cloudCallout">
            <a:avLst>
              <a:gd name="adj1" fmla="val 86394"/>
              <a:gd name="adj2" fmla="val -537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 </a:t>
            </a:r>
            <a:r>
              <a:rPr lang="en-GB" dirty="0" smtClean="0"/>
              <a:t>frightened</a:t>
            </a:r>
            <a:endParaRPr lang="en-GB" dirty="0"/>
          </a:p>
        </p:txBody>
      </p:sp>
      <p:sp>
        <p:nvSpPr>
          <p:cNvPr id="9" name="Cloud Callout 8"/>
          <p:cNvSpPr/>
          <p:nvPr/>
        </p:nvSpPr>
        <p:spPr>
          <a:xfrm>
            <a:off x="755576" y="1165337"/>
            <a:ext cx="1731850" cy="1215802"/>
          </a:xfrm>
          <a:prstGeom prst="cloudCallout">
            <a:avLst>
              <a:gd name="adj1" fmla="val 51318"/>
              <a:gd name="adj2" fmla="val 397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 too </a:t>
            </a:r>
            <a:r>
              <a:rPr lang="en-GB" dirty="0" smtClean="0"/>
              <a:t>cold or hot</a:t>
            </a:r>
            <a:endParaRPr lang="en-GB" dirty="0"/>
          </a:p>
        </p:txBody>
      </p:sp>
      <p:sp>
        <p:nvSpPr>
          <p:cNvPr id="10" name="Cloud Callout 9"/>
          <p:cNvSpPr/>
          <p:nvPr/>
        </p:nvSpPr>
        <p:spPr>
          <a:xfrm>
            <a:off x="7109801" y="4005536"/>
            <a:ext cx="1872208" cy="1368152"/>
          </a:xfrm>
          <a:prstGeom prst="cloudCallout">
            <a:avLst>
              <a:gd name="adj1" fmla="val -93539"/>
              <a:gd name="adj2" fmla="val -105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need winding</a:t>
            </a:r>
          </a:p>
        </p:txBody>
      </p:sp>
      <p:sp>
        <p:nvSpPr>
          <p:cNvPr id="11" name="Cloud Callout 10"/>
          <p:cNvSpPr/>
          <p:nvPr/>
        </p:nvSpPr>
        <p:spPr>
          <a:xfrm>
            <a:off x="0" y="2554303"/>
            <a:ext cx="1872208" cy="1368152"/>
          </a:xfrm>
          <a:prstGeom prst="cloudCallout">
            <a:avLst>
              <a:gd name="adj1" fmla="val 84507"/>
              <a:gd name="adj2" fmla="val -90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My nappy needs changing</a:t>
            </a:r>
          </a:p>
        </p:txBody>
      </p:sp>
      <p:sp>
        <p:nvSpPr>
          <p:cNvPr id="3" name="Cloud Callout 2"/>
          <p:cNvSpPr/>
          <p:nvPr/>
        </p:nvSpPr>
        <p:spPr>
          <a:xfrm>
            <a:off x="6435982" y="1165337"/>
            <a:ext cx="1614467" cy="1224136"/>
          </a:xfrm>
          <a:prstGeom prst="cloudCallout">
            <a:avLst>
              <a:gd name="adj1" fmla="val -60479"/>
              <a:gd name="adj2" fmla="val 382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 feeling lonely</a:t>
            </a:r>
          </a:p>
        </p:txBody>
      </p:sp>
      <p:sp>
        <p:nvSpPr>
          <p:cNvPr id="12" name="Cloud Callout 11"/>
          <p:cNvSpPr/>
          <p:nvPr/>
        </p:nvSpPr>
        <p:spPr>
          <a:xfrm>
            <a:off x="1571467" y="5373688"/>
            <a:ext cx="1584176" cy="1368152"/>
          </a:xfrm>
          <a:prstGeom prst="cloudCallout">
            <a:avLst>
              <a:gd name="adj1" fmla="val 62862"/>
              <a:gd name="adj2" fmla="val -678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 feeling fed up</a:t>
            </a:r>
          </a:p>
        </p:txBody>
      </p:sp>
    </p:spTree>
    <p:extLst>
      <p:ext uri="{BB962C8B-B14F-4D97-AF65-F5344CB8AC3E}">
        <p14:creationId xmlns:p14="http://schemas.microsoft.com/office/powerpoint/2010/main" val="3345088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ICON</a:t>
            </a:r>
            <a:endParaRPr lang="en-GB"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2058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2938</TotalTime>
  <Words>6771</Words>
  <Application>Microsoft Office PowerPoint</Application>
  <PresentationFormat>On-screen Show (4:3)</PresentationFormat>
  <Paragraphs>456</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Birth &amp; Beyond</vt:lpstr>
      <vt:lpstr>Getting to Know Our Baby</vt:lpstr>
      <vt:lpstr>Calming &amp; Soothing Skin to Skin</vt:lpstr>
      <vt:lpstr>Responsive Parenting</vt:lpstr>
      <vt:lpstr>Brain Development – Making Loving Connections</vt:lpstr>
      <vt:lpstr>Keeping Your Baby Close</vt:lpstr>
      <vt:lpstr>How might I feel when my baby cry's?</vt:lpstr>
      <vt:lpstr>What might this baby be trying to tell us?</vt:lpstr>
      <vt:lpstr>ICON</vt:lpstr>
      <vt:lpstr>Coping with crying- ICON</vt:lpstr>
      <vt:lpstr>Available Support after birth</vt:lpstr>
      <vt:lpstr>Looking After Your Baby</vt:lpstr>
      <vt:lpstr>Nappy Changing</vt:lpstr>
      <vt:lpstr>Nappy Changing</vt:lpstr>
      <vt:lpstr>Cloth Nappies or Disposable Nappies?</vt:lpstr>
      <vt:lpstr>Cord Care</vt:lpstr>
      <vt:lpstr>Skin Care</vt:lpstr>
      <vt:lpstr>Bathing</vt:lpstr>
      <vt:lpstr>Feeding Our Baby</vt:lpstr>
      <vt:lpstr>What is Breastmilk made up of?</vt:lpstr>
      <vt:lpstr>Benefits of Breastfeeding</vt:lpstr>
      <vt:lpstr>Benefits of Breastfeeding</vt:lpstr>
      <vt:lpstr>Postnatal Washing Line </vt:lpstr>
      <vt:lpstr>PowerPoint Presentation</vt:lpstr>
      <vt:lpstr>PowerPoint Presentation</vt:lpstr>
      <vt:lpstr>Do you intend to bed share with your baby?</vt:lpstr>
      <vt:lpstr>Mums Day and Partners Day</vt:lpstr>
      <vt:lpstr>Baby Blues</vt:lpstr>
      <vt:lpstr>Self-help advice for postnatal emotional wellbeing:</vt:lpstr>
      <vt:lpstr>More than the baby blues?... “ I should be happy……but I’m not”</vt:lpstr>
      <vt:lpstr>Help and support is there for you</vt:lpstr>
      <vt:lpstr>The Importance of Pelvic Floor Exercises! </vt:lpstr>
      <vt:lpstr>Nearly done! </vt:lpstr>
      <vt:lpstr>“A baby fills a place in your heart you never knew was empty” - Unknown</vt:lpstr>
    </vt:vector>
  </TitlesOfParts>
  <Company>Harrogate and  District NHS Foundation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Birth &amp; Beyond</dc:title>
  <dc:creator>Field Emma [RCD]</dc:creator>
  <cp:lastModifiedBy>Huddleston Rebecca (RCD)</cp:lastModifiedBy>
  <cp:revision>233</cp:revision>
  <cp:lastPrinted>2018-07-18T13:41:18Z</cp:lastPrinted>
  <dcterms:created xsi:type="dcterms:W3CDTF">2017-01-03T12:02:17Z</dcterms:created>
  <dcterms:modified xsi:type="dcterms:W3CDTF">2020-04-20T10:19:11Z</dcterms:modified>
</cp:coreProperties>
</file>