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6" r:id="rId2"/>
    <p:sldId id="258" r:id="rId3"/>
    <p:sldId id="283" r:id="rId4"/>
    <p:sldId id="284" r:id="rId5"/>
    <p:sldId id="259" r:id="rId6"/>
    <p:sldId id="269" r:id="rId7"/>
    <p:sldId id="261" r:id="rId8"/>
    <p:sldId id="265" r:id="rId9"/>
    <p:sldId id="262" r:id="rId10"/>
    <p:sldId id="263" r:id="rId11"/>
    <p:sldId id="268" r:id="rId12"/>
    <p:sldId id="271" r:id="rId13"/>
    <p:sldId id="288" r:id="rId14"/>
    <p:sldId id="277" r:id="rId15"/>
    <p:sldId id="285" r:id="rId16"/>
    <p:sldId id="278" r:id="rId17"/>
    <p:sldId id="286" r:id="rId18"/>
    <p:sldId id="287" r:id="rId19"/>
    <p:sldId id="272" r:id="rId20"/>
    <p:sldId id="282" r:id="rId21"/>
    <p:sldId id="274" r:id="rId22"/>
    <p:sldId id="276" r:id="rId23"/>
    <p:sldId id="266" r:id="rId24"/>
    <p:sldId id="280" r:id="rId25"/>
  </p:sldIdLst>
  <p:sldSz cx="9144000" cy="6858000" type="screen4x3"/>
  <p:notesSz cx="6864350" cy="9996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532" autoAdjust="0"/>
  </p:normalViewPr>
  <p:slideViewPr>
    <p:cSldViewPr snapToGrid="0">
      <p:cViewPr>
        <p:scale>
          <a:sx n="61" d="100"/>
          <a:sy n="61" d="100"/>
        </p:scale>
        <p:origin x="-546" y="300"/>
      </p:cViewPr>
      <p:guideLst>
        <p:guide orient="horz" pos="2160"/>
        <p:guide pos="2880"/>
      </p:guideLst>
    </p:cSldViewPr>
  </p:slideViewPr>
  <p:notesTextViewPr>
    <p:cViewPr>
      <p:scale>
        <a:sx n="1" d="1"/>
        <a:sy n="1" d="1"/>
      </p:scale>
      <p:origin x="0" y="0"/>
    </p:cViewPr>
  </p:notesTextViewPr>
  <p:sorterViewPr>
    <p:cViewPr>
      <p:scale>
        <a:sx n="100" d="100"/>
        <a:sy n="100" d="100"/>
      </p:scale>
      <p:origin x="0" y="5040"/>
    </p:cViewPr>
  </p:sorterViewPr>
  <p:notesViewPr>
    <p:cSldViewPr snapToGrid="0">
      <p:cViewPr varScale="1">
        <p:scale>
          <a:sx n="55" d="100"/>
          <a:sy n="55" d="100"/>
        </p:scale>
        <p:origin x="-1830" y="-102"/>
      </p:cViewPr>
      <p:guideLst>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552" cy="499824"/>
          </a:xfrm>
          <a:prstGeom prst="rect">
            <a:avLst/>
          </a:prstGeom>
        </p:spPr>
        <p:txBody>
          <a:bodyPr vert="horz" lIns="96341" tIns="48171" rIns="96341" bIns="48171" rtlCol="0"/>
          <a:lstStyle>
            <a:lvl1pPr algn="l">
              <a:defRPr sz="1300"/>
            </a:lvl1pPr>
          </a:lstStyle>
          <a:p>
            <a:endParaRPr lang="en-GB" dirty="0"/>
          </a:p>
        </p:txBody>
      </p:sp>
      <p:sp>
        <p:nvSpPr>
          <p:cNvPr id="3" name="Date Placeholder 2"/>
          <p:cNvSpPr>
            <a:spLocks noGrp="1"/>
          </p:cNvSpPr>
          <p:nvPr>
            <p:ph type="dt" idx="1"/>
          </p:nvPr>
        </p:nvSpPr>
        <p:spPr>
          <a:xfrm>
            <a:off x="3888210" y="0"/>
            <a:ext cx="2974552" cy="499824"/>
          </a:xfrm>
          <a:prstGeom prst="rect">
            <a:avLst/>
          </a:prstGeom>
        </p:spPr>
        <p:txBody>
          <a:bodyPr vert="horz" lIns="96341" tIns="48171" rIns="96341" bIns="48171" rtlCol="0"/>
          <a:lstStyle>
            <a:lvl1pPr algn="r">
              <a:defRPr sz="1300"/>
            </a:lvl1pPr>
          </a:lstStyle>
          <a:p>
            <a:fld id="{C335606F-A806-4D2A-9C4E-755EB0661A2A}" type="datetimeFigureOut">
              <a:rPr lang="en-GB" smtClean="0"/>
              <a:t>31/03/2020</a:t>
            </a:fld>
            <a:endParaRPr lang="en-GB" dirty="0"/>
          </a:p>
        </p:txBody>
      </p:sp>
      <p:sp>
        <p:nvSpPr>
          <p:cNvPr id="4" name="Slide Image Placeholder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41" tIns="48171" rIns="96341" bIns="48171" rtlCol="0" anchor="ctr"/>
          <a:lstStyle/>
          <a:p>
            <a:endParaRPr lang="en-GB" dirty="0"/>
          </a:p>
        </p:txBody>
      </p:sp>
      <p:sp>
        <p:nvSpPr>
          <p:cNvPr id="5" name="Notes Placeholder 4"/>
          <p:cNvSpPr>
            <a:spLocks noGrp="1"/>
          </p:cNvSpPr>
          <p:nvPr>
            <p:ph type="body" sz="quarter" idx="3"/>
          </p:nvPr>
        </p:nvSpPr>
        <p:spPr>
          <a:xfrm>
            <a:off x="686435" y="4748332"/>
            <a:ext cx="5491480" cy="4498420"/>
          </a:xfrm>
          <a:prstGeom prst="rect">
            <a:avLst/>
          </a:prstGeom>
        </p:spPr>
        <p:txBody>
          <a:bodyPr vert="horz" lIns="96341" tIns="48171" rIns="96341" bIns="4817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94929"/>
            <a:ext cx="2974552" cy="499824"/>
          </a:xfrm>
          <a:prstGeom prst="rect">
            <a:avLst/>
          </a:prstGeom>
        </p:spPr>
        <p:txBody>
          <a:bodyPr vert="horz" lIns="96341" tIns="48171" rIns="96341" bIns="4817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88210" y="9494929"/>
            <a:ext cx="2974552" cy="499824"/>
          </a:xfrm>
          <a:prstGeom prst="rect">
            <a:avLst/>
          </a:prstGeom>
        </p:spPr>
        <p:txBody>
          <a:bodyPr vert="horz" lIns="96341" tIns="48171" rIns="96341" bIns="48171" rtlCol="0" anchor="b"/>
          <a:lstStyle>
            <a:lvl1pPr algn="r">
              <a:defRPr sz="1300"/>
            </a:lvl1pPr>
          </a:lstStyle>
          <a:p>
            <a:fld id="{F9DD580C-D2E4-4E77-8C40-B73AFD4BE3CA}" type="slidenum">
              <a:rPr lang="en-GB" smtClean="0"/>
              <a:t>‹#›</a:t>
            </a:fld>
            <a:endParaRPr lang="en-GB" dirty="0"/>
          </a:p>
        </p:txBody>
      </p:sp>
    </p:spTree>
    <p:extLst>
      <p:ext uri="{BB962C8B-B14F-4D97-AF65-F5344CB8AC3E}">
        <p14:creationId xmlns:p14="http://schemas.microsoft.com/office/powerpoint/2010/main" val="11013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D580C-D2E4-4E77-8C40-B73AFD4BE3CA}" type="slidenum">
              <a:rPr lang="en-GB" smtClean="0"/>
              <a:t>1</a:t>
            </a:fld>
            <a:endParaRPr lang="en-GB" dirty="0"/>
          </a:p>
        </p:txBody>
      </p:sp>
    </p:spTree>
    <p:extLst>
      <p:ext uri="{BB962C8B-B14F-4D97-AF65-F5344CB8AC3E}">
        <p14:creationId xmlns:p14="http://schemas.microsoft.com/office/powerpoint/2010/main" val="4716098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anaesthetist will want to have your informed consent prior to giving you an epidural, they will want you</a:t>
            </a:r>
            <a:r>
              <a:rPr lang="en-GB" baseline="0" dirty="0" smtClean="0"/>
              <a:t> to have read through a information card and to have had the opportunity to ask any questions before starting the procedure. The anaesthetists will have an ODP (operating department practitioner) to assist them with the procedure.</a:t>
            </a:r>
          </a:p>
          <a:p>
            <a:endParaRPr lang="en-GB" baseline="0" dirty="0" smtClean="0"/>
          </a:p>
          <a:p>
            <a:r>
              <a:rPr lang="en-GB" baseline="0" dirty="0" smtClean="0"/>
              <a:t>You will need to get into a good position to open the vertebrae in your back for them to find the right place to site your epidural, we will work with your between your contractions but ask that you take instruction from your anaesthetist as they will ask you at times to sit still. The procedure is started by cleaning your back and putting a drape up to keep the area clean and minimise the risk of infection. Local anaesthetic is injected into the skin to numb the area, this usually feels like a sting. You should then just feel more pressure as the epidural is being sited.</a:t>
            </a:r>
          </a:p>
          <a:p>
            <a:endParaRPr lang="en-GB" baseline="0" dirty="0" smtClean="0"/>
          </a:p>
          <a:p>
            <a:r>
              <a:rPr lang="en-GB" baseline="0" dirty="0" smtClean="0"/>
              <a:t>The epidural is the piece of plastic left in your back, the needle is just used to get it into the right place and does not stay in your back. The anaesthetists will perform some checks to ensure it is in the right place before giving the first treatment dose. It may take up to 20 minutes to get the epidural in, then another 20 minutes for the first dose of the drug to work. The epidural attached to a pump that gives you a set dose over an hours period, every hour. As labour progresses, you may find your pain returns, in which case we can give additional doses of the drug to keep you comfortable.</a:t>
            </a:r>
          </a:p>
          <a:p>
            <a:endParaRPr lang="en-GB" dirty="0" smtClean="0"/>
          </a:p>
          <a:p>
            <a:r>
              <a:rPr lang="en-GB" dirty="0" smtClean="0"/>
              <a:t>The disadvantage</a:t>
            </a:r>
            <a:r>
              <a:rPr lang="en-GB" baseline="0" dirty="0" smtClean="0"/>
              <a:t> of epidural is being confined to the bed so limits positions for active birth. The midwife will encourage and support you to change your position regularly by alternating between being sat, laid back and onto each side to encourage pressure relief from being in the same position for too long. You will not be able to get into an all fours position or get off the bed. An epidural may make the 2</a:t>
            </a:r>
            <a:r>
              <a:rPr lang="en-GB" baseline="30000" dirty="0" smtClean="0"/>
              <a:t>nd</a:t>
            </a:r>
            <a:r>
              <a:rPr lang="en-GB" baseline="0" dirty="0" smtClean="0"/>
              <a:t> stage of labour (birthing phase) longer, many women still have a natural birth with an epidural.</a:t>
            </a:r>
          </a:p>
          <a:p>
            <a:r>
              <a:rPr lang="en-GB" baseline="0" dirty="0" smtClean="0"/>
              <a:t> </a:t>
            </a:r>
          </a:p>
          <a:p>
            <a:r>
              <a:rPr lang="en-GB" baseline="0" dirty="0" smtClean="0"/>
              <a:t>A urinary catheter may be passed as the epidural can alter the sensations you would normally feel that your bladder needs empting or to empty it fully, if it is predicted that your baby's birth is sometime away we may introduce a catheter that stays in until the baby is ready to birth. You wont find this uncomfortable with the epidural in place.</a:t>
            </a:r>
          </a:p>
          <a:p>
            <a:endParaRPr lang="en-GB" baseline="0" dirty="0" smtClean="0"/>
          </a:p>
          <a:p>
            <a:r>
              <a:rPr lang="en-GB" baseline="0" dirty="0" smtClean="0"/>
              <a:t>We assess baby's well being by monitoring your baby with CTG (continuous monitoring) for 30 minutes after putting the epidural in, if this is normal and there is no other reason to continue to we then revert to listening to baby's heartbeat every 15 minutes for 1 minute after your contraction, as we would in care without epidural.</a:t>
            </a:r>
          </a:p>
          <a:p>
            <a:endParaRPr lang="en-GB" baseline="0" dirty="0" smtClean="0"/>
          </a:p>
          <a:p>
            <a:r>
              <a:rPr lang="en-GB" baseline="0" dirty="0" smtClean="0"/>
              <a:t>The epidural takes usually 2-6 hours to wear off completely at the point the medication has stopped, you should then be able to move around as normal, we ask you have someone with you at this time until we are sure that your sensation has treated to normal.</a:t>
            </a:r>
          </a:p>
          <a:p>
            <a:endParaRPr lang="en-GB" baseline="0" dirty="0" smtClean="0"/>
          </a:p>
          <a:p>
            <a:r>
              <a:rPr lang="en-GB" baseline="0" dirty="0" smtClean="0"/>
              <a:t>While there is an anaesthetist on call 24/7 for Delivery Suite, should another patient require urgent care then there may be a short delay in being able to site your epidural. If there is going to be a significant wait we will try our best to find a 2</a:t>
            </a:r>
            <a:r>
              <a:rPr lang="en-GB" baseline="30000" dirty="0" smtClean="0"/>
              <a:t>nd</a:t>
            </a:r>
            <a:r>
              <a:rPr lang="en-GB" baseline="0" dirty="0" smtClean="0"/>
              <a:t> anaesthetist. You may need to consider other options for pain relief whilst waiting.</a:t>
            </a:r>
          </a:p>
          <a:p>
            <a:endParaRPr lang="en-GB" baseline="0" dirty="0" smtClean="0"/>
          </a:p>
        </p:txBody>
      </p:sp>
      <p:sp>
        <p:nvSpPr>
          <p:cNvPr id="4" name="Slide Number Placeholder 3"/>
          <p:cNvSpPr>
            <a:spLocks noGrp="1"/>
          </p:cNvSpPr>
          <p:nvPr>
            <p:ph type="sldNum" sz="quarter" idx="10"/>
          </p:nvPr>
        </p:nvSpPr>
        <p:spPr/>
        <p:txBody>
          <a:bodyPr/>
          <a:lstStyle/>
          <a:p>
            <a:fld id="{F9DD580C-D2E4-4E77-8C40-B73AFD4BE3CA}" type="slidenum">
              <a:rPr lang="en-GB" smtClean="0"/>
              <a:t>10</a:t>
            </a:fld>
            <a:endParaRPr lang="en-GB" dirty="0"/>
          </a:p>
        </p:txBody>
      </p:sp>
    </p:spTree>
    <p:extLst>
      <p:ext uri="{BB962C8B-B14F-4D97-AF65-F5344CB8AC3E}">
        <p14:creationId xmlns:p14="http://schemas.microsoft.com/office/powerpoint/2010/main" val="36220869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a:t>
            </a:r>
            <a:r>
              <a:rPr lang="en-GB" baseline="0" dirty="0" smtClean="0"/>
              <a:t> page 29 in your green maternity care books there is  a section to consider your birth preferences, you may wish to discuss these with your birthing partner, so that way they will both be aware of your wishes and support your birthing partner to act as an advocate for you during labour and birthing. </a:t>
            </a:r>
          </a:p>
          <a:p>
            <a:endParaRPr lang="en-GB" baseline="0" dirty="0" smtClean="0"/>
          </a:p>
          <a:p>
            <a:r>
              <a:rPr lang="en-GB" baseline="0" dirty="0" smtClean="0"/>
              <a:t>Sometimes in a baby's birth, the journey can have twists and turns that are not always possible to predict, therefore your midwife may then advice you it may not be safe/possible to fulfil every request on your birth ‘plan’ and explain her rationale for why.</a:t>
            </a:r>
          </a:p>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F9DD580C-D2E4-4E77-8C40-B73AFD4BE3CA}" type="slidenum">
              <a:rPr lang="en-GB" smtClean="0"/>
              <a:t>11</a:t>
            </a:fld>
            <a:endParaRPr lang="en-GB" dirty="0"/>
          </a:p>
        </p:txBody>
      </p:sp>
    </p:spTree>
    <p:extLst>
      <p:ext uri="{BB962C8B-B14F-4D97-AF65-F5344CB8AC3E}">
        <p14:creationId xmlns:p14="http://schemas.microsoft.com/office/powerpoint/2010/main" val="3726717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section is not designed to make you fearful but quite the opposite.</a:t>
            </a:r>
          </a:p>
          <a:p>
            <a:r>
              <a:rPr lang="en-GB" baseline="0" dirty="0" smtClean="0"/>
              <a:t>It is fact that worldwide, pregnancies and births may take twists and turns that mean we are advised to make choices or decisions we had hoped not to or hadn’t foreseen.</a:t>
            </a:r>
          </a:p>
          <a:p>
            <a:endParaRPr lang="en-GB" baseline="0" dirty="0" smtClean="0"/>
          </a:p>
          <a:p>
            <a:r>
              <a:rPr lang="en-GB" baseline="0" dirty="0" smtClean="0"/>
              <a:t>Many couples that come to class will start their labour spontaneously, birth naturally and never encounter any of the situations we will explore on the next few slides. Induction, instrumental birth and unplanned (emergency) caesarean sections are never going to be on your birth preferences, but similarly can never be ruled out 100% for any woman.</a:t>
            </a:r>
          </a:p>
          <a:p>
            <a:endParaRPr lang="en-GB" baseline="0" dirty="0" smtClean="0"/>
          </a:p>
          <a:p>
            <a:r>
              <a:rPr lang="en-GB" baseline="0" dirty="0" smtClean="0"/>
              <a:t>Understanding why and when we may advice these helps to frame the information and put it into perspective.</a:t>
            </a:r>
          </a:p>
          <a:p>
            <a:endParaRPr lang="en-GB" baseline="0" dirty="0" smtClean="0"/>
          </a:p>
          <a:p>
            <a:r>
              <a:rPr lang="en-GB" baseline="0" dirty="0" smtClean="0"/>
              <a:t>Often as we care for women, who perhaps do need a ventouse to assist their baby's safe birth, they say in hindsight having understood about the process from class, that it likely felt less daunting then if they had no knowledge or understanding of the process.</a:t>
            </a:r>
          </a:p>
          <a:p>
            <a:endParaRPr lang="en-GB" baseline="0" dirty="0" smtClean="0"/>
          </a:p>
        </p:txBody>
      </p:sp>
      <p:sp>
        <p:nvSpPr>
          <p:cNvPr id="4" name="Slide Number Placeholder 3"/>
          <p:cNvSpPr>
            <a:spLocks noGrp="1"/>
          </p:cNvSpPr>
          <p:nvPr>
            <p:ph type="sldNum" sz="quarter" idx="10"/>
          </p:nvPr>
        </p:nvSpPr>
        <p:spPr/>
        <p:txBody>
          <a:bodyPr/>
          <a:lstStyle/>
          <a:p>
            <a:fld id="{F9DD580C-D2E4-4E77-8C40-B73AFD4BE3CA}" type="slidenum">
              <a:rPr lang="en-GB" smtClean="0"/>
              <a:t>12</a:t>
            </a:fld>
            <a:endParaRPr lang="en-GB" dirty="0"/>
          </a:p>
        </p:txBody>
      </p:sp>
    </p:spTree>
    <p:extLst>
      <p:ext uri="{BB962C8B-B14F-4D97-AF65-F5344CB8AC3E}">
        <p14:creationId xmlns:p14="http://schemas.microsoft.com/office/powerpoint/2010/main" val="418461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IOL starts on Pannal Ward. We call you that morning of the date you have been given to let you know what time</a:t>
            </a:r>
            <a:r>
              <a:rPr lang="en-GB" baseline="0" dirty="0" smtClean="0"/>
              <a:t> we can accommodate starting your induction. If the unit is exceptionally busy this may be delayed till the evening or even the following day, we appreciate this is incredibly frustrating, as you had prepared for this with a date in mind, but this is for the safety of you, your baby and everyone else already in our care. </a:t>
            </a:r>
            <a:endParaRPr lang="en-GB" dirty="0" smtClean="0"/>
          </a:p>
        </p:txBody>
      </p:sp>
      <p:sp>
        <p:nvSpPr>
          <p:cNvPr id="4" name="Slide Number Placeholder 3"/>
          <p:cNvSpPr>
            <a:spLocks noGrp="1"/>
          </p:cNvSpPr>
          <p:nvPr>
            <p:ph type="sldNum" sz="quarter" idx="10"/>
          </p:nvPr>
        </p:nvSpPr>
        <p:spPr/>
        <p:txBody>
          <a:bodyPr/>
          <a:lstStyle/>
          <a:p>
            <a:fld id="{F9DD580C-D2E4-4E77-8C40-B73AFD4BE3CA}" type="slidenum">
              <a:rPr lang="en-GB" smtClean="0"/>
              <a:t>13</a:t>
            </a:fld>
            <a:endParaRPr lang="en-GB" dirty="0"/>
          </a:p>
        </p:txBody>
      </p:sp>
    </p:spTree>
    <p:extLst>
      <p:ext uri="{BB962C8B-B14F-4D97-AF65-F5344CB8AC3E}">
        <p14:creationId xmlns:p14="http://schemas.microsoft.com/office/powerpoint/2010/main" val="16233798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87513" y="146050"/>
            <a:ext cx="3398837" cy="2549525"/>
          </a:xfrm>
        </p:spPr>
      </p:sp>
      <p:sp>
        <p:nvSpPr>
          <p:cNvPr id="3" name="Notes Placeholder 2"/>
          <p:cNvSpPr>
            <a:spLocks noGrp="1"/>
          </p:cNvSpPr>
          <p:nvPr>
            <p:ph type="body" idx="1"/>
          </p:nvPr>
        </p:nvSpPr>
        <p:spPr>
          <a:xfrm>
            <a:off x="345377" y="2730173"/>
            <a:ext cx="6130425" cy="7021118"/>
          </a:xfrm>
        </p:spPr>
        <p:txBody>
          <a:bodyPr/>
          <a:lstStyle/>
          <a:p>
            <a:r>
              <a:rPr lang="en-GB" sz="1300" dirty="0" smtClean="0"/>
              <a:t>Stretch and sweep is where the midwife or doctor</a:t>
            </a:r>
            <a:r>
              <a:rPr lang="en-GB" sz="1300" baseline="0" dirty="0" smtClean="0"/>
              <a:t> </a:t>
            </a:r>
            <a:r>
              <a:rPr lang="en-GB" sz="1300" dirty="0" smtClean="0"/>
              <a:t>performs a vaginal examination, with your consent, this may be done at home, in ANC or on MAC. We</a:t>
            </a:r>
            <a:r>
              <a:rPr lang="en-GB" sz="1300" baseline="0" dirty="0" smtClean="0"/>
              <a:t> would encourage you to have an empty bladder and rest back in a comfy position.</a:t>
            </a:r>
          </a:p>
          <a:p>
            <a:endParaRPr lang="en-GB" sz="1300" baseline="0" dirty="0" smtClean="0"/>
          </a:p>
          <a:p>
            <a:r>
              <a:rPr lang="en-GB" sz="1300" baseline="0" dirty="0" smtClean="0"/>
              <a:t> It </a:t>
            </a:r>
            <a:r>
              <a:rPr lang="en-GB" sz="1300" dirty="0" smtClean="0"/>
              <a:t>is </a:t>
            </a:r>
            <a:r>
              <a:rPr lang="en-GB" sz="1300" dirty="0"/>
              <a:t>associated with an increase in the likelihood of spontaneous labour within 48 hours and of birth within 7 days. It is associated with a decrease in the need </a:t>
            </a:r>
            <a:r>
              <a:rPr lang="en-GB" sz="1300" dirty="0" smtClean="0"/>
              <a:t>for a medical </a:t>
            </a:r>
            <a:r>
              <a:rPr lang="en-GB" sz="1300" dirty="0"/>
              <a:t>induction with prostaglandins. </a:t>
            </a:r>
            <a:r>
              <a:rPr lang="en-GB" sz="1300" dirty="0" smtClean="0"/>
              <a:t>If you find it uncomfortable you can ask</a:t>
            </a:r>
            <a:r>
              <a:rPr lang="en-GB" sz="1300" baseline="0" dirty="0" smtClean="0"/>
              <a:t> us to stop at any point, you are likely to have a heavy </a:t>
            </a:r>
            <a:r>
              <a:rPr lang="en-GB" sz="1300" dirty="0" smtClean="0"/>
              <a:t>show </a:t>
            </a:r>
            <a:r>
              <a:rPr lang="en-GB" sz="1300" dirty="0"/>
              <a:t>and may experience some contractions over the next few hours.</a:t>
            </a:r>
          </a:p>
          <a:p>
            <a:endParaRPr lang="en-GB" sz="1300" dirty="0" smtClean="0"/>
          </a:p>
          <a:p>
            <a:r>
              <a:rPr lang="en-GB" b="0" u="none" dirty="0" smtClean="0"/>
              <a:t>The</a:t>
            </a:r>
            <a:r>
              <a:rPr lang="en-GB" b="0" u="none" baseline="0" dirty="0" smtClean="0"/>
              <a:t> midwife will perform a vaginal examination to assess the cervix to help decide the most appropriate method of induction. If the cervix still has to complete making the changes for birth (effacement-coming forwards, losing length, thinning and softening, as discussed in Active Birth) Propess is suitable, a pessary will be inserted high in the vagina. It can remain for 24 hours, unless labour starts and it can easily be removed.</a:t>
            </a:r>
          </a:p>
          <a:p>
            <a:endParaRPr lang="en-GB" b="0" u="none" baseline="0" dirty="0" smtClean="0"/>
          </a:p>
          <a:p>
            <a:r>
              <a:rPr lang="en-GB" b="0" u="none" baseline="0" dirty="0" smtClean="0"/>
              <a:t>The pessary can cause some period like discomfort, generally a good sign that it is having some effect, but not labour. Keep distracted, listen to your body, rest if you feel you need it, otherwise keep active. Keep well hydrated and eat as normal. You may find a warm bath or using the TENS helps you feel a little more relaxed and comfier.</a:t>
            </a:r>
          </a:p>
          <a:p>
            <a:endParaRPr lang="en-GB" b="0" u="none" baseline="0" dirty="0" smtClean="0"/>
          </a:p>
          <a:p>
            <a:endParaRPr lang="en-GB" b="0" u="none" baseline="0" dirty="0" smtClean="0"/>
          </a:p>
          <a:p>
            <a:r>
              <a:rPr lang="en-GB" b="0" u="none" baseline="0" dirty="0" smtClean="0"/>
              <a:t>The baby’s heart rate will be monitored on a CTG a minimum of twice a day whilst the propess is insitu. The midwife will also carry out maternal observations regularly, and ask about contractions, PV loss &amp; baby’s movements. There is a small risk of the uterus becoming over stimulated, if you feel you have constant tightening or discomfort in your abdomen let us know.</a:t>
            </a:r>
          </a:p>
          <a:p>
            <a:pPr marL="0" marR="0" indent="0" algn="l" defTabSz="914400" rtl="0" eaLnBrk="1" fontAlgn="auto" latinLnBrk="0" hangingPunct="1">
              <a:lnSpc>
                <a:spcPct val="100000"/>
              </a:lnSpc>
              <a:spcBef>
                <a:spcPts val="0"/>
              </a:spcBef>
              <a:spcAft>
                <a:spcPts val="0"/>
              </a:spcAft>
              <a:buClrTx/>
              <a:buSzTx/>
              <a:buFontTx/>
              <a:buNone/>
              <a:tabLst/>
              <a:defRPr/>
            </a:pPr>
            <a:r>
              <a:rPr lang="en-GB" b="0" u="non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b="0" u="none" baseline="0" dirty="0" smtClean="0"/>
              <a:t>After 24 hours, there will be a second assessment. If it is still not possible to break the waters, a second propess will be inserted, and again, this can remain insitu for 24 hours. </a:t>
            </a:r>
          </a:p>
          <a:p>
            <a:endParaRPr lang="en-GB" b="0" u="none" baseline="0" dirty="0" smtClean="0"/>
          </a:p>
        </p:txBody>
      </p:sp>
      <p:sp>
        <p:nvSpPr>
          <p:cNvPr id="4" name="Slide Number Placeholder 3"/>
          <p:cNvSpPr>
            <a:spLocks noGrp="1"/>
          </p:cNvSpPr>
          <p:nvPr>
            <p:ph type="sldNum" sz="quarter" idx="10"/>
          </p:nvPr>
        </p:nvSpPr>
        <p:spPr/>
        <p:txBody>
          <a:bodyPr/>
          <a:lstStyle/>
          <a:p>
            <a:fld id="{F9DD580C-D2E4-4E77-8C40-B73AFD4BE3CA}" type="slidenum">
              <a:rPr lang="en-GB" smtClean="0"/>
              <a:t>14</a:t>
            </a:fld>
            <a:endParaRPr lang="en-GB" dirty="0"/>
          </a:p>
        </p:txBody>
      </p:sp>
    </p:spTree>
    <p:extLst>
      <p:ext uri="{BB962C8B-B14F-4D97-AF65-F5344CB8AC3E}">
        <p14:creationId xmlns:p14="http://schemas.microsoft.com/office/powerpoint/2010/main" val="358632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dirty="0" smtClean="0"/>
              <a:t>Once the cervix</a:t>
            </a:r>
            <a:r>
              <a:rPr lang="en-GB" b="0" u="none" baseline="0" dirty="0" smtClean="0"/>
              <a:t> has completed the effacement process it may then be possible to break your waters- </a:t>
            </a:r>
            <a:r>
              <a:rPr lang="en-GB" b="0" u="none" dirty="0" smtClean="0"/>
              <a:t>Artificial Rupture of Membranes or ARM, this may be done after the first Propess</a:t>
            </a:r>
            <a:r>
              <a:rPr lang="en-GB" b="0" u="none" baseline="0" dirty="0" smtClean="0"/>
              <a:t> if sufficient change has been made or after the 2</a:t>
            </a:r>
            <a:r>
              <a:rPr lang="en-GB" b="0" u="none" baseline="30000" dirty="0" smtClean="0"/>
              <a:t>nd</a:t>
            </a:r>
            <a:r>
              <a:rPr lang="en-GB" b="0" u="none" baseline="0" dirty="0" smtClean="0"/>
              <a:t> Propess.</a:t>
            </a:r>
            <a:endParaRPr lang="en-GB" b="0" u="none" dirty="0" smtClean="0"/>
          </a:p>
          <a:p>
            <a:endParaRPr lang="en-GB" b="0" u="none" dirty="0" smtClean="0"/>
          </a:p>
          <a:p>
            <a:r>
              <a:rPr lang="en-GB" b="0" u="none" baseline="0" dirty="0" smtClean="0"/>
              <a:t>At 48 hours i.e., 2 Propess being used, if ARM is not possible, we would then wait a further 24 hours then assess again if we can perform ARM. If still unable, we could consider using a 3</a:t>
            </a:r>
            <a:r>
              <a:rPr lang="en-GB" b="0" u="none" baseline="30000" dirty="0" smtClean="0"/>
              <a:t>rd</a:t>
            </a:r>
            <a:r>
              <a:rPr lang="en-GB" b="0" u="none" baseline="0" dirty="0" smtClean="0"/>
              <a:t> Propess over another 24 hours.</a:t>
            </a:r>
          </a:p>
          <a:p>
            <a:endParaRPr lang="en-GB" b="0" u="none" baseline="0" dirty="0" smtClean="0"/>
          </a:p>
          <a:p>
            <a:r>
              <a:rPr lang="en-GB" b="0" u="none" baseline="0" dirty="0" smtClean="0"/>
              <a:t>If after 2-3 Propess being used the cervix still hasn’t effaced, ARM is not possible, then the IOL has not worked and we would then consider delivery baby by caesarean section.</a:t>
            </a:r>
          </a:p>
          <a:p>
            <a:endParaRPr lang="en-GB" b="0" u="none" baseline="0" dirty="0" smtClean="0"/>
          </a:p>
          <a:p>
            <a:endParaRPr lang="en-GB" b="0" u="none" baseline="0" dirty="0" smtClean="0"/>
          </a:p>
          <a:p>
            <a:r>
              <a:rPr lang="en-GB" b="0" u="none" baseline="0" dirty="0" smtClean="0"/>
              <a:t>After being able to perform ARM,  we encourage you to be active and mobile for 2-6 hours in the hope that  the uterus starts to contract regularly.</a:t>
            </a:r>
          </a:p>
          <a:p>
            <a:r>
              <a:rPr lang="en-GB" b="0" u="none" baseline="0" dirty="0" smtClean="0"/>
              <a:t>If this does not happen spontaneously we will then advise augmentation with a  hormone drip of man made oxytocin (Syntocinon). You will need a drip so that we can give the drug intravenously. We do not advise use of the birthing pool and your baby’s well being will also be monitored continuously by CTG.  We are trying to encourage regular uterine contractions, the drip is turned up gradually to give you and the baby chance to adjust, we are aiming for 4 contractions in a 10 minute period. The midwife will closely monitor contractions and you and your baby's well being. At the point of starting the Syntocinon drip, it is impossible to predict how quickly your body will react to it, it may take as little as a few hours or much longer. At the point the uterus is contracting regularly, we would assess the effect on the cervix after 4 hours.</a:t>
            </a:r>
          </a:p>
          <a:p>
            <a:endParaRPr lang="en-GB" b="0" u="none" baseline="0" dirty="0" smtClean="0"/>
          </a:p>
          <a:p>
            <a:r>
              <a:rPr lang="en-GB" b="0" u="none" baseline="0" dirty="0" smtClean="0"/>
              <a:t>We still encourage you to be active, there are wireless CTG monitors so ask if one is available, if not this does not mean you have to be laid on the bed, you can still stand, be in all fours, on a birthing ball with a wired monitor in use.</a:t>
            </a:r>
            <a:endParaRPr lang="en-GB" b="1" u="sng" dirty="0"/>
          </a:p>
        </p:txBody>
      </p:sp>
      <p:sp>
        <p:nvSpPr>
          <p:cNvPr id="4" name="Slide Number Placeholder 3"/>
          <p:cNvSpPr>
            <a:spLocks noGrp="1"/>
          </p:cNvSpPr>
          <p:nvPr>
            <p:ph type="sldNum" sz="quarter" idx="10"/>
          </p:nvPr>
        </p:nvSpPr>
        <p:spPr/>
        <p:txBody>
          <a:bodyPr/>
          <a:lstStyle/>
          <a:p>
            <a:fld id="{F9DD580C-D2E4-4E77-8C40-B73AFD4BE3CA}" type="slidenum">
              <a:rPr lang="en-GB" smtClean="0"/>
              <a:t>16</a:t>
            </a:fld>
            <a:endParaRPr lang="en-GB" dirty="0"/>
          </a:p>
        </p:txBody>
      </p:sp>
    </p:spTree>
    <p:extLst>
      <p:ext uri="{BB962C8B-B14F-4D97-AF65-F5344CB8AC3E}">
        <p14:creationId xmlns:p14="http://schemas.microsoft.com/office/powerpoint/2010/main" val="1251383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we are trying to get your body to do something it</a:t>
            </a:r>
            <a:r>
              <a:rPr lang="en-GB" baseline="0" dirty="0" smtClean="0"/>
              <a:t> is likely not ready to do itself, the process can take time, if it works quicker then great.</a:t>
            </a:r>
            <a:endParaRPr lang="en-GB" dirty="0"/>
          </a:p>
        </p:txBody>
      </p:sp>
      <p:sp>
        <p:nvSpPr>
          <p:cNvPr id="4" name="Slide Number Placeholder 3"/>
          <p:cNvSpPr>
            <a:spLocks noGrp="1"/>
          </p:cNvSpPr>
          <p:nvPr>
            <p:ph type="sldNum" sz="quarter" idx="10"/>
          </p:nvPr>
        </p:nvSpPr>
        <p:spPr/>
        <p:txBody>
          <a:bodyPr/>
          <a:lstStyle/>
          <a:p>
            <a:fld id="{F9DD580C-D2E4-4E77-8C40-B73AFD4BE3CA}" type="slidenum">
              <a:rPr lang="en-GB" smtClean="0"/>
              <a:t>17</a:t>
            </a:fld>
            <a:endParaRPr lang="en-GB" dirty="0"/>
          </a:p>
        </p:txBody>
      </p:sp>
    </p:spTree>
    <p:extLst>
      <p:ext uri="{BB962C8B-B14F-4D97-AF65-F5344CB8AC3E}">
        <p14:creationId xmlns:p14="http://schemas.microsoft.com/office/powerpoint/2010/main" val="5748209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1588" y="334963"/>
            <a:ext cx="4229100" cy="3173412"/>
          </a:xfrm>
        </p:spPr>
      </p:sp>
      <p:sp>
        <p:nvSpPr>
          <p:cNvPr id="3" name="Notes Placeholder 2"/>
          <p:cNvSpPr>
            <a:spLocks noGrp="1"/>
          </p:cNvSpPr>
          <p:nvPr>
            <p:ph type="body" idx="1"/>
          </p:nvPr>
        </p:nvSpPr>
        <p:spPr>
          <a:xfrm>
            <a:off x="310838" y="3635515"/>
            <a:ext cx="6320383" cy="6078054"/>
          </a:xfrm>
        </p:spPr>
        <p:txBody>
          <a:bodyPr/>
          <a:lstStyle/>
          <a:p>
            <a:r>
              <a:rPr lang="en-GB" dirty="0" smtClean="0"/>
              <a:t>We may monitor</a:t>
            </a:r>
            <a:r>
              <a:rPr lang="en-GB" baseline="0" dirty="0" smtClean="0"/>
              <a:t> your baby's well being be listening to the heartbeat with either a Sonocaid device (as we do at you AN checks), a Pinnards stethoscope (perhaps your midwife has used one or you have seen one on Call the Midwife) or CTG,</a:t>
            </a:r>
            <a:endParaRPr lang="en-GB" dirty="0" smtClean="0"/>
          </a:p>
          <a:p>
            <a:endParaRPr lang="en-GB" dirty="0" smtClean="0"/>
          </a:p>
          <a:p>
            <a:r>
              <a:rPr lang="en-GB" dirty="0" smtClean="0"/>
              <a:t>A CTG (cardiotocography)</a:t>
            </a:r>
            <a:r>
              <a:rPr lang="en-GB" baseline="0" dirty="0" smtClean="0"/>
              <a:t> </a:t>
            </a:r>
            <a:r>
              <a:rPr lang="en-GB" dirty="0" smtClean="0"/>
              <a:t> allows for the continuous monitoring</a:t>
            </a:r>
            <a:r>
              <a:rPr lang="en-GB" baseline="0" dirty="0" smtClean="0"/>
              <a:t> of the fetal heart rate and contractions; a normal trace is reassuring and indicates that the baby is coping well with labour. </a:t>
            </a:r>
          </a:p>
          <a:p>
            <a:endParaRPr lang="en-GB" baseline="0" dirty="0" smtClean="0"/>
          </a:p>
          <a:p>
            <a:r>
              <a:rPr lang="en-GB" baseline="0" dirty="0" smtClean="0"/>
              <a:t>Wireless monitoring is available but you may still be active with wired monitoring</a:t>
            </a:r>
            <a:endParaRPr lang="en-GB" dirty="0" smtClean="0"/>
          </a:p>
          <a:p>
            <a:endParaRPr lang="en-GB" dirty="0" smtClean="0"/>
          </a:p>
          <a:p>
            <a:r>
              <a:rPr lang="en-GB" u="sng" dirty="0" smtClean="0"/>
              <a:t>The list is not exhaustive but we will advise CTG</a:t>
            </a:r>
            <a:r>
              <a:rPr lang="en-GB" u="sng" baseline="0" dirty="0" smtClean="0"/>
              <a:t> monitoring if :</a:t>
            </a:r>
          </a:p>
          <a:p>
            <a:r>
              <a:rPr lang="en-GB" sz="1300" u="none" baseline="0" dirty="0" smtClean="0"/>
              <a:t>Pr</a:t>
            </a:r>
            <a:r>
              <a:rPr lang="en-GB" sz="1300" dirty="0" smtClean="0"/>
              <a:t>eterm </a:t>
            </a:r>
            <a:r>
              <a:rPr lang="en-GB" sz="1300" dirty="0"/>
              <a:t>labour </a:t>
            </a:r>
            <a:r>
              <a:rPr lang="en-GB" sz="1300" dirty="0" smtClean="0"/>
              <a:t>(less than 37 weeks)</a:t>
            </a:r>
          </a:p>
          <a:p>
            <a:r>
              <a:rPr lang="en-GB" sz="1300" dirty="0" smtClean="0"/>
              <a:t>Baby in breech position</a:t>
            </a:r>
            <a:endParaRPr lang="en-GB" sz="1300" dirty="0"/>
          </a:p>
          <a:p>
            <a:pPr lvl="0"/>
            <a:r>
              <a:rPr lang="en-GB" sz="1300" dirty="0"/>
              <a:t>Multiple pregnancy</a:t>
            </a:r>
          </a:p>
          <a:p>
            <a:pPr lvl="0"/>
            <a:r>
              <a:rPr lang="en-GB" sz="1300" dirty="0" smtClean="0"/>
              <a:t>Small </a:t>
            </a:r>
            <a:r>
              <a:rPr lang="en-GB" sz="1300" dirty="0"/>
              <a:t>for gestational </a:t>
            </a:r>
            <a:r>
              <a:rPr lang="en-GB" sz="1300" dirty="0" smtClean="0"/>
              <a:t>age, static growth</a:t>
            </a:r>
            <a:r>
              <a:rPr lang="en-GB" sz="1300" baseline="0" dirty="0" smtClean="0"/>
              <a:t> or tailing growth</a:t>
            </a:r>
            <a:endParaRPr lang="en-GB" sz="1300" dirty="0"/>
          </a:p>
          <a:p>
            <a:pPr lvl="0"/>
            <a:r>
              <a:rPr lang="en-GB" sz="1300" dirty="0"/>
              <a:t>Gestational diabetes or pre-existing diabetes</a:t>
            </a:r>
          </a:p>
          <a:p>
            <a:pPr lvl="0"/>
            <a:r>
              <a:rPr lang="en-GB" sz="1300" dirty="0" smtClean="0"/>
              <a:t>Raised blood pressure</a:t>
            </a:r>
          </a:p>
          <a:p>
            <a:pPr lvl="0"/>
            <a:r>
              <a:rPr lang="en-GB" sz="1300" dirty="0" smtClean="0"/>
              <a:t>Use</a:t>
            </a:r>
            <a:r>
              <a:rPr lang="en-GB" sz="1300" baseline="0" dirty="0" smtClean="0"/>
              <a:t> of Syntocinon</a:t>
            </a:r>
          </a:p>
          <a:p>
            <a:pPr lvl="0"/>
            <a:r>
              <a:rPr lang="en-GB" sz="1300" dirty="0" smtClean="0"/>
              <a:t>Presence </a:t>
            </a:r>
            <a:r>
              <a:rPr lang="en-GB" sz="1300" dirty="0"/>
              <a:t>of significant </a:t>
            </a:r>
            <a:r>
              <a:rPr lang="en-GB" sz="1300" dirty="0" smtClean="0"/>
              <a:t>meconium</a:t>
            </a:r>
          </a:p>
          <a:p>
            <a:pPr lvl="0"/>
            <a:r>
              <a:rPr lang="en-GB" sz="1300" dirty="0" smtClean="0"/>
              <a:t>Any concerns about baby's well being from listening in as per normal care</a:t>
            </a:r>
            <a:endParaRPr lang="en-GB" sz="1300" dirty="0"/>
          </a:p>
          <a:p>
            <a:r>
              <a:rPr lang="en-GB" sz="1300" b="0" dirty="0" smtClean="0"/>
              <a:t>Prolonged labour</a:t>
            </a:r>
          </a:p>
          <a:p>
            <a:r>
              <a:rPr lang="en-GB" sz="1300" b="0" dirty="0" smtClean="0"/>
              <a:t>Instrumental</a:t>
            </a:r>
            <a:r>
              <a:rPr lang="en-GB" sz="1300" b="0" baseline="0" dirty="0" smtClean="0"/>
              <a:t> delivery</a:t>
            </a:r>
            <a:r>
              <a:rPr lang="en-GB" sz="1300" b="1" dirty="0"/>
              <a:t> </a:t>
            </a:r>
            <a:endParaRPr lang="en-GB" sz="1300" b="1" dirty="0" smtClean="0"/>
          </a:p>
          <a:p>
            <a:r>
              <a:rPr lang="en-GB" sz="1300" b="0" dirty="0" smtClean="0"/>
              <a:t>30 minutes trace after inserting</a:t>
            </a:r>
            <a:r>
              <a:rPr lang="en-GB" sz="1300" b="0" baseline="0" dirty="0" smtClean="0"/>
              <a:t> epidural</a:t>
            </a:r>
          </a:p>
          <a:p>
            <a:endParaRPr lang="en-GB" sz="1300" b="0" baseline="0" dirty="0" smtClean="0"/>
          </a:p>
          <a:p>
            <a:r>
              <a:rPr lang="en-GB" sz="1300" b="0" baseline="0" dirty="0" smtClean="0"/>
              <a:t>All COVID 19 positive mums.</a:t>
            </a:r>
            <a:endParaRPr lang="en-GB" sz="1300" b="0" dirty="0" smtClean="0"/>
          </a:p>
          <a:p>
            <a:endParaRPr lang="en-GB" sz="1300" dirty="0"/>
          </a:p>
          <a:p>
            <a:endParaRPr lang="en-GB" dirty="0"/>
          </a:p>
        </p:txBody>
      </p:sp>
      <p:sp>
        <p:nvSpPr>
          <p:cNvPr id="4" name="Slide Number Placeholder 3"/>
          <p:cNvSpPr>
            <a:spLocks noGrp="1"/>
          </p:cNvSpPr>
          <p:nvPr>
            <p:ph type="sldNum" sz="quarter" idx="10"/>
          </p:nvPr>
        </p:nvSpPr>
        <p:spPr/>
        <p:txBody>
          <a:bodyPr/>
          <a:lstStyle/>
          <a:p>
            <a:fld id="{F9DD580C-D2E4-4E77-8C40-B73AFD4BE3CA}" type="slidenum">
              <a:rPr lang="en-GB" smtClean="0"/>
              <a:t>19</a:t>
            </a:fld>
            <a:endParaRPr lang="en-GB" dirty="0"/>
          </a:p>
        </p:txBody>
      </p:sp>
    </p:spTree>
    <p:extLst>
      <p:ext uri="{BB962C8B-B14F-4D97-AF65-F5344CB8AC3E}">
        <p14:creationId xmlns:p14="http://schemas.microsoft.com/office/powerpoint/2010/main" val="528772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D580C-D2E4-4E77-8C40-B73AFD4BE3CA}" type="slidenum">
              <a:rPr lang="en-GB" smtClean="0"/>
              <a:t>20</a:t>
            </a:fld>
            <a:endParaRPr lang="en-GB" dirty="0"/>
          </a:p>
        </p:txBody>
      </p:sp>
    </p:spTree>
    <p:extLst>
      <p:ext uri="{BB962C8B-B14F-4D97-AF65-F5344CB8AC3E}">
        <p14:creationId xmlns:p14="http://schemas.microsoft.com/office/powerpoint/2010/main" val="1776387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baby is likely to</a:t>
            </a:r>
            <a:r>
              <a:rPr lang="en-GB" baseline="0" dirty="0" smtClean="0"/>
              <a:t> have already developed some swelling in the soft tissues of the scalp as the skull bones have gently overlapped to make the baby's head smaller to fit through (as discussed in Active Birth), it is not the use of an instrument that has caused this. </a:t>
            </a:r>
          </a:p>
          <a:p>
            <a:endParaRPr lang="en-GB" baseline="0" dirty="0" smtClean="0"/>
          </a:p>
          <a:p>
            <a:r>
              <a:rPr lang="en-GB" baseline="0" dirty="0" smtClean="0"/>
              <a:t>Occasionally, the ventouse can leave a red mark on the baby's head or the forceps an mark on the head or the face, these fade after a few days / weeks.</a:t>
            </a:r>
          </a:p>
          <a:p>
            <a:endParaRPr lang="en-GB" baseline="0" dirty="0"/>
          </a:p>
          <a:p>
            <a:r>
              <a:rPr lang="en-GB" baseline="0" dirty="0" smtClean="0"/>
              <a:t>If your doctor advises the baby will deliver easily with an instrument this is the safest option for you and your baby. To request a caesarean section at the point where baby can be delivered easily with an instrument (i.e., low in the pelvis) carries its own risk to both mum and baby if the head is deeply engaged in the pelvis and requires being pushed u vaginally at the time of caesarean.</a:t>
            </a:r>
          </a:p>
        </p:txBody>
      </p:sp>
      <p:sp>
        <p:nvSpPr>
          <p:cNvPr id="4" name="Slide Number Placeholder 3"/>
          <p:cNvSpPr>
            <a:spLocks noGrp="1"/>
          </p:cNvSpPr>
          <p:nvPr>
            <p:ph type="sldNum" sz="quarter" idx="10"/>
          </p:nvPr>
        </p:nvSpPr>
        <p:spPr/>
        <p:txBody>
          <a:bodyPr/>
          <a:lstStyle/>
          <a:p>
            <a:fld id="{F9DD580C-D2E4-4E77-8C40-B73AFD4BE3CA}" type="slidenum">
              <a:rPr lang="en-GB" smtClean="0"/>
              <a:t>21</a:t>
            </a:fld>
            <a:endParaRPr lang="en-GB" dirty="0"/>
          </a:p>
        </p:txBody>
      </p:sp>
    </p:spTree>
    <p:extLst>
      <p:ext uri="{BB962C8B-B14F-4D97-AF65-F5344CB8AC3E}">
        <p14:creationId xmlns:p14="http://schemas.microsoft.com/office/powerpoint/2010/main" val="277855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D580C-D2E4-4E77-8C40-B73AFD4BE3CA}" type="slidenum">
              <a:rPr lang="en-GB" smtClean="0"/>
              <a:t>2</a:t>
            </a:fld>
            <a:endParaRPr lang="en-GB" dirty="0"/>
          </a:p>
        </p:txBody>
      </p:sp>
    </p:spTree>
    <p:extLst>
      <p:ext uri="{BB962C8B-B14F-4D97-AF65-F5344CB8AC3E}">
        <p14:creationId xmlns:p14="http://schemas.microsoft.com/office/powerpoint/2010/main" val="1480311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baseline="0" dirty="0" smtClean="0"/>
              <a:t>In addition to Mum, the birth partner, and the midwife, there may be up to 8 other members of staff involved in your care to take you to theatre, this is normal and everyone has a role to play in your care.</a:t>
            </a:r>
          </a:p>
          <a:p>
            <a:endParaRPr lang="en-GB" u="none" baseline="0" dirty="0" smtClean="0"/>
          </a:p>
          <a:p>
            <a:r>
              <a:rPr lang="en-GB" u="none" baseline="0" dirty="0" smtClean="0"/>
              <a:t>You will be in theatre around 1 hour, from starting the operation baby is normally born in 3-7 minutes, it takes much longer to close all the layers until the end of the operation. You will usually be able to have one birth partner with you for support, they will be shown where to sit and instructed how to ensure we keep the area around you sterile.</a:t>
            </a:r>
          </a:p>
          <a:p>
            <a:endParaRPr lang="en-GB" u="none" baseline="0" dirty="0" smtClean="0"/>
          </a:p>
          <a:p>
            <a:r>
              <a:rPr lang="en-GB" u="none" baseline="0" dirty="0" smtClean="0"/>
              <a:t>We place a screen over your chest and drape the area to keep it sterile, the surgeon will left the baby so you can see them as we have a period of delayed cord clamping, the cord is then clamped and cut by the surgeon and the baby is taken to the corned of the room to dry them off to help minimise them losing their body heat. If the screen is up it can be difficult to start skin to skin immediately but we can try to facilitate this if you wish, or your partner may hold baby until the point we can get you into bed and baby skin to skin with you then.</a:t>
            </a:r>
          </a:p>
          <a:p>
            <a:endParaRPr lang="en-GB" u="none" baseline="0" dirty="0" smtClean="0"/>
          </a:p>
          <a:p>
            <a:r>
              <a:rPr lang="en-GB" u="none" baseline="0" dirty="0" smtClean="0"/>
              <a:t>There will be regular observations of your well being for the next 20 minutes with the ODP and the midwife, then you will have some time as a family in between the midwife supporting you in feeding your baby and continuing to monitor your well being post operatively.</a:t>
            </a:r>
          </a:p>
          <a:p>
            <a:endParaRPr lang="en-GB" u="none" baseline="0" dirty="0" smtClean="0"/>
          </a:p>
          <a:p>
            <a:endParaRPr lang="en-GB" u="sng" dirty="0"/>
          </a:p>
        </p:txBody>
      </p:sp>
      <p:sp>
        <p:nvSpPr>
          <p:cNvPr id="4" name="Slide Number Placeholder 3"/>
          <p:cNvSpPr>
            <a:spLocks noGrp="1"/>
          </p:cNvSpPr>
          <p:nvPr>
            <p:ph type="sldNum" sz="quarter" idx="10"/>
          </p:nvPr>
        </p:nvSpPr>
        <p:spPr/>
        <p:txBody>
          <a:bodyPr/>
          <a:lstStyle/>
          <a:p>
            <a:fld id="{F9DD580C-D2E4-4E77-8C40-B73AFD4BE3CA}" type="slidenum">
              <a:rPr lang="en-GB" smtClean="0"/>
              <a:t>22</a:t>
            </a:fld>
            <a:endParaRPr lang="en-GB" dirty="0"/>
          </a:p>
        </p:txBody>
      </p:sp>
    </p:spTree>
    <p:extLst>
      <p:ext uri="{BB962C8B-B14F-4D97-AF65-F5344CB8AC3E}">
        <p14:creationId xmlns:p14="http://schemas.microsoft.com/office/powerpoint/2010/main" val="699961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Have a</a:t>
            </a:r>
            <a:r>
              <a:rPr lang="en-GB" baseline="0" dirty="0" smtClean="0"/>
              <a:t> chat about your expectations and how each of you may feel.</a:t>
            </a:r>
          </a:p>
          <a:p>
            <a:r>
              <a:rPr lang="en-GB" baseline="0" dirty="0" smtClean="0"/>
              <a:t>Remember- </a:t>
            </a:r>
          </a:p>
          <a:p>
            <a:pPr marL="171450" indent="-171450">
              <a:buFontTx/>
              <a:buChar char="-"/>
            </a:pPr>
            <a:r>
              <a:rPr lang="en-GB" baseline="0" dirty="0" smtClean="0"/>
              <a:t>helping your partner to prepare for birth through self belief</a:t>
            </a:r>
          </a:p>
          <a:p>
            <a:pPr marL="171450" indent="-171450">
              <a:buFontTx/>
              <a:buChar char="-"/>
            </a:pPr>
            <a:r>
              <a:rPr lang="en-GB" baseline="0" dirty="0" smtClean="0"/>
              <a:t>encourage and support your partner in practising deep breathing and relaxation practise during the rest of the pregnancy</a:t>
            </a:r>
          </a:p>
          <a:p>
            <a:r>
              <a:rPr lang="en-GB" baseline="0" dirty="0" smtClean="0"/>
              <a:t>-   encouraging rest in the early phases</a:t>
            </a:r>
          </a:p>
          <a:p>
            <a:pPr marL="171450" indent="-171450">
              <a:buFontTx/>
              <a:buChar char="-"/>
            </a:pPr>
            <a:r>
              <a:rPr lang="en-GB" baseline="0" dirty="0" smtClean="0"/>
              <a:t>encouraging and supporting active birth positions</a:t>
            </a:r>
          </a:p>
          <a:p>
            <a:pPr marL="171450" indent="-171450">
              <a:buFontTx/>
              <a:buChar char="-"/>
            </a:pPr>
            <a:r>
              <a:rPr lang="en-GB" baseline="0" dirty="0" smtClean="0"/>
              <a:t>building the nest and all that entails</a:t>
            </a:r>
          </a:p>
          <a:p>
            <a:pPr marL="171450" indent="-171450">
              <a:buFontTx/>
              <a:buChar char="-"/>
            </a:pPr>
            <a:r>
              <a:rPr lang="en-GB" baseline="0" dirty="0" smtClean="0"/>
              <a:t>bladder care</a:t>
            </a:r>
          </a:p>
          <a:p>
            <a:pPr marL="171450" indent="-171450">
              <a:buFontTx/>
              <a:buChar char="-"/>
            </a:pPr>
            <a:r>
              <a:rPr lang="en-GB" baseline="0" dirty="0" smtClean="0"/>
              <a:t>monitoring doses of paracetamol</a:t>
            </a:r>
          </a:p>
          <a:p>
            <a:pPr marL="171450" indent="-171450">
              <a:buFontTx/>
              <a:buChar char="-"/>
            </a:pPr>
            <a:r>
              <a:rPr lang="en-GB" baseline="0" dirty="0" smtClean="0"/>
              <a:t>massage</a:t>
            </a:r>
          </a:p>
          <a:p>
            <a:pPr marL="171450" indent="-171450">
              <a:buFontTx/>
              <a:buChar char="-"/>
            </a:pPr>
            <a:r>
              <a:rPr lang="en-GB" baseline="0" dirty="0" smtClean="0"/>
              <a:t>reassurance- particularly in transition</a:t>
            </a:r>
          </a:p>
          <a:p>
            <a:pPr marL="171450" indent="-171450">
              <a:buFontTx/>
              <a:buChar char="-"/>
            </a:pPr>
            <a:r>
              <a:rPr lang="en-GB" baseline="0" dirty="0" smtClean="0"/>
              <a:t>hydration and nutrition</a:t>
            </a:r>
          </a:p>
          <a:p>
            <a:pPr marL="171450" indent="-171450">
              <a:buFontTx/>
              <a:buChar char="-"/>
            </a:pPr>
            <a:r>
              <a:rPr lang="en-GB" baseline="0" dirty="0" smtClean="0"/>
              <a:t>taking time for yourself to rest and eat</a:t>
            </a:r>
          </a:p>
          <a:p>
            <a:pPr marL="171450" indent="-171450">
              <a:buFontTx/>
              <a:buChar char="-"/>
            </a:pPr>
            <a:endParaRPr lang="en-GB" baseline="0" dirty="0" smtClean="0"/>
          </a:p>
          <a:p>
            <a:pPr marL="0" indent="0">
              <a:buFontTx/>
              <a:buNone/>
            </a:pPr>
            <a:r>
              <a:rPr lang="en-GB" baseline="0" dirty="0" smtClean="0"/>
              <a:t>At the point your midwife becomes involved in your care, we are there to support, please continue doing all these amazing roles to support your partner through birth</a:t>
            </a:r>
          </a:p>
        </p:txBody>
      </p:sp>
      <p:sp>
        <p:nvSpPr>
          <p:cNvPr id="4" name="Slide Number Placeholder 3"/>
          <p:cNvSpPr>
            <a:spLocks noGrp="1"/>
          </p:cNvSpPr>
          <p:nvPr>
            <p:ph type="sldNum" sz="quarter" idx="10"/>
          </p:nvPr>
        </p:nvSpPr>
        <p:spPr/>
        <p:txBody>
          <a:bodyPr/>
          <a:lstStyle/>
          <a:p>
            <a:fld id="{F9DD580C-D2E4-4E77-8C40-B73AFD4BE3CA}" type="slidenum">
              <a:rPr lang="en-GB" smtClean="0"/>
              <a:t>23</a:t>
            </a:fld>
            <a:endParaRPr lang="en-GB" dirty="0"/>
          </a:p>
        </p:txBody>
      </p:sp>
    </p:spTree>
    <p:extLst>
      <p:ext uri="{BB962C8B-B14F-4D97-AF65-F5344CB8AC3E}">
        <p14:creationId xmlns:p14="http://schemas.microsoft.com/office/powerpoint/2010/main" val="1078495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9DD580C-D2E4-4E77-8C40-B73AFD4BE3CA}" type="slidenum">
              <a:rPr lang="en-GB" smtClean="0"/>
              <a:t>24</a:t>
            </a:fld>
            <a:endParaRPr lang="en-GB" dirty="0"/>
          </a:p>
        </p:txBody>
      </p:sp>
    </p:spTree>
    <p:extLst>
      <p:ext uri="{BB962C8B-B14F-4D97-AF65-F5344CB8AC3E}">
        <p14:creationId xmlns:p14="http://schemas.microsoft.com/office/powerpoint/2010/main" val="1129712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Perhaps you and</a:t>
            </a:r>
            <a:r>
              <a:rPr lang="en-GB" baseline="0" dirty="0" smtClean="0"/>
              <a:t> your birth partner can test each other to see what you can recall from all the content from Active Birth, before moving onto the next slide.</a:t>
            </a:r>
            <a:endParaRPr lang="en-GB" dirty="0"/>
          </a:p>
        </p:txBody>
      </p:sp>
      <p:sp>
        <p:nvSpPr>
          <p:cNvPr id="4" name="Slide Number Placeholder 3"/>
          <p:cNvSpPr>
            <a:spLocks noGrp="1"/>
          </p:cNvSpPr>
          <p:nvPr>
            <p:ph type="sldNum" sz="quarter" idx="10"/>
          </p:nvPr>
        </p:nvSpPr>
        <p:spPr/>
        <p:txBody>
          <a:bodyPr/>
          <a:lstStyle/>
          <a:p>
            <a:fld id="{F9DD580C-D2E4-4E77-8C40-B73AFD4BE3CA}" type="slidenum">
              <a:rPr lang="en-GB" smtClean="0"/>
              <a:t>3</a:t>
            </a:fld>
            <a:endParaRPr lang="en-GB" dirty="0"/>
          </a:p>
        </p:txBody>
      </p:sp>
    </p:spTree>
    <p:extLst>
      <p:ext uri="{BB962C8B-B14F-4D97-AF65-F5344CB8AC3E}">
        <p14:creationId xmlns:p14="http://schemas.microsoft.com/office/powerpoint/2010/main" val="3495686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a:t>
            </a:r>
            <a:r>
              <a:rPr lang="en-GB" baseline="0" dirty="0" smtClean="0"/>
              <a:t> </a:t>
            </a:r>
            <a:r>
              <a:rPr lang="en-GB" dirty="0" smtClean="0"/>
              <a:t>answers</a:t>
            </a:r>
            <a:endParaRPr lang="en-GB" dirty="0"/>
          </a:p>
        </p:txBody>
      </p:sp>
      <p:sp>
        <p:nvSpPr>
          <p:cNvPr id="4" name="Slide Number Placeholder 3"/>
          <p:cNvSpPr>
            <a:spLocks noGrp="1"/>
          </p:cNvSpPr>
          <p:nvPr>
            <p:ph type="sldNum" sz="quarter" idx="10"/>
          </p:nvPr>
        </p:nvSpPr>
        <p:spPr/>
        <p:txBody>
          <a:bodyPr/>
          <a:lstStyle/>
          <a:p>
            <a:fld id="{F9DD580C-D2E4-4E77-8C40-B73AFD4BE3CA}" type="slidenum">
              <a:rPr lang="en-GB" smtClean="0"/>
              <a:t>4</a:t>
            </a:fld>
            <a:endParaRPr lang="en-GB" dirty="0"/>
          </a:p>
        </p:txBody>
      </p:sp>
    </p:spTree>
    <p:extLst>
      <p:ext uri="{BB962C8B-B14F-4D97-AF65-F5344CB8AC3E}">
        <p14:creationId xmlns:p14="http://schemas.microsoft.com/office/powerpoint/2010/main" val="1385687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These are all the options available at birth in hospital. </a:t>
            </a:r>
          </a:p>
          <a:p>
            <a:r>
              <a:rPr lang="en-GB" baseline="0" dirty="0" smtClean="0"/>
              <a:t>The only three options that cannot be provided for home birth would be codeine, diamorphine and epidural.</a:t>
            </a:r>
          </a:p>
          <a:p>
            <a:endParaRPr lang="en-GB" dirty="0"/>
          </a:p>
        </p:txBody>
      </p:sp>
      <p:sp>
        <p:nvSpPr>
          <p:cNvPr id="4" name="Slide Number Placeholder 3"/>
          <p:cNvSpPr>
            <a:spLocks noGrp="1"/>
          </p:cNvSpPr>
          <p:nvPr>
            <p:ph type="sldNum" sz="quarter" idx="10"/>
          </p:nvPr>
        </p:nvSpPr>
        <p:spPr/>
        <p:txBody>
          <a:bodyPr/>
          <a:lstStyle/>
          <a:p>
            <a:fld id="{F9DD580C-D2E4-4E77-8C40-B73AFD4BE3CA}" type="slidenum">
              <a:rPr lang="en-GB" smtClean="0"/>
              <a:t>5</a:t>
            </a:fld>
            <a:endParaRPr lang="en-GB" dirty="0"/>
          </a:p>
        </p:txBody>
      </p:sp>
    </p:spTree>
    <p:extLst>
      <p:ext uri="{BB962C8B-B14F-4D97-AF65-F5344CB8AC3E}">
        <p14:creationId xmlns:p14="http://schemas.microsoft.com/office/powerpoint/2010/main" val="356195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F9DD580C-D2E4-4E77-8C40-B73AFD4BE3CA}" type="slidenum">
              <a:rPr lang="en-GB" smtClean="0"/>
              <a:t>6</a:t>
            </a:fld>
            <a:endParaRPr lang="en-GB" dirty="0"/>
          </a:p>
        </p:txBody>
      </p:sp>
    </p:spTree>
    <p:extLst>
      <p:ext uri="{BB962C8B-B14F-4D97-AF65-F5344CB8AC3E}">
        <p14:creationId xmlns:p14="http://schemas.microsoft.com/office/powerpoint/2010/main" val="3251797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Popular</a:t>
            </a:r>
            <a:r>
              <a:rPr lang="en-GB" baseline="0" dirty="0" smtClean="0"/>
              <a:t> choice, over 90% of women use Entonox at some point during their baby's birth.</a:t>
            </a:r>
          </a:p>
          <a:p>
            <a:r>
              <a:rPr lang="en-GB" dirty="0" smtClean="0"/>
              <a:t>To be taken by the woman</a:t>
            </a:r>
            <a:r>
              <a:rPr lang="en-GB" baseline="0" dirty="0" smtClean="0"/>
              <a:t> only please.</a:t>
            </a:r>
          </a:p>
          <a:p>
            <a:r>
              <a:rPr lang="en-GB" baseline="0" dirty="0" smtClean="0"/>
              <a:t>This has no effect on your baby.</a:t>
            </a:r>
          </a:p>
          <a:p>
            <a:r>
              <a:rPr lang="en-GB" baseline="0" dirty="0" smtClean="0"/>
              <a:t>A nice long hose that supports active birthing positions.</a:t>
            </a:r>
          </a:p>
          <a:p>
            <a:r>
              <a:rPr lang="en-GB" baseline="0" dirty="0" smtClean="0"/>
              <a:t>You need to start taking at as the contraction starts so that as the contraction reaches its’ peak it is starting to take effect, it will have little effect if the contraction builds for 10-20 seconds before you start to take it. As the contraction ceases, stop taking it and just breathe as normal.</a:t>
            </a:r>
          </a:p>
          <a:p>
            <a:r>
              <a:rPr lang="en-GB" baseline="0" dirty="0" smtClean="0"/>
              <a:t>There is no lasting commitment with Entonox, if you don’t like it, 60 seconds of just breathing room air, it has gone.</a:t>
            </a:r>
          </a:p>
          <a:p>
            <a:r>
              <a:rPr lang="en-GB" baseline="0" dirty="0" smtClean="0"/>
              <a:t>It can be used in the birthing pool and while diamorphine and epidural take effect.</a:t>
            </a:r>
            <a:endParaRPr lang="en-GB" dirty="0"/>
          </a:p>
        </p:txBody>
      </p:sp>
      <p:sp>
        <p:nvSpPr>
          <p:cNvPr id="4" name="Slide Number Placeholder 3"/>
          <p:cNvSpPr>
            <a:spLocks noGrp="1"/>
          </p:cNvSpPr>
          <p:nvPr>
            <p:ph type="sldNum" sz="quarter" idx="10"/>
          </p:nvPr>
        </p:nvSpPr>
        <p:spPr/>
        <p:txBody>
          <a:bodyPr/>
          <a:lstStyle/>
          <a:p>
            <a:fld id="{F9DD580C-D2E4-4E77-8C40-B73AFD4BE3CA}" type="slidenum">
              <a:rPr lang="en-GB" smtClean="0"/>
              <a:t>7</a:t>
            </a:fld>
            <a:endParaRPr lang="en-GB" dirty="0"/>
          </a:p>
        </p:txBody>
      </p:sp>
    </p:spTree>
    <p:extLst>
      <p:ext uri="{BB962C8B-B14F-4D97-AF65-F5344CB8AC3E}">
        <p14:creationId xmlns:p14="http://schemas.microsoft.com/office/powerpoint/2010/main" val="4192432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4800" y="222250"/>
            <a:ext cx="3624263" cy="2719388"/>
          </a:xfrm>
        </p:spPr>
      </p:sp>
      <p:sp>
        <p:nvSpPr>
          <p:cNvPr id="3" name="Notes Placeholder 2"/>
          <p:cNvSpPr>
            <a:spLocks noGrp="1"/>
          </p:cNvSpPr>
          <p:nvPr>
            <p:ph type="body" idx="1"/>
          </p:nvPr>
        </p:nvSpPr>
        <p:spPr>
          <a:xfrm>
            <a:off x="582823" y="2975370"/>
            <a:ext cx="5491480" cy="6889089"/>
          </a:xfrm>
        </p:spPr>
        <p:txBody>
          <a:bodyPr/>
          <a:lstStyle/>
          <a:p>
            <a:r>
              <a:rPr lang="en-GB" dirty="0" smtClean="0"/>
              <a:t>The birthing pool may be used at home</a:t>
            </a:r>
            <a:r>
              <a:rPr lang="en-GB" baseline="0" dirty="0" smtClean="0"/>
              <a:t> (you would need to arrange hire of one) or at hospital. </a:t>
            </a:r>
            <a:r>
              <a:rPr lang="en-GB" dirty="0" smtClean="0"/>
              <a:t>Since April 2016 water births have accounted for 3.4% of all deliveries at HDFT.</a:t>
            </a:r>
          </a:p>
          <a:p>
            <a:endParaRPr lang="en-GB" dirty="0" smtClean="0"/>
          </a:p>
          <a:p>
            <a:r>
              <a:rPr lang="en-GB" dirty="0" smtClean="0"/>
              <a:t>The midwife would discuss</a:t>
            </a:r>
            <a:r>
              <a:rPr lang="en-GB" baseline="0" dirty="0" smtClean="0"/>
              <a:t> with you if they felt there was anything in your pregnancy or medical history that was inadvisable to use the pool. The list is not exhaustive but includes baby being in a breech position, raised blood pressure, significant meconium in the waters and the use of a hormone drip to augment (or improve) your contractions if infrequent. </a:t>
            </a:r>
          </a:p>
          <a:p>
            <a:r>
              <a:rPr lang="en-GB" baseline="0" dirty="0" smtClean="0"/>
              <a:t>In a COVID 19 positive woman we DO NOT advise use of the birthing pool.</a:t>
            </a:r>
          </a:p>
          <a:p>
            <a:endParaRPr lang="en-GB" baseline="0" dirty="0" smtClean="0"/>
          </a:p>
          <a:p>
            <a:endParaRPr lang="en-GB" baseline="0" dirty="0" smtClean="0"/>
          </a:p>
          <a:p>
            <a:r>
              <a:rPr lang="en-GB" baseline="0" dirty="0" smtClean="0"/>
              <a:t>The water temperature is kept to your comfort up to the point of birth, then it is kept to body temperature (37.0oC) so that your baby is born from an environment at the same temperature and is not stimulated to take their first breath until bought to the surface of the water.</a:t>
            </a:r>
          </a:p>
          <a:p>
            <a:endParaRPr lang="en-GB" baseline="0" dirty="0" smtClean="0"/>
          </a:p>
          <a:p>
            <a:r>
              <a:rPr lang="en-GB" baseline="0" dirty="0" smtClean="0"/>
              <a:t>There is only one birth pool at Harrogate, if you chose to use it then change your mind and which further pain relief choices that are not compatible with the pool (diamorphine and epidural) we are likely to move you to another room so that the pool is available for other women who may wish to use it. Let us know if the birthing pool is your preference.</a:t>
            </a:r>
          </a:p>
          <a:p>
            <a:endParaRPr lang="en-GB" baseline="0" dirty="0" smtClean="0"/>
          </a:p>
          <a:p>
            <a:endParaRPr lang="en-GB" baseline="0" dirty="0" smtClean="0"/>
          </a:p>
          <a:p>
            <a:r>
              <a:rPr lang="en-GB" baseline="0" dirty="0" smtClean="0"/>
              <a:t> We do not advise your birth partner to be in the water with you,  in fact if they are you will have significantly less space to move around in.</a:t>
            </a:r>
          </a:p>
          <a:p>
            <a:r>
              <a:rPr lang="en-GB" baseline="0" dirty="0" smtClean="0"/>
              <a:t>It is important to keep well hydrated and empty your bladder regularly. </a:t>
            </a:r>
          </a:p>
          <a:p>
            <a:endParaRPr lang="en-GB" baseline="0" dirty="0" smtClean="0"/>
          </a:p>
        </p:txBody>
      </p:sp>
      <p:sp>
        <p:nvSpPr>
          <p:cNvPr id="4" name="Slide Number Placeholder 3"/>
          <p:cNvSpPr>
            <a:spLocks noGrp="1"/>
          </p:cNvSpPr>
          <p:nvPr>
            <p:ph type="sldNum" sz="quarter" idx="10"/>
          </p:nvPr>
        </p:nvSpPr>
        <p:spPr/>
        <p:txBody>
          <a:bodyPr/>
          <a:lstStyle/>
          <a:p>
            <a:fld id="{F9DD580C-D2E4-4E77-8C40-B73AFD4BE3CA}" type="slidenum">
              <a:rPr lang="en-GB" smtClean="0"/>
              <a:t>8</a:t>
            </a:fld>
            <a:endParaRPr lang="en-GB" dirty="0"/>
          </a:p>
        </p:txBody>
      </p:sp>
    </p:spTree>
    <p:extLst>
      <p:ext uri="{BB962C8B-B14F-4D97-AF65-F5344CB8AC3E}">
        <p14:creationId xmlns:p14="http://schemas.microsoft.com/office/powerpoint/2010/main" val="3502932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amount of drug we give you is dependant on your weight so we would need</a:t>
            </a:r>
            <a:r>
              <a:rPr lang="en-GB" baseline="0" dirty="0" smtClean="0"/>
              <a:t> to know a current weight first.</a:t>
            </a:r>
          </a:p>
          <a:p>
            <a:endParaRPr lang="en-GB" baseline="0" dirty="0" smtClean="0"/>
          </a:p>
          <a:p>
            <a:r>
              <a:rPr lang="en-GB" baseline="0" dirty="0" smtClean="0"/>
              <a:t>As we know a common side effect is nausea and vomiting, we mix the diamorphine with a drug for this and they are both given in the same injection. If this anti sickness drug does not work well for you, there are other drugs that we can try.</a:t>
            </a:r>
          </a:p>
          <a:p>
            <a:endParaRPr lang="en-GB" dirty="0" smtClean="0"/>
          </a:p>
          <a:p>
            <a:r>
              <a:rPr lang="en-GB" dirty="0" smtClean="0"/>
              <a:t>As diamorphine</a:t>
            </a:r>
            <a:r>
              <a:rPr lang="en-GB" baseline="0" dirty="0" smtClean="0"/>
              <a:t> cr</a:t>
            </a:r>
            <a:r>
              <a:rPr lang="en-GB" dirty="0" smtClean="0"/>
              <a:t>osses the placenta it may cause respiratory depression in the</a:t>
            </a:r>
            <a:r>
              <a:rPr lang="en-GB" baseline="0" dirty="0" smtClean="0"/>
              <a:t> baby at birth. For most babies, simply drying at birth stimulates enough to start breathing spontaneously, a small proportion may need some ‘inflation’ breaths with air to stimulate them to breath regularly.</a:t>
            </a:r>
          </a:p>
          <a:p>
            <a:r>
              <a:rPr lang="en-GB" baseline="0" dirty="0" smtClean="0"/>
              <a:t>There is a drug that could be given to the baby to reverse the action of the diamorphine but this is exceptionally rarely used as the inflation breaths are sufficient stimulation.</a:t>
            </a:r>
            <a:endParaRPr lang="en-GB" dirty="0"/>
          </a:p>
        </p:txBody>
      </p:sp>
      <p:sp>
        <p:nvSpPr>
          <p:cNvPr id="4" name="Slide Number Placeholder 3"/>
          <p:cNvSpPr>
            <a:spLocks noGrp="1"/>
          </p:cNvSpPr>
          <p:nvPr>
            <p:ph type="sldNum" sz="quarter" idx="10"/>
          </p:nvPr>
        </p:nvSpPr>
        <p:spPr/>
        <p:txBody>
          <a:bodyPr/>
          <a:lstStyle/>
          <a:p>
            <a:fld id="{F9DD580C-D2E4-4E77-8C40-B73AFD4BE3CA}" type="slidenum">
              <a:rPr lang="en-GB" smtClean="0"/>
              <a:t>9</a:t>
            </a:fld>
            <a:endParaRPr lang="en-GB" dirty="0"/>
          </a:p>
        </p:txBody>
      </p:sp>
    </p:spTree>
    <p:extLst>
      <p:ext uri="{BB962C8B-B14F-4D97-AF65-F5344CB8AC3E}">
        <p14:creationId xmlns:p14="http://schemas.microsoft.com/office/powerpoint/2010/main" val="1917180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F70332E-AC95-4913-BA5E-72F03615BF3D}" type="datetimeFigureOut">
              <a:rPr lang="en-GB" smtClean="0"/>
              <a:t>31/03/2020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23A8C1-3019-4F22-9806-C2356C214D66}" type="slidenum">
              <a:rPr lang="en-GB" smtClean="0"/>
              <a:t>‹#›</a:t>
            </a:fld>
            <a:endParaRPr lang="en-GB" dirty="0"/>
          </a:p>
        </p:txBody>
      </p:sp>
    </p:spTree>
    <p:extLst>
      <p:ext uri="{BB962C8B-B14F-4D97-AF65-F5344CB8AC3E}">
        <p14:creationId xmlns:p14="http://schemas.microsoft.com/office/powerpoint/2010/main" val="262762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0332E-AC95-4913-BA5E-72F03615BF3D}" type="datetimeFigureOut">
              <a:rPr lang="en-GB" smtClean="0"/>
              <a:t>31/03/2020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23A8C1-3019-4F22-9806-C2356C214D66}" type="slidenum">
              <a:rPr lang="en-GB" smtClean="0"/>
              <a:t>‹#›</a:t>
            </a:fld>
            <a:endParaRPr lang="en-GB" dirty="0"/>
          </a:p>
        </p:txBody>
      </p:sp>
    </p:spTree>
    <p:extLst>
      <p:ext uri="{BB962C8B-B14F-4D97-AF65-F5344CB8AC3E}">
        <p14:creationId xmlns:p14="http://schemas.microsoft.com/office/powerpoint/2010/main" val="2580910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0332E-AC95-4913-BA5E-72F03615BF3D}" type="datetimeFigureOut">
              <a:rPr lang="en-GB" smtClean="0"/>
              <a:t>31/03/2020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23A8C1-3019-4F22-9806-C2356C214D66}" type="slidenum">
              <a:rPr lang="en-GB" smtClean="0"/>
              <a:t>‹#›</a:t>
            </a:fld>
            <a:endParaRPr lang="en-GB" dirty="0"/>
          </a:p>
        </p:txBody>
      </p:sp>
    </p:spTree>
    <p:extLst>
      <p:ext uri="{BB962C8B-B14F-4D97-AF65-F5344CB8AC3E}">
        <p14:creationId xmlns:p14="http://schemas.microsoft.com/office/powerpoint/2010/main" val="155478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0332E-AC95-4913-BA5E-72F03615BF3D}" type="datetimeFigureOut">
              <a:rPr lang="en-GB" smtClean="0"/>
              <a:t>31/03/2020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23A8C1-3019-4F22-9806-C2356C214D66}" type="slidenum">
              <a:rPr lang="en-GB" smtClean="0"/>
              <a:t>‹#›</a:t>
            </a:fld>
            <a:endParaRPr lang="en-GB" dirty="0"/>
          </a:p>
        </p:txBody>
      </p:sp>
    </p:spTree>
    <p:extLst>
      <p:ext uri="{BB962C8B-B14F-4D97-AF65-F5344CB8AC3E}">
        <p14:creationId xmlns:p14="http://schemas.microsoft.com/office/powerpoint/2010/main" val="377689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70332E-AC95-4913-BA5E-72F03615BF3D}" type="datetimeFigureOut">
              <a:rPr lang="en-GB" smtClean="0"/>
              <a:t>31/03/2020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823A8C1-3019-4F22-9806-C2356C214D66}" type="slidenum">
              <a:rPr lang="en-GB" smtClean="0"/>
              <a:t>‹#›</a:t>
            </a:fld>
            <a:endParaRPr lang="en-GB" dirty="0"/>
          </a:p>
        </p:txBody>
      </p:sp>
    </p:spTree>
    <p:extLst>
      <p:ext uri="{BB962C8B-B14F-4D97-AF65-F5344CB8AC3E}">
        <p14:creationId xmlns:p14="http://schemas.microsoft.com/office/powerpoint/2010/main" val="195015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70332E-AC95-4913-BA5E-72F03615BF3D}" type="datetimeFigureOut">
              <a:rPr lang="en-GB" smtClean="0"/>
              <a:t>31/03/2020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823A8C1-3019-4F22-9806-C2356C214D66}" type="slidenum">
              <a:rPr lang="en-GB" smtClean="0"/>
              <a:t>‹#›</a:t>
            </a:fld>
            <a:endParaRPr lang="en-GB" dirty="0"/>
          </a:p>
        </p:txBody>
      </p:sp>
    </p:spTree>
    <p:extLst>
      <p:ext uri="{BB962C8B-B14F-4D97-AF65-F5344CB8AC3E}">
        <p14:creationId xmlns:p14="http://schemas.microsoft.com/office/powerpoint/2010/main" val="251014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F70332E-AC95-4913-BA5E-72F03615BF3D}" type="datetimeFigureOut">
              <a:rPr lang="en-GB" smtClean="0"/>
              <a:t>31/03/2020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823A8C1-3019-4F22-9806-C2356C214D66}" type="slidenum">
              <a:rPr lang="en-GB" smtClean="0"/>
              <a:t>‹#›</a:t>
            </a:fld>
            <a:endParaRPr lang="en-GB" dirty="0"/>
          </a:p>
        </p:txBody>
      </p:sp>
    </p:spTree>
    <p:extLst>
      <p:ext uri="{BB962C8B-B14F-4D97-AF65-F5344CB8AC3E}">
        <p14:creationId xmlns:p14="http://schemas.microsoft.com/office/powerpoint/2010/main" val="421143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F70332E-AC95-4913-BA5E-72F03615BF3D}" type="datetimeFigureOut">
              <a:rPr lang="en-GB" smtClean="0"/>
              <a:t>31/03/2020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823A8C1-3019-4F22-9806-C2356C214D66}" type="slidenum">
              <a:rPr lang="en-GB" smtClean="0"/>
              <a:t>‹#›</a:t>
            </a:fld>
            <a:endParaRPr lang="en-GB" dirty="0"/>
          </a:p>
        </p:txBody>
      </p:sp>
    </p:spTree>
    <p:extLst>
      <p:ext uri="{BB962C8B-B14F-4D97-AF65-F5344CB8AC3E}">
        <p14:creationId xmlns:p14="http://schemas.microsoft.com/office/powerpoint/2010/main" val="144258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0332E-AC95-4913-BA5E-72F03615BF3D}" type="datetimeFigureOut">
              <a:rPr lang="en-GB" smtClean="0"/>
              <a:t>31/03/2020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823A8C1-3019-4F22-9806-C2356C214D66}" type="slidenum">
              <a:rPr lang="en-GB" smtClean="0"/>
              <a:t>‹#›</a:t>
            </a:fld>
            <a:endParaRPr lang="en-GB" dirty="0"/>
          </a:p>
        </p:txBody>
      </p:sp>
    </p:spTree>
    <p:extLst>
      <p:ext uri="{BB962C8B-B14F-4D97-AF65-F5344CB8AC3E}">
        <p14:creationId xmlns:p14="http://schemas.microsoft.com/office/powerpoint/2010/main" val="325729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70332E-AC95-4913-BA5E-72F03615BF3D}" type="datetimeFigureOut">
              <a:rPr lang="en-GB" smtClean="0"/>
              <a:t>31/03/2020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823A8C1-3019-4F22-9806-C2356C214D66}" type="slidenum">
              <a:rPr lang="en-GB" smtClean="0"/>
              <a:t>‹#›</a:t>
            </a:fld>
            <a:endParaRPr lang="en-GB" dirty="0"/>
          </a:p>
        </p:txBody>
      </p:sp>
    </p:spTree>
    <p:extLst>
      <p:ext uri="{BB962C8B-B14F-4D97-AF65-F5344CB8AC3E}">
        <p14:creationId xmlns:p14="http://schemas.microsoft.com/office/powerpoint/2010/main" val="404640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70332E-AC95-4913-BA5E-72F03615BF3D}" type="datetimeFigureOut">
              <a:rPr lang="en-GB" smtClean="0"/>
              <a:t>31/03/2020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823A8C1-3019-4F22-9806-C2356C214D66}" type="slidenum">
              <a:rPr lang="en-GB" smtClean="0"/>
              <a:t>‹#›</a:t>
            </a:fld>
            <a:endParaRPr lang="en-GB" dirty="0"/>
          </a:p>
        </p:txBody>
      </p:sp>
    </p:spTree>
    <p:extLst>
      <p:ext uri="{BB962C8B-B14F-4D97-AF65-F5344CB8AC3E}">
        <p14:creationId xmlns:p14="http://schemas.microsoft.com/office/powerpoint/2010/main" val="843515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0332E-AC95-4913-BA5E-72F03615BF3D}" type="datetimeFigureOut">
              <a:rPr lang="en-GB" smtClean="0"/>
              <a:t>31/03/2020</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3A8C1-3019-4F22-9806-C2356C214D66}" type="slidenum">
              <a:rPr lang="en-GB" smtClean="0"/>
              <a:t>‹#›</a:t>
            </a:fld>
            <a:endParaRPr lang="en-GB" dirty="0"/>
          </a:p>
        </p:txBody>
      </p:sp>
    </p:spTree>
    <p:extLst>
      <p:ext uri="{BB962C8B-B14F-4D97-AF65-F5344CB8AC3E}">
        <p14:creationId xmlns:p14="http://schemas.microsoft.com/office/powerpoint/2010/main" val="11495462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e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7" name="Picture 6"/>
          <p:cNvPicPr>
            <a:picLocks noChangeAspect="1"/>
          </p:cNvPicPr>
          <p:nvPr/>
        </p:nvPicPr>
        <p:blipFill>
          <a:blip r:embed="rId3" cstate="print">
            <a:clrChange>
              <a:clrFrom>
                <a:srgbClr val="000000"/>
              </a:clrFrom>
              <a:clrTo>
                <a:srgbClr val="000000">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8700"/>
                    </a14:imgEffect>
                    <a14:imgEffect>
                      <a14:saturation sat="250000"/>
                    </a14:imgEffect>
                  </a14:imgLayer>
                </a14:imgProps>
              </a:ext>
              <a:ext uri="{28A0092B-C50C-407E-A947-70E740481C1C}">
                <a14:useLocalDpi xmlns:a14="http://schemas.microsoft.com/office/drawing/2010/main" val="0"/>
              </a:ext>
            </a:extLst>
          </a:blip>
          <a:stretch>
            <a:fillRect/>
          </a:stretch>
        </p:blipFill>
        <p:spPr>
          <a:xfrm>
            <a:off x="0" y="-5680"/>
            <a:ext cx="9144000" cy="6863680"/>
          </a:xfrm>
          <a:prstGeom prst="rect">
            <a:avLst/>
          </a:prstGeom>
          <a:effectLst>
            <a:glow>
              <a:schemeClr val="accent1"/>
            </a:glow>
            <a:reflection endPos="0" dir="5400000" sy="-100000" algn="bl" rotWithShape="0"/>
          </a:effectLst>
        </p:spPr>
      </p:pic>
      <p:pic>
        <p:nvPicPr>
          <p:cNvPr id="8" name="Picture 2" descr="H&amp;D%20FT%20logo%20(Blue&amp;bla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260648"/>
            <a:ext cx="4997676"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685800" y="2924944"/>
            <a:ext cx="7772400" cy="14700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8000" b="1" dirty="0">
                <a:latin typeface="Arial" pitchFamily="34" charset="0"/>
                <a:cs typeface="Arial" pitchFamily="34" charset="0"/>
              </a:rPr>
              <a:t>Birth &amp; Beyond</a:t>
            </a:r>
          </a:p>
        </p:txBody>
      </p:sp>
      <p:sp>
        <p:nvSpPr>
          <p:cNvPr id="10" name="Subtitle 2"/>
          <p:cNvSpPr txBox="1">
            <a:spLocks/>
          </p:cNvSpPr>
          <p:nvPr/>
        </p:nvSpPr>
        <p:spPr>
          <a:xfrm>
            <a:off x="1371600" y="4653136"/>
            <a:ext cx="6400800" cy="175260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solidFill>
                  <a:schemeClr val="tx1">
                    <a:lumMod val="85000"/>
                    <a:lumOff val="15000"/>
                  </a:schemeClr>
                </a:solidFill>
                <a:latin typeface="Arial" pitchFamily="34" charset="0"/>
                <a:cs typeface="Arial" pitchFamily="34" charset="0"/>
              </a:rPr>
              <a:t>Class Two: Pain Relief &amp; When Nature Needs a Hand</a:t>
            </a:r>
          </a:p>
        </p:txBody>
      </p:sp>
    </p:spTree>
    <p:extLst>
      <p:ext uri="{BB962C8B-B14F-4D97-AF65-F5344CB8AC3E}">
        <p14:creationId xmlns:p14="http://schemas.microsoft.com/office/powerpoint/2010/main" val="3796520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482" y="1182414"/>
            <a:ext cx="5745864" cy="5632311"/>
          </a:xfrm>
          <a:prstGeom prst="rect">
            <a:avLst/>
          </a:prstGeom>
          <a:noFill/>
        </p:spPr>
        <p:txBody>
          <a:bodyPr wrap="square" rtlCol="0">
            <a:spAutoFit/>
          </a:bodyPr>
          <a:lstStyle/>
          <a:p>
            <a:r>
              <a:rPr lang="en-GB" b="1" u="sng" dirty="0" smtClean="0"/>
              <a:t>What is it? </a:t>
            </a:r>
          </a:p>
          <a:p>
            <a:pPr marL="285750" indent="-285750">
              <a:buFont typeface="Arial" pitchFamily="34" charset="0"/>
              <a:buChar char="•"/>
            </a:pPr>
            <a:r>
              <a:rPr lang="en-GB" dirty="0" smtClean="0"/>
              <a:t>A continuous anaesthetic that </a:t>
            </a:r>
            <a:r>
              <a:rPr lang="en-GB" dirty="0"/>
              <a:t>numbs the nerves that carry the pain impulses from the birth canal to the brain</a:t>
            </a:r>
            <a:endParaRPr lang="en-GB" dirty="0" smtClean="0"/>
          </a:p>
          <a:p>
            <a:pPr marL="285750" indent="-285750">
              <a:buFont typeface="Arial" pitchFamily="34" charset="0"/>
              <a:buChar char="•"/>
            </a:pPr>
            <a:r>
              <a:rPr lang="en-GB" dirty="0" smtClean="0"/>
              <a:t>Administered by an Anaesthetist </a:t>
            </a:r>
          </a:p>
          <a:p>
            <a:pPr marL="285750" indent="-285750">
              <a:buFont typeface="Arial" pitchFamily="34" charset="0"/>
              <a:buChar char="•"/>
            </a:pPr>
            <a:r>
              <a:rPr lang="en-GB" dirty="0" smtClean="0"/>
              <a:t>22.6% </a:t>
            </a:r>
            <a:r>
              <a:rPr lang="en-GB" dirty="0"/>
              <a:t>of women choose to have an epidural (HDFT </a:t>
            </a:r>
            <a:r>
              <a:rPr lang="en-GB" dirty="0" smtClean="0"/>
              <a:t>2019)</a:t>
            </a:r>
          </a:p>
          <a:p>
            <a:endParaRPr lang="en-GB" u="sng" dirty="0" smtClean="0"/>
          </a:p>
          <a:p>
            <a:r>
              <a:rPr lang="en-GB" b="1" u="sng" dirty="0" smtClean="0"/>
              <a:t>Advantages:</a:t>
            </a:r>
          </a:p>
          <a:p>
            <a:pPr marL="285750" indent="-285750">
              <a:buFont typeface="Arial" pitchFamily="34" charset="0"/>
              <a:buChar char="•"/>
            </a:pPr>
            <a:r>
              <a:rPr lang="en-GB" dirty="0" smtClean="0"/>
              <a:t>For most women it gives complete pain relief</a:t>
            </a:r>
          </a:p>
          <a:p>
            <a:endParaRPr lang="en-GB" u="sng" dirty="0"/>
          </a:p>
          <a:p>
            <a:r>
              <a:rPr lang="en-GB" b="1" u="sng" dirty="0" smtClean="0"/>
              <a:t>Disadvantages:</a:t>
            </a:r>
          </a:p>
          <a:p>
            <a:pPr marL="285750" indent="-285750">
              <a:buFont typeface="Arial" pitchFamily="34" charset="0"/>
              <a:buChar char="•"/>
            </a:pPr>
            <a:r>
              <a:rPr lang="en-GB" dirty="0" smtClean="0"/>
              <a:t>Cannula required</a:t>
            </a:r>
          </a:p>
          <a:p>
            <a:pPr marL="285750" indent="-285750">
              <a:buFont typeface="Arial" pitchFamily="34" charset="0"/>
              <a:buChar char="•"/>
            </a:pPr>
            <a:r>
              <a:rPr lang="en-GB" dirty="0" smtClean="0"/>
              <a:t>Heavy Legs</a:t>
            </a:r>
          </a:p>
          <a:p>
            <a:pPr marL="285750" indent="-285750">
              <a:buFont typeface="Arial" pitchFamily="34" charset="0"/>
              <a:buChar char="•"/>
            </a:pPr>
            <a:r>
              <a:rPr lang="en-GB" dirty="0" smtClean="0"/>
              <a:t>Difficulty passing urine – may need a catheter</a:t>
            </a:r>
          </a:p>
          <a:p>
            <a:pPr marL="285750" indent="-285750">
              <a:buFont typeface="Arial" pitchFamily="34" charset="0"/>
              <a:buChar char="•"/>
            </a:pPr>
            <a:r>
              <a:rPr lang="en-GB" dirty="0" smtClean="0"/>
              <a:t>Not always 100% effective (can experience break-through pain)</a:t>
            </a:r>
          </a:p>
          <a:p>
            <a:endParaRPr lang="en-GB" u="sng" dirty="0"/>
          </a:p>
          <a:p>
            <a:r>
              <a:rPr lang="en-GB" b="1" u="sng" dirty="0" smtClean="0"/>
              <a:t>Side Effects:</a:t>
            </a:r>
          </a:p>
          <a:p>
            <a:pPr marL="285750" indent="-285750">
              <a:buFont typeface="Arial" pitchFamily="34" charset="0"/>
              <a:buChar char="•"/>
            </a:pPr>
            <a:r>
              <a:rPr lang="en-GB" dirty="0" smtClean="0"/>
              <a:t>Blood pressure can drop</a:t>
            </a:r>
          </a:p>
          <a:p>
            <a:pPr marL="285750" indent="-285750">
              <a:buFont typeface="Arial" pitchFamily="34" charset="0"/>
              <a:buChar char="•"/>
            </a:pPr>
            <a:r>
              <a:rPr lang="en-GB" dirty="0" smtClean="0"/>
              <a:t>1 in 200 women may get a headache afterwards</a:t>
            </a:r>
            <a:endParaRPr lang="en-GB" dirty="0"/>
          </a:p>
        </p:txBody>
      </p:sp>
      <p:sp>
        <p:nvSpPr>
          <p:cNvPr id="2" name="Title 1"/>
          <p:cNvSpPr>
            <a:spLocks noGrp="1"/>
          </p:cNvSpPr>
          <p:nvPr>
            <p:ph type="title"/>
          </p:nvPr>
        </p:nvSpPr>
        <p:spPr>
          <a:xfrm>
            <a:off x="646385" y="77569"/>
            <a:ext cx="7886700" cy="1325563"/>
          </a:xfrm>
        </p:spPr>
        <p:txBody>
          <a:bodyPr/>
          <a:lstStyle/>
          <a:p>
            <a:r>
              <a:rPr lang="en-GB" b="1" dirty="0">
                <a:latin typeface="Arial" pitchFamily="34" charset="0"/>
                <a:cs typeface="Arial" pitchFamily="34" charset="0"/>
              </a:rPr>
              <a:t>	</a:t>
            </a:r>
            <a:r>
              <a:rPr lang="en-GB" b="1" dirty="0" smtClean="0">
                <a:latin typeface="Arial" pitchFamily="34" charset="0"/>
                <a:cs typeface="Arial" pitchFamily="34" charset="0"/>
              </a:rPr>
              <a:t>		</a:t>
            </a:r>
            <a:r>
              <a:rPr lang="en-GB" b="1" u="sng" dirty="0" smtClean="0">
                <a:latin typeface="Arial" pitchFamily="34" charset="0"/>
                <a:cs typeface="Arial" pitchFamily="34" charset="0"/>
              </a:rPr>
              <a:t>Epidural</a:t>
            </a:r>
            <a:endParaRPr lang="en-GB" b="1" u="sng" dirty="0">
              <a:latin typeface="Arial" pitchFamily="34" charset="0"/>
              <a:cs typeface="Arial"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4313" y="2611058"/>
            <a:ext cx="3292710" cy="40061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37594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itchFamily="34" charset="0"/>
                <a:cs typeface="Arial" pitchFamily="34" charset="0"/>
              </a:rPr>
              <a:t>Birth Preference List</a:t>
            </a:r>
            <a:endParaRPr lang="en-GB" b="1" u="sng" dirty="0">
              <a:latin typeface="Arial" pitchFamily="34" charset="0"/>
              <a:cs typeface="Arial" pitchFamily="34" charset="0"/>
            </a:endParaRPr>
          </a:p>
        </p:txBody>
      </p:sp>
      <p:sp>
        <p:nvSpPr>
          <p:cNvPr id="3" name="Content Placeholder 2"/>
          <p:cNvSpPr>
            <a:spLocks noGrp="1"/>
          </p:cNvSpPr>
          <p:nvPr>
            <p:ph idx="1"/>
          </p:nvPr>
        </p:nvSpPr>
        <p:spPr/>
        <p:txBody>
          <a:bodyPr/>
          <a:lstStyle/>
          <a:p>
            <a:r>
              <a:rPr lang="en-GB" dirty="0" smtClean="0"/>
              <a:t>Over the coming weeks write your birth </a:t>
            </a:r>
            <a:r>
              <a:rPr lang="en-GB" dirty="0"/>
              <a:t>preference list together with your birth partner</a:t>
            </a:r>
          </a:p>
          <a:p>
            <a:r>
              <a:rPr lang="en-GB" dirty="0" smtClean="0"/>
              <a:t>The importance of ‘preference’ vs ‘plan’</a:t>
            </a:r>
          </a:p>
          <a:p>
            <a:r>
              <a:rPr lang="en-GB" dirty="0" smtClean="0"/>
              <a:t>Write in a chronological order</a:t>
            </a:r>
          </a:p>
          <a:p>
            <a:r>
              <a:rPr lang="en-GB" dirty="0" smtClean="0"/>
              <a:t>Try to keep it as concise as possible</a:t>
            </a:r>
          </a:p>
          <a:p>
            <a:r>
              <a:rPr lang="en-GB" dirty="0" smtClean="0"/>
              <a:t>This can be written in your green notes (pg. 29) or on a separate piece of paper</a:t>
            </a:r>
          </a:p>
          <a:p>
            <a:r>
              <a:rPr lang="en-GB" dirty="0" smtClean="0"/>
              <a:t>Advise what the midwife can do to help you</a:t>
            </a:r>
          </a:p>
          <a:p>
            <a:r>
              <a:rPr lang="en-GB" dirty="0" smtClean="0"/>
              <a:t>Would you like students involved in your care? </a:t>
            </a:r>
            <a:endParaRPr lang="en-GB" dirty="0"/>
          </a:p>
        </p:txBody>
      </p:sp>
    </p:spTree>
    <p:extLst>
      <p:ext uri="{BB962C8B-B14F-4D97-AF65-F5344CB8AC3E}">
        <p14:creationId xmlns:p14="http://schemas.microsoft.com/office/powerpoint/2010/main" val="200000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25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25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4250"/>
                            </p:stCondLst>
                            <p:childTnLst>
                              <p:par>
                                <p:cTn id="21" presetID="10" presetClass="entr" presetSubtype="0" fill="hold" grpId="0" nodeType="afterEffect">
                                  <p:stCondLst>
                                    <p:cond delay="25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5500"/>
                            </p:stCondLst>
                            <p:childTnLst>
                              <p:par>
                                <p:cTn id="25" presetID="10" presetClass="entr" presetSubtype="0" fill="hold" grpId="0" nodeType="after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par>
                          <p:cTn id="28" fill="hold">
                            <p:stCondLst>
                              <p:cond delay="6750"/>
                            </p:stCondLst>
                            <p:childTnLst>
                              <p:par>
                                <p:cTn id="29" presetID="10" presetClass="entr" presetSubtype="0" fill="hold" grpId="0" nodeType="afterEffect">
                                  <p:stCondLst>
                                    <p:cond delay="25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childTnLst>
                                </p:cTn>
                              </p:par>
                            </p:childTnLst>
                          </p:cTn>
                        </p:par>
                        <p:par>
                          <p:cTn id="32" fill="hold">
                            <p:stCondLst>
                              <p:cond delay="8000"/>
                            </p:stCondLst>
                            <p:childTnLst>
                              <p:par>
                                <p:cTn id="33" presetID="10" presetClass="entr" presetSubtype="0" fill="hold" grpId="0" nodeType="afterEffect">
                                  <p:stCondLst>
                                    <p:cond delay="25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Arial" pitchFamily="34" charset="0"/>
                <a:cs typeface="Arial" pitchFamily="34" charset="0"/>
              </a:rPr>
              <a:t>When Nature Needs a Hand</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619" y="1404813"/>
            <a:ext cx="5471574" cy="3651760"/>
          </a:xfrm>
          <a:prstGeom prst="rect">
            <a:avLst/>
          </a:prstGeom>
          <a:ln>
            <a:noFill/>
          </a:ln>
          <a:effectLst>
            <a:softEdge rad="112500"/>
          </a:effectLst>
        </p:spPr>
      </p:pic>
    </p:spTree>
    <p:extLst>
      <p:ext uri="{BB962C8B-B14F-4D97-AF65-F5344CB8AC3E}">
        <p14:creationId xmlns:p14="http://schemas.microsoft.com/office/powerpoint/2010/main" val="32371844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might we advise Induction of Labour (IOL)</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Post term (term +12) at HDFT</a:t>
            </a:r>
          </a:p>
          <a:p>
            <a:r>
              <a:rPr lang="en-GB" dirty="0" smtClean="0"/>
              <a:t>Concerns with baby's movements- </a:t>
            </a:r>
            <a:r>
              <a:rPr lang="en-GB" b="1" dirty="0" smtClean="0"/>
              <a:t>REMEMBER it is </a:t>
            </a:r>
            <a:r>
              <a:rPr lang="en-GB" b="1" u="sng" dirty="0" smtClean="0"/>
              <a:t>not true </a:t>
            </a:r>
            <a:r>
              <a:rPr lang="en-GB" b="1" dirty="0" smtClean="0"/>
              <a:t>that baby moves less at the end of pregnancy- their movements should continue right up to your baby's birth</a:t>
            </a:r>
          </a:p>
          <a:p>
            <a:r>
              <a:rPr lang="en-GB" dirty="0" smtClean="0"/>
              <a:t>Static or tailing growth, small for gestational age baby</a:t>
            </a:r>
          </a:p>
          <a:p>
            <a:r>
              <a:rPr lang="en-GB" dirty="0" smtClean="0"/>
              <a:t>? Large for gestational age baby's</a:t>
            </a:r>
          </a:p>
          <a:p>
            <a:r>
              <a:rPr lang="en-GB" dirty="0" smtClean="0"/>
              <a:t>Pregnancy complications e.g., diabetes, raised blood pressure</a:t>
            </a:r>
          </a:p>
          <a:p>
            <a:r>
              <a:rPr lang="en-GB" dirty="0" smtClean="0"/>
              <a:t>Remember we are trying to get your body to do something it may not be ready to do!</a:t>
            </a:r>
          </a:p>
        </p:txBody>
      </p:sp>
    </p:spTree>
    <p:extLst>
      <p:ext uri="{BB962C8B-B14F-4D97-AF65-F5344CB8AC3E}">
        <p14:creationId xmlns:p14="http://schemas.microsoft.com/office/powerpoint/2010/main" val="248914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119" y="175940"/>
            <a:ext cx="7886700" cy="1325563"/>
          </a:xfrm>
        </p:spPr>
        <p:txBody>
          <a:bodyPr/>
          <a:lstStyle/>
          <a:p>
            <a:r>
              <a:rPr lang="en-GB" b="1" u="sng" dirty="0" smtClean="0">
                <a:latin typeface="Arial" pitchFamily="34" charset="0"/>
                <a:cs typeface="Arial" pitchFamily="34" charset="0"/>
              </a:rPr>
              <a:t>Induction of Labour (IOL)</a:t>
            </a:r>
            <a:endParaRPr lang="en-GB" b="1" u="sng" dirty="0">
              <a:latin typeface="Arial" pitchFamily="34" charset="0"/>
              <a:cs typeface="Arial" pitchFamily="34" charset="0"/>
            </a:endParaRPr>
          </a:p>
        </p:txBody>
      </p:sp>
      <p:sp>
        <p:nvSpPr>
          <p:cNvPr id="29" name="TextBox 28"/>
          <p:cNvSpPr txBox="1"/>
          <p:nvPr/>
        </p:nvSpPr>
        <p:spPr>
          <a:xfrm>
            <a:off x="725212" y="1403131"/>
            <a:ext cx="4572002" cy="5878532"/>
          </a:xfrm>
          <a:prstGeom prst="rect">
            <a:avLst/>
          </a:prstGeom>
          <a:noFill/>
        </p:spPr>
        <p:txBody>
          <a:bodyPr wrap="square" rtlCol="0">
            <a:spAutoFit/>
          </a:bodyPr>
          <a:lstStyle/>
          <a:p>
            <a:pPr marL="285750" indent="-285750">
              <a:buFont typeface="Arial" pitchFamily="34" charset="0"/>
              <a:buChar char="•"/>
            </a:pPr>
            <a:r>
              <a:rPr lang="en-GB" sz="2400" b="1" dirty="0" smtClean="0"/>
              <a:t>Stretch &amp; Sweep</a:t>
            </a:r>
          </a:p>
          <a:p>
            <a:pPr marL="742950" lvl="1" indent="-285750">
              <a:buFont typeface="Arial" pitchFamily="34" charset="0"/>
              <a:buChar char="•"/>
            </a:pPr>
            <a:r>
              <a:rPr lang="en-GB" sz="2000" dirty="0" smtClean="0"/>
              <a:t>Offered at 40 weeks &amp; 41 weeks for primips (first babies)</a:t>
            </a:r>
          </a:p>
          <a:p>
            <a:pPr marL="742950" lvl="1" indent="-285750">
              <a:buFont typeface="Arial" pitchFamily="34" charset="0"/>
              <a:buChar char="•"/>
            </a:pPr>
            <a:r>
              <a:rPr lang="en-GB" sz="2000" dirty="0" smtClean="0"/>
              <a:t>Offered at 41 weeks for multips</a:t>
            </a:r>
          </a:p>
          <a:p>
            <a:pPr lvl="1"/>
            <a:r>
              <a:rPr lang="en-GB" sz="2000" dirty="0" smtClean="0"/>
              <a:t>(subsequent babies)</a:t>
            </a:r>
          </a:p>
          <a:p>
            <a:pPr lvl="1"/>
            <a:endParaRPr lang="en-GB" sz="2000" dirty="0"/>
          </a:p>
          <a:p>
            <a:pPr marL="285750" indent="-285750">
              <a:buFont typeface="Arial" pitchFamily="34" charset="0"/>
              <a:buChar char="•"/>
            </a:pPr>
            <a:r>
              <a:rPr lang="en-GB" sz="2400" b="1" dirty="0" smtClean="0"/>
              <a:t>Propess Pessary offered at Term+12 unless clinically indicated sooner</a:t>
            </a:r>
          </a:p>
          <a:p>
            <a:pPr marL="742950" lvl="1" indent="-285750">
              <a:buFont typeface="Arial" pitchFamily="34" charset="0"/>
              <a:buChar char="•"/>
            </a:pPr>
            <a:r>
              <a:rPr lang="en-GB" sz="2000" dirty="0" smtClean="0"/>
              <a:t>Pessary containing an artificial hormone to help ripen the cervix</a:t>
            </a:r>
          </a:p>
          <a:p>
            <a:pPr marL="742950" lvl="1" indent="-285750">
              <a:buFont typeface="Arial" pitchFamily="34" charset="0"/>
              <a:buChar char="•"/>
            </a:pPr>
            <a:r>
              <a:rPr lang="en-GB" sz="2000" dirty="0" smtClean="0"/>
              <a:t>Inserted into the vagina by a midwife</a:t>
            </a:r>
          </a:p>
          <a:p>
            <a:pPr marL="742950" lvl="1" indent="-285750">
              <a:buFont typeface="Arial" pitchFamily="34" charset="0"/>
              <a:buChar char="•"/>
            </a:pPr>
            <a:r>
              <a:rPr lang="en-GB" sz="2000" dirty="0" smtClean="0"/>
              <a:t>Propess is removed after 24 hours and a second can be inserted for a further 24 hours if needed</a:t>
            </a:r>
          </a:p>
          <a:p>
            <a:pPr marL="285750" indent="-285750">
              <a:buFont typeface="Arial" pitchFamily="34" charset="0"/>
              <a:buChar char="•"/>
            </a:pPr>
            <a:endParaRPr lang="en-GB" sz="2000" dirty="0" smtClean="0"/>
          </a:p>
          <a:p>
            <a:pPr lvl="1"/>
            <a:endParaRPr lang="en-GB" sz="2000" dirty="0"/>
          </a:p>
        </p:txBody>
      </p:sp>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403131"/>
            <a:ext cx="3657600" cy="1914144"/>
          </a:xfrm>
          <a:prstGeom prst="rect">
            <a:avLst/>
          </a:prstGeom>
          <a:ln>
            <a:noFill/>
          </a:ln>
          <a:effectLst>
            <a:outerShdw blurRad="292100" dist="139700" dir="2700000" algn="tl" rotWithShape="0">
              <a:srgbClr val="333333">
                <a:alpha val="65000"/>
              </a:srgbClr>
            </a:outerShdw>
          </a:effectLst>
        </p:spPr>
      </p:pic>
      <p:pic>
        <p:nvPicPr>
          <p:cNvPr id="34" name="Picture 33"/>
          <p:cNvPicPr>
            <a:picLocks noChangeAspect="1"/>
          </p:cNvPicPr>
          <p:nvPr/>
        </p:nvPicPr>
        <p:blipFill rotWithShape="1">
          <a:blip r:embed="rId4">
            <a:extLst>
              <a:ext uri="{28A0092B-C50C-407E-A947-70E740481C1C}">
                <a14:useLocalDpi xmlns:a14="http://schemas.microsoft.com/office/drawing/2010/main" val="0"/>
              </a:ext>
            </a:extLst>
          </a:blip>
          <a:srcRect l="13539" t="14528" r="14771" b="10828"/>
          <a:stretch/>
        </p:blipFill>
        <p:spPr>
          <a:xfrm>
            <a:off x="5297214" y="3799490"/>
            <a:ext cx="3011214" cy="2349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12415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Oupatient IOL</a:t>
            </a:r>
            <a:endParaRPr lang="en-GB" b="1" dirty="0"/>
          </a:p>
        </p:txBody>
      </p:sp>
      <p:sp>
        <p:nvSpPr>
          <p:cNvPr id="3" name="Content Placeholder 2"/>
          <p:cNvSpPr>
            <a:spLocks noGrp="1"/>
          </p:cNvSpPr>
          <p:nvPr>
            <p:ph idx="1"/>
          </p:nvPr>
        </p:nvSpPr>
        <p:spPr/>
        <p:txBody>
          <a:bodyPr>
            <a:normAutofit lnSpcReduction="10000"/>
          </a:bodyPr>
          <a:lstStyle/>
          <a:p>
            <a:r>
              <a:rPr lang="en-GB" dirty="0" smtClean="0"/>
              <a:t>If you are induction at Term +12, </a:t>
            </a:r>
            <a:r>
              <a:rPr lang="en-GB" dirty="0"/>
              <a:t>and your pregnancy has been low </a:t>
            </a:r>
            <a:r>
              <a:rPr lang="en-GB" dirty="0" smtClean="0"/>
              <a:t>risk AND you live within a 30 minute drive of the hospital you may be offered an OUTPATIENT IOL for the first 24 hours of the process</a:t>
            </a:r>
          </a:p>
          <a:p>
            <a:r>
              <a:rPr lang="en-GB" dirty="0" smtClean="0"/>
              <a:t>At home you will get more rest and likely feel more comfortable and relaxed, you may return to the ward at any point</a:t>
            </a:r>
          </a:p>
          <a:p>
            <a:r>
              <a:rPr lang="en-GB" dirty="0" smtClean="0"/>
              <a:t>You will receive a prescription for a few doses of codeine to help keep you comfortable</a:t>
            </a:r>
          </a:p>
          <a:p>
            <a:r>
              <a:rPr lang="en-GB" dirty="0" smtClean="0"/>
              <a:t>At 24 hours the IOL process continues in hospital</a:t>
            </a:r>
            <a:endParaRPr lang="en-GB" dirty="0"/>
          </a:p>
        </p:txBody>
      </p:sp>
    </p:spTree>
    <p:extLst>
      <p:ext uri="{BB962C8B-B14F-4D97-AF65-F5344CB8AC3E}">
        <p14:creationId xmlns:p14="http://schemas.microsoft.com/office/powerpoint/2010/main" val="295639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Arial" pitchFamily="34" charset="0"/>
                <a:cs typeface="Arial" pitchFamily="34" charset="0"/>
              </a:rPr>
              <a:t>Induction of Labour</a:t>
            </a:r>
            <a:endParaRPr lang="en-GB" dirty="0"/>
          </a:p>
        </p:txBody>
      </p:sp>
      <p:sp>
        <p:nvSpPr>
          <p:cNvPr id="3" name="Content Placeholder 2"/>
          <p:cNvSpPr>
            <a:spLocks noGrp="1"/>
          </p:cNvSpPr>
          <p:nvPr>
            <p:ph idx="1"/>
          </p:nvPr>
        </p:nvSpPr>
        <p:spPr>
          <a:xfrm>
            <a:off x="198708" y="1602444"/>
            <a:ext cx="3979674" cy="4351338"/>
          </a:xfrm>
        </p:spPr>
        <p:txBody>
          <a:bodyPr/>
          <a:lstStyle/>
          <a:p>
            <a:pPr marL="285750" indent="-285750"/>
            <a:r>
              <a:rPr lang="en-GB" sz="1800" b="1" dirty="0"/>
              <a:t>Artificial Rupture of </a:t>
            </a:r>
            <a:r>
              <a:rPr lang="en-GB" sz="1800" b="1" dirty="0" smtClean="0"/>
              <a:t>Membranes (ARM)</a:t>
            </a:r>
            <a:endParaRPr lang="en-GB" sz="1800" b="1" dirty="0"/>
          </a:p>
          <a:p>
            <a:pPr marL="742950" lvl="1" indent="-285750"/>
            <a:r>
              <a:rPr lang="en-GB" sz="1800" dirty="0"/>
              <a:t>Once the cervix has dilated enough it is possible to break your </a:t>
            </a:r>
            <a:r>
              <a:rPr lang="en-GB" sz="1800" dirty="0" smtClean="0"/>
              <a:t>waters</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7387" y="1700411"/>
            <a:ext cx="2363056" cy="177405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7324" b="7642"/>
          <a:stretch/>
        </p:blipFill>
        <p:spPr>
          <a:xfrm>
            <a:off x="4178382" y="4185279"/>
            <a:ext cx="2372061" cy="176850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89703" y="3320987"/>
            <a:ext cx="3988679" cy="3139321"/>
          </a:xfrm>
          <a:prstGeom prst="rect">
            <a:avLst/>
          </a:prstGeom>
          <a:noFill/>
        </p:spPr>
        <p:txBody>
          <a:bodyPr wrap="square" rtlCol="0">
            <a:spAutoFit/>
          </a:bodyPr>
          <a:lstStyle/>
          <a:p>
            <a:pPr marL="342900" indent="-342900">
              <a:buFont typeface="Arial" pitchFamily="34" charset="0"/>
              <a:buChar char="•"/>
            </a:pPr>
            <a:r>
              <a:rPr lang="en-GB" b="1" dirty="0"/>
              <a:t>Syntocinon Drip</a:t>
            </a:r>
          </a:p>
          <a:p>
            <a:pPr marL="800100" lvl="1" indent="-342900">
              <a:buFont typeface="Arial" pitchFamily="34" charset="0"/>
              <a:buChar char="•"/>
            </a:pPr>
            <a:r>
              <a:rPr lang="en-GB" dirty="0"/>
              <a:t>A hormone drip administered </a:t>
            </a:r>
            <a:r>
              <a:rPr lang="en-GB" dirty="0" smtClean="0"/>
              <a:t>intravenously</a:t>
            </a:r>
          </a:p>
          <a:p>
            <a:pPr marL="800100" lvl="1" indent="-342900">
              <a:buFont typeface="Arial" pitchFamily="34" charset="0"/>
              <a:buChar char="•"/>
            </a:pPr>
            <a:r>
              <a:rPr lang="en-GB" dirty="0" smtClean="0"/>
              <a:t>The midwife will titrate the amount given so that you have about 4 contractions every 10 minutes</a:t>
            </a:r>
          </a:p>
          <a:p>
            <a:pPr marL="800100" lvl="1" indent="-342900">
              <a:buFont typeface="Arial" pitchFamily="34" charset="0"/>
              <a:buChar char="•"/>
            </a:pPr>
            <a:r>
              <a:rPr lang="en-GB" dirty="0" smtClean="0"/>
              <a:t>Your baby will be continuously monitored throughout. </a:t>
            </a:r>
          </a:p>
          <a:p>
            <a:pPr marL="800100" lvl="1" indent="-342900">
              <a:buFont typeface="Arial" pitchFamily="34" charset="0"/>
              <a:buChar char="•"/>
            </a:pPr>
            <a:r>
              <a:rPr lang="en-GB" dirty="0" smtClean="0"/>
              <a:t>It is not possible to use the pool but keep active still!</a:t>
            </a:r>
            <a:endParaRPr lang="en-GB"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6662711" y="1696269"/>
            <a:ext cx="2370930" cy="177819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r="17103"/>
          <a:stretch/>
        </p:blipFill>
        <p:spPr>
          <a:xfrm>
            <a:off x="6662711" y="4185279"/>
            <a:ext cx="2217511" cy="17855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50694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smtClean="0"/>
              <a:t>Potential IOL Timeline</a:t>
            </a:r>
            <a:br>
              <a:rPr lang="en-GB" sz="3600" dirty="0" smtClean="0"/>
            </a:br>
            <a:endParaRPr lang="en-GB" sz="3600" dirty="0"/>
          </a:p>
        </p:txBody>
      </p:sp>
      <p:sp>
        <p:nvSpPr>
          <p:cNvPr id="3" name="Content Placeholder 2"/>
          <p:cNvSpPr>
            <a:spLocks noGrp="1"/>
          </p:cNvSpPr>
          <p:nvPr>
            <p:ph idx="1"/>
          </p:nvPr>
        </p:nvSpPr>
        <p:spPr>
          <a:xfrm>
            <a:off x="628650" y="1193370"/>
            <a:ext cx="7886700" cy="5331416"/>
          </a:xfrm>
        </p:spPr>
        <p:txBody>
          <a:bodyPr>
            <a:normAutofit/>
          </a:bodyPr>
          <a:lstStyle/>
          <a:p>
            <a:pPr marL="0" indent="0" algn="ctr">
              <a:buNone/>
            </a:pPr>
            <a:r>
              <a:rPr lang="en-GB" sz="1600" dirty="0" smtClean="0"/>
              <a:t>Admitted for IOL-assessment and 1st Propess</a:t>
            </a:r>
          </a:p>
          <a:p>
            <a:pPr marL="0" indent="0" algn="ctr">
              <a:buNone/>
            </a:pPr>
            <a:r>
              <a:rPr lang="en-GB" sz="1600" dirty="0" smtClean="0"/>
              <a:t>		</a:t>
            </a:r>
          </a:p>
          <a:p>
            <a:pPr marL="0" indent="0" algn="ctr">
              <a:buNone/>
            </a:pPr>
            <a:r>
              <a:rPr lang="en-GB" sz="1600" b="1" dirty="0"/>
              <a:t>a</a:t>
            </a:r>
            <a:r>
              <a:rPr lang="en-GB" sz="1600" b="1" dirty="0" smtClean="0"/>
              <a:t>t 24 hours </a:t>
            </a:r>
            <a:r>
              <a:rPr lang="en-GB" sz="1600" dirty="0" smtClean="0"/>
              <a:t>-2</a:t>
            </a:r>
            <a:r>
              <a:rPr lang="en-GB" sz="1600" baseline="30000" dirty="0" smtClean="0"/>
              <a:t>nd</a:t>
            </a:r>
            <a:r>
              <a:rPr lang="en-GB" sz="1600" dirty="0" smtClean="0"/>
              <a:t> assessment   - 2</a:t>
            </a:r>
            <a:r>
              <a:rPr lang="en-GB" sz="1600" baseline="30000" dirty="0" smtClean="0"/>
              <a:t>nd</a:t>
            </a:r>
            <a:r>
              <a:rPr lang="en-GB" sz="1600" dirty="0" smtClean="0"/>
              <a:t> </a:t>
            </a:r>
            <a:r>
              <a:rPr lang="en-GB" sz="1600" dirty="0"/>
              <a:t>P</a:t>
            </a:r>
            <a:r>
              <a:rPr lang="en-GB" sz="1600" dirty="0" smtClean="0"/>
              <a:t>ropess or ?ARM</a:t>
            </a:r>
          </a:p>
          <a:p>
            <a:pPr marL="0" indent="0" algn="ctr">
              <a:buNone/>
            </a:pPr>
            <a:r>
              <a:rPr lang="en-GB" sz="1600" dirty="0"/>
              <a:t>	</a:t>
            </a:r>
            <a:r>
              <a:rPr lang="en-GB" sz="1600" dirty="0" smtClean="0"/>
              <a:t>	</a:t>
            </a:r>
          </a:p>
          <a:p>
            <a:pPr marL="0" indent="0" algn="ctr">
              <a:buNone/>
            </a:pPr>
            <a:r>
              <a:rPr lang="en-GB" sz="1600" dirty="0" smtClean="0"/>
              <a:t>	 		</a:t>
            </a:r>
            <a:r>
              <a:rPr lang="en-GB" sz="1600" b="1" dirty="0" smtClean="0"/>
              <a:t>at 48 hours </a:t>
            </a:r>
            <a:r>
              <a:rPr lang="en-GB" sz="1600" dirty="0" smtClean="0"/>
              <a:t>-3</a:t>
            </a:r>
            <a:r>
              <a:rPr lang="en-GB" sz="1600" baseline="30000" dirty="0" smtClean="0"/>
              <a:t>rd</a:t>
            </a:r>
            <a:r>
              <a:rPr lang="en-GB" sz="1600" dirty="0" smtClean="0"/>
              <a:t> assessment 	ARM possible					</a:t>
            </a:r>
          </a:p>
          <a:p>
            <a:pPr marL="0" indent="0">
              <a:buNone/>
            </a:pPr>
            <a:r>
              <a:rPr lang="en-GB" sz="1600" dirty="0" smtClean="0"/>
              <a:t>		ARM not possible –	</a:t>
            </a:r>
            <a:r>
              <a:rPr lang="en-GB" sz="1600" dirty="0"/>
              <a:t>	</a:t>
            </a:r>
            <a:r>
              <a:rPr lang="en-GB" sz="1600" dirty="0" smtClean="0"/>
              <a:t>				rest for </a:t>
            </a:r>
            <a:r>
              <a:rPr lang="en-GB" sz="1600" b="1" dirty="0" smtClean="0"/>
              <a:t>24 </a:t>
            </a:r>
            <a:r>
              <a:rPr lang="en-GB" sz="1600" dirty="0" smtClean="0"/>
              <a:t>hours	</a:t>
            </a:r>
          </a:p>
          <a:p>
            <a:pPr marL="0" indent="0">
              <a:buNone/>
            </a:pPr>
            <a:r>
              <a:rPr lang="en-GB" sz="1600" dirty="0" smtClean="0"/>
              <a:t>	</a:t>
            </a:r>
            <a:r>
              <a:rPr lang="en-GB" sz="1600" dirty="0"/>
              <a:t>	</a:t>
            </a:r>
            <a:r>
              <a:rPr lang="en-GB" sz="1600" dirty="0" smtClean="0"/>
              <a:t>	</a:t>
            </a:r>
          </a:p>
          <a:p>
            <a:pPr marL="0" indent="0">
              <a:buNone/>
            </a:pPr>
            <a:r>
              <a:rPr lang="en-GB" sz="1600" dirty="0"/>
              <a:t>	</a:t>
            </a:r>
            <a:r>
              <a:rPr lang="en-GB" sz="1600" dirty="0" smtClean="0"/>
              <a:t>	</a:t>
            </a:r>
            <a:r>
              <a:rPr lang="en-GB" sz="1600" b="1" dirty="0" smtClean="0"/>
              <a:t>at 72 hours </a:t>
            </a:r>
            <a:r>
              <a:rPr lang="en-GB" sz="1600" dirty="0" smtClean="0"/>
              <a:t>– assess again for ARM    	ARM possible- mobilise</a:t>
            </a:r>
          </a:p>
          <a:p>
            <a:pPr marL="0" indent="0">
              <a:buNone/>
            </a:pPr>
            <a:r>
              <a:rPr lang="en-GB" sz="1600" dirty="0"/>
              <a:t>	</a:t>
            </a:r>
            <a:r>
              <a:rPr lang="en-GB" sz="1600" dirty="0" smtClean="0"/>
              <a:t>					 </a:t>
            </a:r>
          </a:p>
          <a:p>
            <a:pPr marL="0" indent="0">
              <a:buNone/>
            </a:pPr>
            <a:r>
              <a:rPr lang="en-GB" sz="1600" dirty="0" smtClean="0"/>
              <a:t>	ARM not possible- consider 3</a:t>
            </a:r>
            <a:r>
              <a:rPr lang="en-GB" sz="1600" baseline="30000" dirty="0" smtClean="0"/>
              <a:t>rd</a:t>
            </a:r>
            <a:r>
              <a:rPr lang="en-GB" sz="1600" dirty="0" smtClean="0"/>
              <a:t> Propess</a:t>
            </a:r>
          </a:p>
          <a:p>
            <a:pPr marL="0" indent="0">
              <a:buNone/>
            </a:pPr>
            <a:r>
              <a:rPr lang="en-GB" sz="1600" dirty="0"/>
              <a:t>	</a:t>
            </a:r>
            <a:r>
              <a:rPr lang="en-GB" sz="1600" dirty="0" smtClean="0"/>
              <a:t>		</a:t>
            </a:r>
          </a:p>
          <a:p>
            <a:pPr marL="0" indent="0">
              <a:buNone/>
            </a:pPr>
            <a:r>
              <a:rPr lang="en-GB" sz="1600" dirty="0"/>
              <a:t>	</a:t>
            </a:r>
            <a:r>
              <a:rPr lang="en-GB" sz="1600" b="1" dirty="0" smtClean="0"/>
              <a:t>at 96 hours- </a:t>
            </a:r>
            <a:r>
              <a:rPr lang="en-GB" sz="1600" dirty="0" smtClean="0"/>
              <a:t>assess again for ARM</a:t>
            </a:r>
          </a:p>
          <a:p>
            <a:pPr marL="0" indent="0">
              <a:buNone/>
            </a:pPr>
            <a:endParaRPr lang="en-GB" sz="1600" dirty="0" smtClean="0"/>
          </a:p>
          <a:p>
            <a:pPr marL="0" indent="0">
              <a:buNone/>
            </a:pPr>
            <a:endParaRPr lang="en-GB" sz="1600" dirty="0"/>
          </a:p>
        </p:txBody>
      </p:sp>
      <p:sp>
        <p:nvSpPr>
          <p:cNvPr id="4" name="Down Arrow 3"/>
          <p:cNvSpPr/>
          <p:nvPr/>
        </p:nvSpPr>
        <p:spPr>
          <a:xfrm flipH="1">
            <a:off x="4502257" y="2262752"/>
            <a:ext cx="294468" cy="294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Down Arrow 11"/>
          <p:cNvSpPr/>
          <p:nvPr/>
        </p:nvSpPr>
        <p:spPr>
          <a:xfrm flipH="1">
            <a:off x="4502257" y="1531748"/>
            <a:ext cx="294468" cy="294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Down Arrow 12"/>
          <p:cNvSpPr/>
          <p:nvPr/>
        </p:nvSpPr>
        <p:spPr>
          <a:xfrm flipH="1">
            <a:off x="3324381" y="2864603"/>
            <a:ext cx="294468" cy="294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Down Arrow 14"/>
          <p:cNvSpPr/>
          <p:nvPr/>
        </p:nvSpPr>
        <p:spPr>
          <a:xfrm flipH="1">
            <a:off x="3329547" y="3776419"/>
            <a:ext cx="294468" cy="294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Down Arrow 17"/>
          <p:cNvSpPr/>
          <p:nvPr/>
        </p:nvSpPr>
        <p:spPr>
          <a:xfrm flipH="1">
            <a:off x="3290796" y="4595245"/>
            <a:ext cx="294468" cy="294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Down Arrow 19"/>
          <p:cNvSpPr/>
          <p:nvPr/>
        </p:nvSpPr>
        <p:spPr>
          <a:xfrm flipH="1">
            <a:off x="3290796" y="5194513"/>
            <a:ext cx="294468" cy="2944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ight Arrow 15"/>
          <p:cNvSpPr/>
          <p:nvPr/>
        </p:nvSpPr>
        <p:spPr>
          <a:xfrm>
            <a:off x="5553546" y="4179374"/>
            <a:ext cx="254434" cy="1084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ight Arrow 16"/>
          <p:cNvSpPr/>
          <p:nvPr/>
        </p:nvSpPr>
        <p:spPr>
          <a:xfrm>
            <a:off x="6083082" y="2672558"/>
            <a:ext cx="232474" cy="1920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51770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make IOL easier</a:t>
            </a:r>
            <a:endParaRPr lang="en-GB" dirty="0"/>
          </a:p>
        </p:txBody>
      </p:sp>
      <p:sp>
        <p:nvSpPr>
          <p:cNvPr id="3" name="Content Placeholder 2"/>
          <p:cNvSpPr>
            <a:spLocks noGrp="1"/>
          </p:cNvSpPr>
          <p:nvPr>
            <p:ph idx="1"/>
          </p:nvPr>
        </p:nvSpPr>
        <p:spPr/>
        <p:txBody>
          <a:bodyPr>
            <a:normAutofit lnSpcReduction="10000"/>
          </a:bodyPr>
          <a:lstStyle/>
          <a:p>
            <a:r>
              <a:rPr lang="en-GB" dirty="0" smtClean="0"/>
              <a:t>Propess can give some period like discomfort, consider taking a warm bath or some paracetamol and codeine to help</a:t>
            </a:r>
          </a:p>
          <a:p>
            <a:r>
              <a:rPr lang="en-GB" dirty="0" smtClean="0"/>
              <a:t>Listen to your body, rest if you feel you can otherwise keep active</a:t>
            </a:r>
          </a:p>
          <a:p>
            <a:r>
              <a:rPr lang="en-GB" dirty="0" smtClean="0"/>
              <a:t>Use distraction techniques, watch a film, listen to music, go for a walk around the hospital </a:t>
            </a:r>
          </a:p>
          <a:p>
            <a:r>
              <a:rPr lang="en-GB" dirty="0" smtClean="0"/>
              <a:t>Keep calm, relaxed and patient</a:t>
            </a:r>
          </a:p>
          <a:p>
            <a:r>
              <a:rPr lang="en-GB" dirty="0" smtClean="0"/>
              <a:t>Consider outpatient IOL for first 24 hours (if suitable and meet HDFT criteria)</a:t>
            </a:r>
          </a:p>
        </p:txBody>
      </p:sp>
    </p:spTree>
    <p:extLst>
      <p:ext uri="{BB962C8B-B14F-4D97-AF65-F5344CB8AC3E}">
        <p14:creationId xmlns:p14="http://schemas.microsoft.com/office/powerpoint/2010/main" val="1940425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Arial" pitchFamily="34" charset="0"/>
                <a:cs typeface="Arial" pitchFamily="34" charset="0"/>
              </a:rPr>
              <a:t>Monitoring babies heartrate</a:t>
            </a:r>
            <a:endParaRPr lang="en-GB" b="1" u="sng" dirty="0">
              <a:latin typeface="Arial" pitchFamily="34" charset="0"/>
              <a:cs typeface="Arial" pitchFamily="34" charset="0"/>
            </a:endParaRPr>
          </a:p>
        </p:txBody>
      </p:sp>
      <p:sp>
        <p:nvSpPr>
          <p:cNvPr id="3" name="Content Placeholder 2"/>
          <p:cNvSpPr>
            <a:spLocks noGrp="1"/>
          </p:cNvSpPr>
          <p:nvPr>
            <p:ph idx="1"/>
          </p:nvPr>
        </p:nvSpPr>
        <p:spPr>
          <a:xfrm>
            <a:off x="612883" y="1783514"/>
            <a:ext cx="3970293" cy="3749381"/>
          </a:xfrm>
        </p:spPr>
        <p:txBody>
          <a:bodyPr>
            <a:noAutofit/>
          </a:bodyPr>
          <a:lstStyle/>
          <a:p>
            <a:r>
              <a:rPr lang="en-GB" sz="2000" dirty="0" smtClean="0"/>
              <a:t>In uncomplicated pregnancy and birth, your midwife will listen to baby's heartrate every 15 minutes to the point of birthing, then at this point every 5 minutes</a:t>
            </a:r>
          </a:p>
          <a:p>
            <a:r>
              <a:rPr lang="en-GB" sz="2000" dirty="0" smtClean="0"/>
              <a:t>A CTG (cardiotocography) continuously monitors the fetal heart rate and contractions</a:t>
            </a:r>
            <a:endParaRPr lang="en-GB" sz="2000" dirty="0"/>
          </a:p>
          <a:p>
            <a:r>
              <a:rPr lang="en-GB" sz="2000" dirty="0" smtClean="0"/>
              <a:t>Gives an overall picture of the baby’s wellbeing</a:t>
            </a:r>
          </a:p>
          <a:p>
            <a:r>
              <a:rPr lang="en-GB" sz="2000" dirty="0" smtClean="0"/>
              <a:t>Wireless monitoring is available</a:t>
            </a:r>
          </a:p>
          <a:p>
            <a:r>
              <a:rPr lang="en-GB" sz="2000" dirty="0" smtClean="0"/>
              <a:t>Mobilising is encouraged</a:t>
            </a:r>
          </a:p>
          <a:p>
            <a:r>
              <a:rPr lang="en-GB" sz="2000" dirty="0" smtClean="0"/>
              <a:t>Wireless monitoring can be performed in the pool if we are able to maintain good contact.</a:t>
            </a:r>
          </a:p>
          <a:p>
            <a:endParaRPr lang="en-GB" sz="20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7103"/>
          <a:stretch/>
        </p:blipFill>
        <p:spPr>
          <a:xfrm>
            <a:off x="4713889" y="2062774"/>
            <a:ext cx="3626069" cy="291978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7784" b="26896"/>
          <a:stretch/>
        </p:blipFill>
        <p:spPr>
          <a:xfrm>
            <a:off x="11176" y="5364795"/>
            <a:ext cx="9144000" cy="1493205"/>
          </a:xfrm>
          <a:prstGeom prst="rect">
            <a:avLst/>
          </a:prstGeom>
        </p:spPr>
      </p:pic>
    </p:spTree>
    <p:extLst>
      <p:ext uri="{BB962C8B-B14F-4D97-AF65-F5344CB8AC3E}">
        <p14:creationId xmlns:p14="http://schemas.microsoft.com/office/powerpoint/2010/main" val="13322976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itchFamily="34" charset="0"/>
                <a:cs typeface="Arial" pitchFamily="34" charset="0"/>
              </a:rPr>
              <a:t>Aims &amp; Objectives</a:t>
            </a:r>
            <a:endParaRPr lang="en-GB" b="1" u="sng"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en-GB" dirty="0" smtClean="0">
                <a:latin typeface="Arial" pitchFamily="34" charset="0"/>
                <a:cs typeface="Arial" pitchFamily="34" charset="0"/>
              </a:rPr>
              <a:t>To explore pain relief options available to you at home and whilst in hospital</a:t>
            </a:r>
          </a:p>
          <a:p>
            <a:r>
              <a:rPr lang="en-GB" dirty="0" smtClean="0">
                <a:latin typeface="Arial" pitchFamily="34" charset="0"/>
                <a:cs typeface="Arial" pitchFamily="34" charset="0"/>
              </a:rPr>
              <a:t>To discuss how to write a birth preference list</a:t>
            </a:r>
          </a:p>
          <a:p>
            <a:r>
              <a:rPr lang="en-GB" dirty="0" smtClean="0">
                <a:latin typeface="Arial" pitchFamily="34" charset="0"/>
                <a:cs typeface="Arial" pitchFamily="34" charset="0"/>
              </a:rPr>
              <a:t>To explain the process of induction of labour</a:t>
            </a:r>
          </a:p>
          <a:p>
            <a:r>
              <a:rPr lang="en-GB" dirty="0" smtClean="0">
                <a:latin typeface="Arial" pitchFamily="34" charset="0"/>
                <a:cs typeface="Arial" pitchFamily="34" charset="0"/>
              </a:rPr>
              <a:t>To understand the different ways of monitoring your baby and why we advise them</a:t>
            </a:r>
          </a:p>
          <a:p>
            <a:r>
              <a:rPr lang="en-GB" dirty="0" smtClean="0">
                <a:latin typeface="Arial" pitchFamily="34" charset="0"/>
                <a:cs typeface="Arial" pitchFamily="34" charset="0"/>
              </a:rPr>
              <a:t>To discuss instrumental deliveries and caesarean sections</a:t>
            </a:r>
          </a:p>
          <a:p>
            <a:r>
              <a:rPr lang="en-GB" dirty="0">
                <a:latin typeface="Arial" pitchFamily="34" charset="0"/>
                <a:cs typeface="Arial" pitchFamily="34" charset="0"/>
              </a:rPr>
              <a:t>To discuss the role of the birthing partner</a:t>
            </a:r>
          </a:p>
          <a:p>
            <a:endParaRPr lang="en-GB" dirty="0" smtClean="0">
              <a:latin typeface="Arial" pitchFamily="34" charset="0"/>
              <a:cs typeface="Arial" pitchFamily="34" charset="0"/>
            </a:endParaRPr>
          </a:p>
          <a:p>
            <a:pPr marL="0" indent="0">
              <a:buNone/>
            </a:pPr>
            <a:endParaRPr lang="en-GB" dirty="0">
              <a:latin typeface="Arial" pitchFamily="34" charset="0"/>
              <a:cs typeface="Arial" pitchFamily="34" charset="0"/>
            </a:endParaRPr>
          </a:p>
        </p:txBody>
      </p:sp>
    </p:spTree>
    <p:extLst>
      <p:ext uri="{BB962C8B-B14F-4D97-AF65-F5344CB8AC3E}">
        <p14:creationId xmlns:p14="http://schemas.microsoft.com/office/powerpoint/2010/main" val="304707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childTnLst>
                                </p:cTn>
                              </p:par>
                            </p:childTnLst>
                          </p:cTn>
                        </p:par>
                        <p:par>
                          <p:cTn id="16" fill="hold">
                            <p:stCondLst>
                              <p:cond delay="2500"/>
                            </p:stCondLst>
                            <p:childTnLst>
                              <p:par>
                                <p:cTn id="17" presetID="1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Arial" pitchFamily="34" charset="0"/>
                <a:cs typeface="Arial" pitchFamily="34" charset="0"/>
              </a:rPr>
              <a:t>Instrumental Birth</a:t>
            </a:r>
            <a:endParaRPr lang="en-GB" b="1" u="sng" dirty="0">
              <a:latin typeface="Arial" pitchFamily="34" charset="0"/>
              <a:cs typeface="Arial" pitchFamily="34" charset="0"/>
            </a:endParaRPr>
          </a:p>
        </p:txBody>
      </p:sp>
      <p:sp>
        <p:nvSpPr>
          <p:cNvPr id="3" name="Content Placeholder 2"/>
          <p:cNvSpPr>
            <a:spLocks noGrp="1"/>
          </p:cNvSpPr>
          <p:nvPr>
            <p:ph idx="1"/>
          </p:nvPr>
        </p:nvSpPr>
        <p:spPr>
          <a:xfrm>
            <a:off x="613152" y="1546656"/>
            <a:ext cx="7724936" cy="4079229"/>
          </a:xfrm>
        </p:spPr>
        <p:txBody>
          <a:bodyPr>
            <a:normAutofit fontScale="92500" lnSpcReduction="20000"/>
          </a:bodyPr>
          <a:lstStyle/>
          <a:p>
            <a:r>
              <a:rPr lang="en-GB" sz="2400" dirty="0" smtClean="0"/>
              <a:t>An instrumental birth may be necessary if the second stage of labour is not progressing normally or there is a medical reason to limit the length of time mum is pushing </a:t>
            </a:r>
          </a:p>
          <a:p>
            <a:r>
              <a:rPr lang="en-GB" sz="2400" dirty="0" smtClean="0"/>
              <a:t>The baby may become distressed and need to be born quickly</a:t>
            </a:r>
          </a:p>
          <a:p>
            <a:r>
              <a:rPr lang="en-GB" sz="2400" dirty="0" smtClean="0"/>
              <a:t>Instrumental births account for 11% of births at Harrogate District Hospital (2019) either by ventouse or forceps</a:t>
            </a:r>
          </a:p>
          <a:p>
            <a:r>
              <a:rPr lang="en-GB" sz="2400" dirty="0" smtClean="0"/>
              <a:t>The appropriate instrument is used to deliver your baby safely, depending on the position of the baby and other factors, it is based on the clinicians assessment </a:t>
            </a:r>
          </a:p>
          <a:p>
            <a:r>
              <a:rPr lang="en-GB" sz="2400" dirty="0" smtClean="0"/>
              <a:t>We ensure you are comfortable for this procedure, if there is no epidural we are likely to recommend to you a spinal anaesthetic </a:t>
            </a:r>
          </a:p>
          <a:p>
            <a:r>
              <a:rPr lang="en-GB" sz="2400" dirty="0" smtClean="0"/>
              <a:t>We aim to deliver the baby in 3 contractions, you still need to push, we are simply assisting you and guiding the baby downwards</a:t>
            </a:r>
          </a:p>
          <a:p>
            <a:endParaRPr lang="en-GB" sz="2400" dirty="0"/>
          </a:p>
        </p:txBody>
      </p:sp>
    </p:spTree>
    <p:extLst>
      <p:ext uri="{BB962C8B-B14F-4D97-AF65-F5344CB8AC3E}">
        <p14:creationId xmlns:p14="http://schemas.microsoft.com/office/powerpoint/2010/main" val="11738660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3691103" cy="1325563"/>
          </a:xfrm>
        </p:spPr>
        <p:txBody>
          <a:bodyPr>
            <a:normAutofit/>
          </a:bodyPr>
          <a:lstStyle/>
          <a:p>
            <a:pPr algn="ctr"/>
            <a:r>
              <a:rPr lang="en-GB" b="1" u="sng" dirty="0" smtClean="0">
                <a:latin typeface="Arial" pitchFamily="34" charset="0"/>
                <a:cs typeface="Arial" pitchFamily="34" charset="0"/>
              </a:rPr>
              <a:t>Ventouse</a:t>
            </a:r>
            <a:r>
              <a:rPr lang="en-GB" b="1" dirty="0">
                <a:latin typeface="Arial" pitchFamily="34" charset="0"/>
                <a:cs typeface="Arial" pitchFamily="34" charset="0"/>
              </a:rPr>
              <a:t>	</a:t>
            </a:r>
            <a:r>
              <a:rPr lang="en-GB" b="1" dirty="0" smtClean="0">
                <a:latin typeface="Arial" pitchFamily="34" charset="0"/>
                <a:cs typeface="Arial" pitchFamily="34" charset="0"/>
              </a:rPr>
              <a:t>			</a:t>
            </a:r>
            <a:endParaRPr lang="en-GB" b="1" u="sng" dirty="0">
              <a:latin typeface="Arial" pitchFamily="34" charset="0"/>
              <a:cs typeface="Arial" pitchFamily="34" charset="0"/>
            </a:endParaRPr>
          </a:p>
        </p:txBody>
      </p:sp>
      <p:cxnSp>
        <p:nvCxnSpPr>
          <p:cNvPr id="5" name="Straight Connector 4"/>
          <p:cNvCxnSpPr/>
          <p:nvPr/>
        </p:nvCxnSpPr>
        <p:spPr>
          <a:xfrm>
            <a:off x="4572001" y="365125"/>
            <a:ext cx="0" cy="5811837"/>
          </a:xfrm>
          <a:prstGeom prst="line">
            <a:avLst/>
          </a:prstGeom>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5486400" y="396656"/>
            <a:ext cx="2506717" cy="769441"/>
          </a:xfrm>
          <a:prstGeom prst="rect">
            <a:avLst/>
          </a:prstGeom>
          <a:noFill/>
        </p:spPr>
        <p:txBody>
          <a:bodyPr wrap="square" rtlCol="0">
            <a:spAutoFit/>
          </a:bodyPr>
          <a:lstStyle/>
          <a:p>
            <a:pPr algn="ctr"/>
            <a:r>
              <a:rPr lang="en-GB" sz="4400" b="1" u="sng" dirty="0">
                <a:latin typeface="Arial" pitchFamily="34" charset="0"/>
                <a:cs typeface="Arial" pitchFamily="34" charset="0"/>
              </a:rPr>
              <a:t>Forceps</a:t>
            </a:r>
            <a:endParaRPr lang="en-GB" sz="4400" dirty="0"/>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415" r="15444"/>
          <a:stretch/>
        </p:blipFill>
        <p:spPr bwMode="auto">
          <a:xfrm>
            <a:off x="826186" y="1597241"/>
            <a:ext cx="3355478" cy="334760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047412" y="1205989"/>
            <a:ext cx="1624960" cy="41301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993228" y="5265683"/>
            <a:ext cx="3188436" cy="923330"/>
          </a:xfrm>
          <a:prstGeom prst="rect">
            <a:avLst/>
          </a:prstGeom>
          <a:noFill/>
        </p:spPr>
        <p:txBody>
          <a:bodyPr wrap="square" rtlCol="0">
            <a:spAutoFit/>
          </a:bodyPr>
          <a:lstStyle/>
          <a:p>
            <a:r>
              <a:rPr lang="en-GB" dirty="0" smtClean="0"/>
              <a:t>Approximately 3% of babies born at Harrogate are by Ventouse delivery.</a:t>
            </a:r>
            <a:endParaRPr lang="en-GB" dirty="0"/>
          </a:p>
        </p:txBody>
      </p:sp>
      <p:sp>
        <p:nvSpPr>
          <p:cNvPr id="15" name="TextBox 14"/>
          <p:cNvSpPr txBox="1"/>
          <p:nvPr/>
        </p:nvSpPr>
        <p:spPr>
          <a:xfrm>
            <a:off x="5749855" y="4665518"/>
            <a:ext cx="2254469" cy="1200329"/>
          </a:xfrm>
          <a:prstGeom prst="rect">
            <a:avLst/>
          </a:prstGeom>
          <a:noFill/>
        </p:spPr>
        <p:txBody>
          <a:bodyPr wrap="square" rtlCol="0">
            <a:spAutoFit/>
          </a:bodyPr>
          <a:lstStyle/>
          <a:p>
            <a:r>
              <a:rPr lang="en-GB" dirty="0" smtClean="0"/>
              <a:t>Approximately 8% of babies born at Harrogate are by Forceps delivery</a:t>
            </a:r>
            <a:endParaRPr lang="en-GB" dirty="0"/>
          </a:p>
        </p:txBody>
      </p:sp>
      <p:sp>
        <p:nvSpPr>
          <p:cNvPr id="16" name="TextBox 15"/>
          <p:cNvSpPr txBox="1"/>
          <p:nvPr/>
        </p:nvSpPr>
        <p:spPr>
          <a:xfrm>
            <a:off x="6022428" y="6327512"/>
            <a:ext cx="2902518" cy="369332"/>
          </a:xfrm>
          <a:prstGeom prst="rect">
            <a:avLst/>
          </a:prstGeom>
          <a:noFill/>
        </p:spPr>
        <p:txBody>
          <a:bodyPr wrap="square" rtlCol="0">
            <a:spAutoFit/>
          </a:bodyPr>
          <a:lstStyle/>
          <a:p>
            <a:pPr algn="r"/>
            <a:r>
              <a:rPr lang="en-GB" dirty="0" smtClean="0"/>
              <a:t>(Statistics 2019)</a:t>
            </a:r>
            <a:endParaRPr lang="en-GB" dirty="0"/>
          </a:p>
        </p:txBody>
      </p:sp>
    </p:spTree>
    <p:extLst>
      <p:ext uri="{BB962C8B-B14F-4D97-AF65-F5344CB8AC3E}">
        <p14:creationId xmlns:p14="http://schemas.microsoft.com/office/powerpoint/2010/main" val="6459957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384" y="0"/>
            <a:ext cx="7886700" cy="1325563"/>
          </a:xfrm>
        </p:spPr>
        <p:txBody>
          <a:bodyPr/>
          <a:lstStyle/>
          <a:p>
            <a:r>
              <a:rPr lang="en-GB" b="1" u="sng" dirty="0" smtClean="0">
                <a:latin typeface="Arial" pitchFamily="34" charset="0"/>
                <a:cs typeface="Arial" pitchFamily="34" charset="0"/>
              </a:rPr>
              <a:t>Caesarean</a:t>
            </a:r>
            <a:endParaRPr lang="en-GB" b="1" u="sng" dirty="0">
              <a:latin typeface="Arial" pitchFamily="34" charset="0"/>
              <a:cs typeface="Arial" pitchFamily="34" charset="0"/>
            </a:endParaRPr>
          </a:p>
        </p:txBody>
      </p:sp>
      <p:sp>
        <p:nvSpPr>
          <p:cNvPr id="3" name="Content Placeholder 2"/>
          <p:cNvSpPr>
            <a:spLocks noGrp="1"/>
          </p:cNvSpPr>
          <p:nvPr>
            <p:ph idx="1"/>
          </p:nvPr>
        </p:nvSpPr>
        <p:spPr>
          <a:xfrm>
            <a:off x="565488" y="1392219"/>
            <a:ext cx="4108220" cy="4969834"/>
          </a:xfrm>
        </p:spPr>
        <p:txBody>
          <a:bodyPr>
            <a:normAutofit fontScale="92500" lnSpcReduction="20000"/>
          </a:bodyPr>
          <a:lstStyle/>
          <a:p>
            <a:r>
              <a:rPr lang="en-GB" sz="2000" dirty="0" smtClean="0"/>
              <a:t>Approximately 14% of births are by Unplanned Caesarean </a:t>
            </a:r>
            <a:r>
              <a:rPr lang="en-GB" sz="2000" dirty="0"/>
              <a:t>S</a:t>
            </a:r>
            <a:r>
              <a:rPr lang="en-GB" sz="2000" dirty="0" smtClean="0"/>
              <a:t>ection &amp; 15% by Planned Caesarean Section at Harrogate (total 29%)</a:t>
            </a:r>
          </a:p>
          <a:p>
            <a:r>
              <a:rPr lang="en-GB" sz="2000" dirty="0" smtClean="0"/>
              <a:t>There is a theatre on delivery suite</a:t>
            </a:r>
          </a:p>
          <a:p>
            <a:r>
              <a:rPr lang="en-GB" sz="2000" dirty="0" smtClean="0"/>
              <a:t>A spinal anaesthetic is given by an anaesthetist</a:t>
            </a:r>
          </a:p>
          <a:p>
            <a:r>
              <a:rPr lang="en-GB" sz="2000" dirty="0" smtClean="0"/>
              <a:t>An indwelling catheter is inserted to keep the bladder empty, removed once the spinal wears off</a:t>
            </a:r>
          </a:p>
          <a:p>
            <a:r>
              <a:rPr lang="en-GB" sz="2000" dirty="0" smtClean="0"/>
              <a:t>An incision is made into the lower abdomen</a:t>
            </a:r>
          </a:p>
          <a:p>
            <a:r>
              <a:rPr lang="en-GB" sz="2000" dirty="0" smtClean="0"/>
              <a:t>You can still have delayed cord clamping and skin to skin in theatre.</a:t>
            </a:r>
          </a:p>
          <a:p>
            <a:r>
              <a:rPr lang="en-GB" sz="2000" dirty="0" smtClean="0"/>
              <a:t>Inpatient for 24-48 hours</a:t>
            </a:r>
          </a:p>
          <a:p>
            <a:r>
              <a:rPr lang="en-GB" sz="2000" dirty="0" smtClean="0"/>
              <a:t>Initial care in the bay (side rooms available after 24 hours, if available and amenity charge applied)</a:t>
            </a:r>
            <a:endParaRPr lang="en-GB" sz="2000" dirty="0"/>
          </a:p>
        </p:txBody>
      </p:sp>
      <p:sp>
        <p:nvSpPr>
          <p:cNvPr id="4" name="TextBox 3"/>
          <p:cNvSpPr txBox="1"/>
          <p:nvPr/>
        </p:nvSpPr>
        <p:spPr>
          <a:xfrm>
            <a:off x="5707117" y="6488668"/>
            <a:ext cx="2853559" cy="369332"/>
          </a:xfrm>
          <a:prstGeom prst="rect">
            <a:avLst/>
          </a:prstGeom>
          <a:noFill/>
        </p:spPr>
        <p:txBody>
          <a:bodyPr wrap="square" rtlCol="0">
            <a:spAutoFit/>
          </a:bodyPr>
          <a:lstStyle/>
          <a:p>
            <a:pPr algn="r"/>
            <a:r>
              <a:rPr lang="en-GB" dirty="0" smtClean="0"/>
              <a:t>(Statistics 2019)</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2196" y="898901"/>
            <a:ext cx="4097364" cy="54631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703862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tical Scroll 3"/>
          <p:cNvSpPr/>
          <p:nvPr/>
        </p:nvSpPr>
        <p:spPr>
          <a:xfrm>
            <a:off x="268014" y="599090"/>
            <a:ext cx="4430110" cy="5785943"/>
          </a:xfrm>
          <a:prstGeom prst="verticalScroll">
            <a:avLst/>
          </a:prstGeom>
          <a:solidFill>
            <a:schemeClr val="accent1">
              <a:lumMod val="20000"/>
              <a:lumOff val="80000"/>
            </a:schemeClr>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930166" y="1626369"/>
            <a:ext cx="3184634" cy="1116832"/>
          </a:xfrm>
        </p:spPr>
        <p:txBody>
          <a:bodyPr>
            <a:normAutofit fontScale="90000"/>
          </a:bodyPr>
          <a:lstStyle/>
          <a:p>
            <a:pPr algn="ctr"/>
            <a:r>
              <a:rPr lang="en-GB" u="sng" dirty="0" smtClean="0">
                <a:latin typeface="Arial" pitchFamily="34" charset="0"/>
                <a:cs typeface="Arial" pitchFamily="34" charset="0"/>
              </a:rPr>
              <a:t>The Role </a:t>
            </a:r>
            <a:r>
              <a:rPr lang="en-GB" u="sng" dirty="0">
                <a:latin typeface="Arial" pitchFamily="34" charset="0"/>
                <a:cs typeface="Arial" pitchFamily="34" charset="0"/>
              </a:rPr>
              <a:t>of the Birth Partner</a:t>
            </a:r>
          </a:p>
        </p:txBody>
      </p:sp>
      <p:sp>
        <p:nvSpPr>
          <p:cNvPr id="3" name="Content Placeholder 2"/>
          <p:cNvSpPr>
            <a:spLocks noGrp="1"/>
          </p:cNvSpPr>
          <p:nvPr>
            <p:ph idx="1"/>
          </p:nvPr>
        </p:nvSpPr>
        <p:spPr>
          <a:xfrm>
            <a:off x="4191657" y="1589141"/>
            <a:ext cx="4920812" cy="4512113"/>
          </a:xfrm>
        </p:spPr>
        <p:txBody>
          <a:bodyPr>
            <a:normAutofit fontScale="85000" lnSpcReduction="10000"/>
          </a:bodyPr>
          <a:lstStyle/>
          <a:p>
            <a:pPr marL="0" indent="0">
              <a:buNone/>
            </a:pPr>
            <a:r>
              <a:rPr lang="en-GB" sz="3600" b="1" i="1" dirty="0" smtClean="0">
                <a:latin typeface="Arial" pitchFamily="34" charset="0"/>
                <a:cs typeface="Arial" pitchFamily="34" charset="0"/>
              </a:rPr>
              <a:t>The presence of a supportive birth partner has been shown to decrease a woman’s need for pain relief and to enhance her experience of childbirth. </a:t>
            </a:r>
          </a:p>
          <a:p>
            <a:pPr marL="0" indent="0">
              <a:buNone/>
            </a:pPr>
            <a:endParaRPr lang="en-GB" sz="3600" b="1" dirty="0">
              <a:latin typeface="Arial" pitchFamily="34" charset="0"/>
              <a:cs typeface="Arial" pitchFamily="34" charset="0"/>
            </a:endParaRPr>
          </a:p>
          <a:p>
            <a:pPr marL="0" indent="0">
              <a:buNone/>
            </a:pPr>
            <a:r>
              <a:rPr lang="en-GB" dirty="0" smtClean="0">
                <a:latin typeface="Arial" pitchFamily="34" charset="0"/>
                <a:cs typeface="Arial" pitchFamily="34" charset="0"/>
              </a:rPr>
              <a:t>Therefore it is important to feel prepared and understand what the role of the birth partner may entail. </a:t>
            </a:r>
          </a:p>
          <a:p>
            <a:pPr marL="0" indent="0">
              <a:buNone/>
            </a:pPr>
            <a:endParaRPr lang="en-GB" dirty="0">
              <a:latin typeface="Arial" pitchFamily="34" charset="0"/>
              <a:cs typeface="Arial" pitchFamily="34" charset="0"/>
            </a:endParaRPr>
          </a:p>
        </p:txBody>
      </p:sp>
      <p:sp>
        <p:nvSpPr>
          <p:cNvPr id="5" name="TextBox 4"/>
          <p:cNvSpPr txBox="1"/>
          <p:nvPr/>
        </p:nvSpPr>
        <p:spPr>
          <a:xfrm>
            <a:off x="1403131" y="3492061"/>
            <a:ext cx="2270235" cy="2862322"/>
          </a:xfrm>
          <a:prstGeom prst="rect">
            <a:avLst/>
          </a:prstGeom>
          <a:noFill/>
        </p:spPr>
        <p:txBody>
          <a:bodyPr wrap="square" rtlCol="0">
            <a:spAutoFit/>
          </a:bodyPr>
          <a:lstStyle/>
          <a:p>
            <a:r>
              <a:rPr lang="en-GB" dirty="0" smtClean="0">
                <a:latin typeface="Arial" pitchFamily="34" charset="0"/>
                <a:cs typeface="Arial" pitchFamily="34" charset="0"/>
              </a:rPr>
              <a:t>To do:</a:t>
            </a:r>
          </a:p>
          <a:p>
            <a:pPr marL="285750" indent="-285750">
              <a:buFont typeface="Arial" pitchFamily="34" charset="0"/>
              <a:buChar char="•"/>
            </a:pPr>
            <a:r>
              <a:rPr lang="en-GB" dirty="0" smtClean="0">
                <a:latin typeface="Arial" pitchFamily="34" charset="0"/>
                <a:cs typeface="Arial" pitchFamily="34" charset="0"/>
              </a:rPr>
              <a:t>………………………….. </a:t>
            </a:r>
          </a:p>
          <a:p>
            <a:pPr marL="285750" indent="-285750">
              <a:buFont typeface="Arial" pitchFamily="34" charset="0"/>
              <a:buChar char="•"/>
            </a:pPr>
            <a:r>
              <a:rPr lang="en-GB" dirty="0" smtClean="0">
                <a:latin typeface="Arial" pitchFamily="34" charset="0"/>
                <a:cs typeface="Arial" pitchFamily="34" charset="0"/>
              </a:rPr>
              <a:t>………………………….. </a:t>
            </a:r>
          </a:p>
          <a:p>
            <a:pPr marL="285750" indent="-285750">
              <a:buFont typeface="Arial" pitchFamily="34" charset="0"/>
              <a:buChar char="•"/>
            </a:pPr>
            <a:r>
              <a:rPr lang="en-GB" dirty="0" smtClean="0">
                <a:latin typeface="Arial" pitchFamily="34" charset="0"/>
                <a:cs typeface="Arial" pitchFamily="34" charset="0"/>
              </a:rPr>
              <a:t>………………………….. </a:t>
            </a:r>
          </a:p>
          <a:p>
            <a:pPr marL="285750" indent="-285750">
              <a:buFont typeface="Arial" pitchFamily="34" charset="0"/>
              <a:buChar char="•"/>
            </a:pPr>
            <a:r>
              <a:rPr lang="en-GB" dirty="0" smtClean="0">
                <a:latin typeface="Arial" pitchFamily="34" charset="0"/>
                <a:cs typeface="Arial" pitchFamily="34" charset="0"/>
              </a:rPr>
              <a:t>………………………….. </a:t>
            </a:r>
            <a:endParaRPr lang="en-GB" dirty="0">
              <a:latin typeface="Arial" pitchFamily="34" charset="0"/>
              <a:cs typeface="Arial" pitchFamily="34" charset="0"/>
            </a:endParaRPr>
          </a:p>
          <a:p>
            <a:pPr marL="285750" indent="-285750">
              <a:buFont typeface="Arial" pitchFamily="34" charset="0"/>
              <a:buChar char="•"/>
            </a:pPr>
            <a:endParaRPr lang="en-GB" dirty="0">
              <a:latin typeface="Arial" pitchFamily="34" charset="0"/>
              <a:cs typeface="Arial" pitchFamily="34" charset="0"/>
            </a:endParaRPr>
          </a:p>
        </p:txBody>
      </p:sp>
    </p:spTree>
    <p:extLst>
      <p:ext uri="{BB962C8B-B14F-4D97-AF65-F5344CB8AC3E}">
        <p14:creationId xmlns:p14="http://schemas.microsoft.com/office/powerpoint/2010/main" val="252451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par>
                          <p:cTn id="14" fill="hold">
                            <p:stCondLst>
                              <p:cond delay="2000"/>
                            </p:stCondLst>
                            <p:childTnLst>
                              <p:par>
                                <p:cTn id="15" presetID="10" presetClass="entr" presetSubtype="0" fill="hold" grpId="0" nodeType="afterEffect">
                                  <p:stCondLst>
                                    <p:cond delay="25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childTnLst>
                                </p:cTn>
                              </p:par>
                            </p:childTnLst>
                          </p:cTn>
                        </p:par>
                        <p:par>
                          <p:cTn id="18" fill="hold">
                            <p:stCondLst>
                              <p:cond delay="3250"/>
                            </p:stCondLst>
                            <p:childTnLst>
                              <p:par>
                                <p:cTn id="19" presetID="10" presetClass="entr" presetSubtype="0" fill="hold" grpId="0" nodeType="afterEffect">
                                  <p:stCondLst>
                                    <p:cond delay="25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build="p"/>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Arial" pitchFamily="34" charset="0"/>
                <a:cs typeface="Arial" pitchFamily="34" charset="0"/>
              </a:rPr>
              <a:t>Contact Numbers:</a:t>
            </a:r>
          </a:p>
        </p:txBody>
      </p:sp>
      <p:sp>
        <p:nvSpPr>
          <p:cNvPr id="3" name="Content Placeholder 2"/>
          <p:cNvSpPr>
            <a:spLocks noGrp="1"/>
          </p:cNvSpPr>
          <p:nvPr>
            <p:ph idx="1"/>
          </p:nvPr>
        </p:nvSpPr>
        <p:spPr/>
        <p:txBody>
          <a:bodyPr/>
          <a:lstStyle/>
          <a:p>
            <a:r>
              <a:rPr lang="en-GB" dirty="0">
                <a:latin typeface="Arial" pitchFamily="34" charset="0"/>
                <a:cs typeface="Arial" pitchFamily="34" charset="0"/>
              </a:rPr>
              <a:t>Maternity Assessment Centre (MAC)</a:t>
            </a:r>
          </a:p>
          <a:p>
            <a:pPr lvl="1"/>
            <a:r>
              <a:rPr lang="en-GB" dirty="0">
                <a:latin typeface="Arial" pitchFamily="34" charset="0"/>
                <a:cs typeface="Arial" pitchFamily="34" charset="0"/>
              </a:rPr>
              <a:t>01423 557531 / 557548</a:t>
            </a:r>
          </a:p>
          <a:p>
            <a:r>
              <a:rPr lang="en-GB" dirty="0">
                <a:latin typeface="Arial" pitchFamily="34" charset="0"/>
                <a:cs typeface="Arial" pitchFamily="34" charset="0"/>
              </a:rPr>
              <a:t>Labour Ward</a:t>
            </a:r>
          </a:p>
          <a:p>
            <a:pPr lvl="1"/>
            <a:r>
              <a:rPr lang="en-GB" dirty="0">
                <a:latin typeface="Arial" pitchFamily="34" charset="0"/>
                <a:cs typeface="Arial" pitchFamily="34" charset="0"/>
              </a:rPr>
              <a:t>01423 553184 / 553185</a:t>
            </a:r>
          </a:p>
          <a:p>
            <a:r>
              <a:rPr lang="en-GB" dirty="0">
                <a:latin typeface="Arial" pitchFamily="34" charset="0"/>
                <a:cs typeface="Arial" pitchFamily="34" charset="0"/>
              </a:rPr>
              <a:t>Pannal Ward</a:t>
            </a:r>
          </a:p>
          <a:p>
            <a:pPr lvl="1"/>
            <a:r>
              <a:rPr lang="en-GB" dirty="0">
                <a:latin typeface="Arial" pitchFamily="34" charset="0"/>
                <a:cs typeface="Arial" pitchFamily="34" charset="0"/>
              </a:rPr>
              <a:t>01423 553157</a:t>
            </a:r>
          </a:p>
          <a:p>
            <a:r>
              <a:rPr lang="en-GB" dirty="0">
                <a:latin typeface="Arial" pitchFamily="34" charset="0"/>
                <a:cs typeface="Arial" pitchFamily="34" charset="0"/>
              </a:rPr>
              <a:t>Community Midwives</a:t>
            </a:r>
          </a:p>
          <a:p>
            <a:pPr lvl="1"/>
            <a:r>
              <a:rPr lang="en-GB" dirty="0">
                <a:latin typeface="Arial" pitchFamily="34" charset="0"/>
                <a:cs typeface="Arial" pitchFamily="34" charset="0"/>
              </a:rPr>
              <a:t>01423 553051</a:t>
            </a:r>
          </a:p>
        </p:txBody>
      </p:sp>
    </p:spTree>
    <p:extLst>
      <p:ext uri="{BB962C8B-B14F-4D97-AF65-F5344CB8AC3E}">
        <p14:creationId xmlns:p14="http://schemas.microsoft.com/office/powerpoint/2010/main" val="419062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250"/>
                                        <p:tgtEl>
                                          <p:spTgt spid="3">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250"/>
                                        <p:tgtEl>
                                          <p:spTgt spid="3">
                                            <p:txEl>
                                              <p:pRg st="2" end="2"/>
                                            </p:txEl>
                                          </p:spTgt>
                                        </p:tgtEl>
                                      </p:cBhvr>
                                    </p:animEffect>
                                  </p:childTnLst>
                                </p:cTn>
                              </p:par>
                            </p:childTnLst>
                          </p:cTn>
                        </p:par>
                        <p:par>
                          <p:cTn id="16" fill="hold">
                            <p:stCondLst>
                              <p:cond delay="37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250"/>
                                        <p:tgtEl>
                                          <p:spTgt spid="3">
                                            <p:txEl>
                                              <p:pRg st="3" end="3"/>
                                            </p:txEl>
                                          </p:spTgt>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250"/>
                                        <p:tgtEl>
                                          <p:spTgt spid="3">
                                            <p:txEl>
                                              <p:pRg st="4" end="4"/>
                                            </p:txEl>
                                          </p:spTgt>
                                        </p:tgtEl>
                                      </p:cBhvr>
                                    </p:animEffect>
                                  </p:childTnLst>
                                </p:cTn>
                              </p:par>
                            </p:childTnLst>
                          </p:cTn>
                        </p:par>
                        <p:par>
                          <p:cTn id="24" fill="hold">
                            <p:stCondLst>
                              <p:cond delay="6250"/>
                            </p:stCondLst>
                            <p:childTnLst>
                              <p:par>
                                <p:cTn id="25" presetID="10" presetClass="entr" presetSubtype="0"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250"/>
                                        <p:tgtEl>
                                          <p:spTgt spid="3">
                                            <p:txEl>
                                              <p:pRg st="5" end="5"/>
                                            </p:txEl>
                                          </p:spTgt>
                                        </p:tgtEl>
                                      </p:cBhvr>
                                    </p:animEffect>
                                  </p:childTnLst>
                                </p:cTn>
                              </p:par>
                            </p:childTnLst>
                          </p:cTn>
                        </p:par>
                        <p:par>
                          <p:cTn id="28" fill="hold">
                            <p:stCondLst>
                              <p:cond delay="7500"/>
                            </p:stCondLst>
                            <p:childTnLst>
                              <p:par>
                                <p:cTn id="29" presetID="10" presetClass="entr" presetSubtype="0"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250"/>
                                        <p:tgtEl>
                                          <p:spTgt spid="3">
                                            <p:txEl>
                                              <p:pRg st="6" end="6"/>
                                            </p:txEl>
                                          </p:spTgt>
                                        </p:tgtEl>
                                      </p:cBhvr>
                                    </p:animEffect>
                                  </p:childTnLst>
                                </p:cTn>
                              </p:par>
                            </p:childTnLst>
                          </p:cTn>
                        </p:par>
                        <p:par>
                          <p:cTn id="32" fill="hold">
                            <p:stCondLst>
                              <p:cond delay="8750"/>
                            </p:stCondLst>
                            <p:childTnLst>
                              <p:par>
                                <p:cTn id="33" presetID="10" presetClass="entr" presetSubtype="0" fill="hold" grpId="0"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25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Coping mechanisms and keeping calm for birth</a:t>
            </a:r>
            <a:endParaRPr lang="en-GB" dirty="0"/>
          </a:p>
        </p:txBody>
      </p:sp>
      <p:sp>
        <p:nvSpPr>
          <p:cNvPr id="3" name="Content Placeholder 2"/>
          <p:cNvSpPr>
            <a:spLocks noGrp="1"/>
          </p:cNvSpPr>
          <p:nvPr>
            <p:ph idx="1"/>
          </p:nvPr>
        </p:nvSpPr>
        <p:spPr/>
        <p:txBody>
          <a:bodyPr/>
          <a:lstStyle/>
          <a:p>
            <a:r>
              <a:rPr lang="en-GB" dirty="0" smtClean="0"/>
              <a:t>Can you remember all the coping mechanisms you can use to keep calm during birth, use both at home and hospital?</a:t>
            </a:r>
          </a:p>
          <a:p>
            <a:endParaRPr lang="en-GB" dirty="0"/>
          </a:p>
        </p:txBody>
      </p:sp>
      <p:pic>
        <p:nvPicPr>
          <p:cNvPr id="1026" name="Picture 2" descr="C:\Users\r.robson\AppData\Local\Microsoft\Windows\Temporary Internet Files\Content.IE5\URUSR1QZ\question-mar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3332136"/>
            <a:ext cx="4762500" cy="272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488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628650" y="402956"/>
            <a:ext cx="7886700" cy="5774007"/>
          </a:xfrm>
        </p:spPr>
        <p:txBody>
          <a:bodyPr/>
          <a:lstStyle/>
          <a:p>
            <a:r>
              <a:rPr lang="en-GB" dirty="0"/>
              <a:t>m</a:t>
            </a:r>
          </a:p>
        </p:txBody>
      </p:sp>
      <p:sp>
        <p:nvSpPr>
          <p:cNvPr id="5" name="Oval 4"/>
          <p:cNvSpPr/>
          <p:nvPr/>
        </p:nvSpPr>
        <p:spPr>
          <a:xfrm>
            <a:off x="98155" y="888570"/>
            <a:ext cx="1565329" cy="697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deep breathing</a:t>
            </a:r>
            <a:endParaRPr lang="en-GB" dirty="0"/>
          </a:p>
        </p:txBody>
      </p:sp>
      <p:sp>
        <p:nvSpPr>
          <p:cNvPr id="6" name="Oval 5"/>
          <p:cNvSpPr/>
          <p:nvPr/>
        </p:nvSpPr>
        <p:spPr>
          <a:xfrm>
            <a:off x="148847" y="3915188"/>
            <a:ext cx="1565329" cy="697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music</a:t>
            </a:r>
            <a:endParaRPr lang="en-GB" dirty="0"/>
          </a:p>
        </p:txBody>
      </p:sp>
      <p:sp>
        <p:nvSpPr>
          <p:cNvPr id="7" name="Oval 6"/>
          <p:cNvSpPr/>
          <p:nvPr/>
        </p:nvSpPr>
        <p:spPr>
          <a:xfrm>
            <a:off x="98155" y="3014806"/>
            <a:ext cx="1707397" cy="6974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distraction</a:t>
            </a:r>
            <a:endParaRPr lang="en-GB" dirty="0"/>
          </a:p>
        </p:txBody>
      </p:sp>
      <p:sp>
        <p:nvSpPr>
          <p:cNvPr id="9" name="Oval 8"/>
          <p:cNvSpPr/>
          <p:nvPr/>
        </p:nvSpPr>
        <p:spPr>
          <a:xfrm>
            <a:off x="6834753" y="4923683"/>
            <a:ext cx="2154266" cy="7697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Supportive birth partner</a:t>
            </a:r>
            <a:endParaRPr lang="en-GB" dirty="0"/>
          </a:p>
        </p:txBody>
      </p:sp>
      <p:sp>
        <p:nvSpPr>
          <p:cNvPr id="11" name="Oval 10"/>
          <p:cNvSpPr/>
          <p:nvPr/>
        </p:nvSpPr>
        <p:spPr>
          <a:xfrm>
            <a:off x="6989734" y="2949843"/>
            <a:ext cx="1673817" cy="70000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Self belief</a:t>
            </a:r>
            <a:endParaRPr lang="en-GB" dirty="0"/>
          </a:p>
        </p:txBody>
      </p:sp>
      <p:sp>
        <p:nvSpPr>
          <p:cNvPr id="12" name="Oval 11"/>
          <p:cNvSpPr/>
          <p:nvPr/>
        </p:nvSpPr>
        <p:spPr>
          <a:xfrm>
            <a:off x="74908" y="5874638"/>
            <a:ext cx="2146516" cy="7749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hypnobirthing</a:t>
            </a:r>
            <a:endParaRPr lang="en-GB" dirty="0"/>
          </a:p>
        </p:txBody>
      </p:sp>
      <p:sp>
        <p:nvSpPr>
          <p:cNvPr id="13" name="Oval 12"/>
          <p:cNvSpPr/>
          <p:nvPr/>
        </p:nvSpPr>
        <p:spPr>
          <a:xfrm>
            <a:off x="6788255" y="1006288"/>
            <a:ext cx="2076773" cy="88856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paracetamol</a:t>
            </a:r>
            <a:endParaRPr lang="en-GB" dirty="0"/>
          </a:p>
        </p:txBody>
      </p:sp>
      <p:sp>
        <p:nvSpPr>
          <p:cNvPr id="14" name="Oval 13"/>
          <p:cNvSpPr/>
          <p:nvPr/>
        </p:nvSpPr>
        <p:spPr>
          <a:xfrm>
            <a:off x="5610385" y="171768"/>
            <a:ext cx="1374183" cy="5346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TENS</a:t>
            </a:r>
            <a:endParaRPr lang="en-GB" dirty="0"/>
          </a:p>
        </p:txBody>
      </p:sp>
      <p:sp>
        <p:nvSpPr>
          <p:cNvPr id="15" name="Oval 14"/>
          <p:cNvSpPr/>
          <p:nvPr/>
        </p:nvSpPr>
        <p:spPr>
          <a:xfrm>
            <a:off x="7082726" y="2000763"/>
            <a:ext cx="1627322" cy="6870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Not clock  watching</a:t>
            </a:r>
            <a:endParaRPr lang="en-GB" dirty="0"/>
          </a:p>
        </p:txBody>
      </p:sp>
      <p:sp>
        <p:nvSpPr>
          <p:cNvPr id="16" name="Oval 15"/>
          <p:cNvSpPr/>
          <p:nvPr/>
        </p:nvSpPr>
        <p:spPr>
          <a:xfrm>
            <a:off x="3950290" y="70513"/>
            <a:ext cx="1362559" cy="7328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REST!!</a:t>
            </a:r>
            <a:endParaRPr lang="en-GB" dirty="0"/>
          </a:p>
        </p:txBody>
      </p:sp>
      <p:sp>
        <p:nvSpPr>
          <p:cNvPr id="17" name="Oval 16"/>
          <p:cNvSpPr/>
          <p:nvPr/>
        </p:nvSpPr>
        <p:spPr>
          <a:xfrm>
            <a:off x="2048681" y="149815"/>
            <a:ext cx="1566621" cy="5321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hydration</a:t>
            </a:r>
            <a:endParaRPr lang="en-GB" dirty="0"/>
          </a:p>
        </p:txBody>
      </p:sp>
      <p:sp>
        <p:nvSpPr>
          <p:cNvPr id="18" name="Oval 17"/>
          <p:cNvSpPr/>
          <p:nvPr/>
        </p:nvSpPr>
        <p:spPr>
          <a:xfrm>
            <a:off x="7206712" y="121399"/>
            <a:ext cx="1861084" cy="635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snacks</a:t>
            </a:r>
            <a:endParaRPr lang="en-GB" dirty="0"/>
          </a:p>
        </p:txBody>
      </p:sp>
      <p:sp>
        <p:nvSpPr>
          <p:cNvPr id="19" name="Oval 18"/>
          <p:cNvSpPr/>
          <p:nvPr/>
        </p:nvSpPr>
        <p:spPr>
          <a:xfrm>
            <a:off x="98155" y="170482"/>
            <a:ext cx="1855922" cy="4339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Warm bath</a:t>
            </a:r>
            <a:endParaRPr lang="en-GB" dirty="0"/>
          </a:p>
        </p:txBody>
      </p:sp>
      <p:sp>
        <p:nvSpPr>
          <p:cNvPr id="20" name="Oval 19"/>
          <p:cNvSpPr/>
          <p:nvPr/>
        </p:nvSpPr>
        <p:spPr>
          <a:xfrm>
            <a:off x="148847" y="4923683"/>
            <a:ext cx="1899834" cy="7129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Active birth positions</a:t>
            </a:r>
            <a:endParaRPr lang="en-GB" dirty="0"/>
          </a:p>
        </p:txBody>
      </p:sp>
      <p:sp>
        <p:nvSpPr>
          <p:cNvPr id="21" name="Oval 20"/>
          <p:cNvSpPr/>
          <p:nvPr/>
        </p:nvSpPr>
        <p:spPr>
          <a:xfrm>
            <a:off x="16790" y="1906289"/>
            <a:ext cx="1589223" cy="666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massage</a:t>
            </a:r>
            <a:endParaRPr lang="en-GB" dirty="0"/>
          </a:p>
        </p:txBody>
      </p:sp>
      <p:sp>
        <p:nvSpPr>
          <p:cNvPr id="22" name="Oval 21"/>
          <p:cNvSpPr/>
          <p:nvPr/>
        </p:nvSpPr>
        <p:spPr>
          <a:xfrm>
            <a:off x="7010401" y="3915188"/>
            <a:ext cx="1699647" cy="826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Low lighting</a:t>
            </a:r>
            <a:endParaRPr lang="en-GB" dirty="0"/>
          </a:p>
        </p:txBody>
      </p:sp>
      <p:sp>
        <p:nvSpPr>
          <p:cNvPr id="23" name="Oval 22"/>
          <p:cNvSpPr/>
          <p:nvPr/>
        </p:nvSpPr>
        <p:spPr>
          <a:xfrm>
            <a:off x="2831991" y="5874638"/>
            <a:ext cx="2860407" cy="876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Home comforts- dressing gown, soft pillow</a:t>
            </a:r>
            <a:endParaRPr lang="en-GB" dirty="0"/>
          </a:p>
        </p:txBody>
      </p:sp>
      <p:sp>
        <p:nvSpPr>
          <p:cNvPr id="24" name="Oval 23"/>
          <p:cNvSpPr/>
          <p:nvPr/>
        </p:nvSpPr>
        <p:spPr>
          <a:xfrm>
            <a:off x="6479582" y="5878315"/>
            <a:ext cx="2572716" cy="8162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Smell- aromatherapy , perfume</a:t>
            </a:r>
            <a:endParaRPr lang="en-GB" dirty="0"/>
          </a:p>
        </p:txBody>
      </p:sp>
      <p:pic>
        <p:nvPicPr>
          <p:cNvPr id="2050" name="Picture 2" descr="C:\Users\r.robson\AppData\Local\Microsoft\Windows\Temporary Internet Files\Content.IE5\IOXCSAZR\f05a6c0b6c3d544c97603bf0edca9f0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1991" y="1237281"/>
            <a:ext cx="3465486" cy="4073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171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791691" y="2396836"/>
            <a:ext cx="3560618" cy="23552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dirty="0">
              <a:latin typeface="Arial" pitchFamily="34" charset="0"/>
              <a:cs typeface="Arial" pitchFamily="34" charset="0"/>
            </a:endParaRPr>
          </a:p>
        </p:txBody>
      </p:sp>
      <p:sp>
        <p:nvSpPr>
          <p:cNvPr id="5" name="TextBox 4"/>
          <p:cNvSpPr txBox="1"/>
          <p:nvPr/>
        </p:nvSpPr>
        <p:spPr>
          <a:xfrm>
            <a:off x="3484418" y="3112807"/>
            <a:ext cx="2175164" cy="923330"/>
          </a:xfrm>
          <a:prstGeom prst="rect">
            <a:avLst/>
          </a:prstGeom>
          <a:noFill/>
        </p:spPr>
        <p:txBody>
          <a:bodyPr wrap="square" rtlCol="0">
            <a:spAutoFit/>
          </a:bodyPr>
          <a:lstStyle/>
          <a:p>
            <a:pPr algn="ctr"/>
            <a:r>
              <a:rPr lang="en-GB" dirty="0">
                <a:latin typeface="Arial" pitchFamily="34" charset="0"/>
                <a:cs typeface="Arial" pitchFamily="34" charset="0"/>
              </a:rPr>
              <a:t>What are my pain relief options in hospital?</a:t>
            </a:r>
          </a:p>
        </p:txBody>
      </p:sp>
      <p:cxnSp>
        <p:nvCxnSpPr>
          <p:cNvPr id="7" name="Straight Arrow Connector 6"/>
          <p:cNvCxnSpPr>
            <a:stCxn id="4" idx="0"/>
          </p:cNvCxnSpPr>
          <p:nvPr/>
        </p:nvCxnSpPr>
        <p:spPr>
          <a:xfrm flipV="1">
            <a:off x="4572000" y="1371600"/>
            <a:ext cx="0" cy="1025236"/>
          </a:xfrm>
          <a:prstGeom prst="straightConnector1">
            <a:avLst/>
          </a:prstGeom>
          <a:ln>
            <a:tailEnd type="triangle"/>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9" name="Straight Arrow Connector 8"/>
          <p:cNvCxnSpPr>
            <a:stCxn id="4" idx="7"/>
          </p:cNvCxnSpPr>
          <p:nvPr/>
        </p:nvCxnSpPr>
        <p:spPr>
          <a:xfrm flipV="1">
            <a:off x="5830869" y="2133600"/>
            <a:ext cx="736186" cy="608158"/>
          </a:xfrm>
          <a:prstGeom prst="straightConnector1">
            <a:avLst/>
          </a:prstGeom>
          <a:ln>
            <a:tailEnd type="triangle"/>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a:stCxn id="4" idx="6"/>
          </p:cNvCxnSpPr>
          <p:nvPr/>
        </p:nvCxnSpPr>
        <p:spPr>
          <a:xfrm>
            <a:off x="6352309" y="3574472"/>
            <a:ext cx="907473" cy="0"/>
          </a:xfrm>
          <a:prstGeom prst="straightConnector1">
            <a:avLst/>
          </a:prstGeom>
          <a:ln>
            <a:tailEnd type="triangle"/>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a:stCxn id="4" idx="5"/>
          </p:cNvCxnSpPr>
          <p:nvPr/>
        </p:nvCxnSpPr>
        <p:spPr>
          <a:xfrm>
            <a:off x="5830869" y="4407186"/>
            <a:ext cx="736186" cy="663578"/>
          </a:xfrm>
          <a:prstGeom prst="straightConnector1">
            <a:avLst/>
          </a:prstGeom>
          <a:ln>
            <a:tailEnd type="triangle"/>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5" name="Straight Arrow Connector 14"/>
          <p:cNvCxnSpPr>
            <a:stCxn id="4" idx="4"/>
          </p:cNvCxnSpPr>
          <p:nvPr/>
        </p:nvCxnSpPr>
        <p:spPr>
          <a:xfrm>
            <a:off x="4572000" y="4752108"/>
            <a:ext cx="0" cy="832714"/>
          </a:xfrm>
          <a:prstGeom prst="straightConnector1">
            <a:avLst/>
          </a:prstGeom>
          <a:ln>
            <a:tailEnd type="triangle"/>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7" name="Straight Arrow Connector 16"/>
          <p:cNvCxnSpPr>
            <a:stCxn id="4" idx="3"/>
          </p:cNvCxnSpPr>
          <p:nvPr/>
        </p:nvCxnSpPr>
        <p:spPr>
          <a:xfrm flipH="1">
            <a:off x="2493818" y="4407186"/>
            <a:ext cx="819313" cy="525032"/>
          </a:xfrm>
          <a:prstGeom prst="straightConnector1">
            <a:avLst/>
          </a:prstGeom>
          <a:ln>
            <a:tailEnd type="triangle"/>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19" name="Straight Arrow Connector 18"/>
          <p:cNvCxnSpPr>
            <a:stCxn id="4" idx="2"/>
          </p:cNvCxnSpPr>
          <p:nvPr/>
        </p:nvCxnSpPr>
        <p:spPr>
          <a:xfrm flipH="1">
            <a:off x="1690255" y="3574472"/>
            <a:ext cx="1101436" cy="0"/>
          </a:xfrm>
          <a:prstGeom prst="straightConnector1">
            <a:avLst/>
          </a:prstGeom>
          <a:ln>
            <a:tailEnd type="triangle"/>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21" name="Straight Arrow Connector 20"/>
          <p:cNvCxnSpPr>
            <a:stCxn id="4" idx="1"/>
          </p:cNvCxnSpPr>
          <p:nvPr/>
        </p:nvCxnSpPr>
        <p:spPr>
          <a:xfrm flipH="1" flipV="1">
            <a:off x="2493818" y="2133600"/>
            <a:ext cx="819313" cy="608158"/>
          </a:xfrm>
          <a:prstGeom prst="straightConnector1">
            <a:avLst/>
          </a:prstGeom>
          <a:ln>
            <a:tailEnd type="triangle"/>
          </a:ln>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sp>
        <p:nvSpPr>
          <p:cNvPr id="22" name="TextBox 21"/>
          <p:cNvSpPr txBox="1"/>
          <p:nvPr/>
        </p:nvSpPr>
        <p:spPr>
          <a:xfrm>
            <a:off x="4223327" y="1029976"/>
            <a:ext cx="1163782" cy="369332"/>
          </a:xfrm>
          <a:prstGeom prst="rect">
            <a:avLst/>
          </a:prstGeom>
          <a:noFill/>
        </p:spPr>
        <p:txBody>
          <a:bodyPr wrap="square" rtlCol="0">
            <a:spAutoFit/>
          </a:bodyPr>
          <a:lstStyle/>
          <a:p>
            <a:r>
              <a:rPr lang="en-GB" dirty="0">
                <a:latin typeface="Arial" pitchFamily="34" charset="0"/>
                <a:cs typeface="Arial" pitchFamily="34" charset="0"/>
              </a:rPr>
              <a:t>TENS</a:t>
            </a:r>
          </a:p>
        </p:txBody>
      </p:sp>
      <p:sp>
        <p:nvSpPr>
          <p:cNvPr id="23" name="TextBox 22"/>
          <p:cNvSpPr txBox="1"/>
          <p:nvPr/>
        </p:nvSpPr>
        <p:spPr>
          <a:xfrm>
            <a:off x="7259782" y="3389806"/>
            <a:ext cx="1413164" cy="646331"/>
          </a:xfrm>
          <a:prstGeom prst="rect">
            <a:avLst/>
          </a:prstGeom>
          <a:noFill/>
        </p:spPr>
        <p:txBody>
          <a:bodyPr wrap="square" rtlCol="0">
            <a:spAutoFit/>
          </a:bodyPr>
          <a:lstStyle/>
          <a:p>
            <a:r>
              <a:rPr lang="en-GB" dirty="0">
                <a:latin typeface="Arial" pitchFamily="34" charset="0"/>
                <a:cs typeface="Arial" pitchFamily="34" charset="0"/>
              </a:rPr>
              <a:t>Birthing Pool</a:t>
            </a:r>
          </a:p>
        </p:txBody>
      </p:sp>
      <p:sp>
        <p:nvSpPr>
          <p:cNvPr id="24" name="TextBox 23"/>
          <p:cNvSpPr txBox="1"/>
          <p:nvPr/>
        </p:nvSpPr>
        <p:spPr>
          <a:xfrm>
            <a:off x="6567055" y="4983798"/>
            <a:ext cx="2062432" cy="369332"/>
          </a:xfrm>
          <a:prstGeom prst="rect">
            <a:avLst/>
          </a:prstGeom>
          <a:noFill/>
        </p:spPr>
        <p:txBody>
          <a:bodyPr wrap="square" rtlCol="0">
            <a:spAutoFit/>
          </a:bodyPr>
          <a:lstStyle/>
          <a:p>
            <a:r>
              <a:rPr lang="en-GB" dirty="0">
                <a:latin typeface="Arial" pitchFamily="34" charset="0"/>
                <a:cs typeface="Arial" pitchFamily="34" charset="0"/>
              </a:rPr>
              <a:t>Gas &amp; Air</a:t>
            </a:r>
          </a:p>
        </p:txBody>
      </p:sp>
      <p:sp>
        <p:nvSpPr>
          <p:cNvPr id="25" name="TextBox 24"/>
          <p:cNvSpPr txBox="1"/>
          <p:nvPr/>
        </p:nvSpPr>
        <p:spPr>
          <a:xfrm>
            <a:off x="3915804" y="5584822"/>
            <a:ext cx="1743778" cy="369332"/>
          </a:xfrm>
          <a:prstGeom prst="rect">
            <a:avLst/>
          </a:prstGeom>
          <a:noFill/>
        </p:spPr>
        <p:txBody>
          <a:bodyPr wrap="square" rtlCol="0">
            <a:spAutoFit/>
          </a:bodyPr>
          <a:lstStyle/>
          <a:p>
            <a:r>
              <a:rPr lang="en-GB" dirty="0">
                <a:latin typeface="Arial" pitchFamily="34" charset="0"/>
                <a:cs typeface="Arial" pitchFamily="34" charset="0"/>
              </a:rPr>
              <a:t>Diamorphine</a:t>
            </a:r>
          </a:p>
        </p:txBody>
      </p:sp>
      <p:sp>
        <p:nvSpPr>
          <p:cNvPr id="26" name="TextBox 25"/>
          <p:cNvSpPr txBox="1"/>
          <p:nvPr/>
        </p:nvSpPr>
        <p:spPr>
          <a:xfrm>
            <a:off x="1594427" y="4886098"/>
            <a:ext cx="1662545" cy="369332"/>
          </a:xfrm>
          <a:prstGeom prst="rect">
            <a:avLst/>
          </a:prstGeom>
          <a:noFill/>
        </p:spPr>
        <p:txBody>
          <a:bodyPr wrap="square" rtlCol="0">
            <a:spAutoFit/>
          </a:bodyPr>
          <a:lstStyle/>
          <a:p>
            <a:r>
              <a:rPr lang="en-GB" dirty="0">
                <a:latin typeface="Arial" pitchFamily="34" charset="0"/>
                <a:cs typeface="Arial" pitchFamily="34" charset="0"/>
              </a:rPr>
              <a:t>Epidural</a:t>
            </a:r>
          </a:p>
        </p:txBody>
      </p:sp>
      <p:sp>
        <p:nvSpPr>
          <p:cNvPr id="27" name="TextBox 26"/>
          <p:cNvSpPr txBox="1"/>
          <p:nvPr/>
        </p:nvSpPr>
        <p:spPr>
          <a:xfrm>
            <a:off x="6567055" y="1645612"/>
            <a:ext cx="2386445" cy="646331"/>
          </a:xfrm>
          <a:prstGeom prst="rect">
            <a:avLst/>
          </a:prstGeom>
          <a:noFill/>
        </p:spPr>
        <p:txBody>
          <a:bodyPr wrap="square" rtlCol="0">
            <a:spAutoFit/>
          </a:bodyPr>
          <a:lstStyle/>
          <a:p>
            <a:r>
              <a:rPr lang="en-GB" dirty="0">
                <a:latin typeface="Arial" pitchFamily="34" charset="0"/>
                <a:cs typeface="Arial" pitchFamily="34" charset="0"/>
              </a:rPr>
              <a:t>Paracetamol &amp; Codeine</a:t>
            </a:r>
          </a:p>
        </p:txBody>
      </p:sp>
      <p:sp>
        <p:nvSpPr>
          <p:cNvPr id="28" name="TextBox 27"/>
          <p:cNvSpPr txBox="1"/>
          <p:nvPr/>
        </p:nvSpPr>
        <p:spPr>
          <a:xfrm>
            <a:off x="659822" y="3395578"/>
            <a:ext cx="1118755" cy="369332"/>
          </a:xfrm>
          <a:prstGeom prst="rect">
            <a:avLst/>
          </a:prstGeom>
          <a:noFill/>
        </p:spPr>
        <p:txBody>
          <a:bodyPr wrap="square" rtlCol="0">
            <a:spAutoFit/>
          </a:bodyPr>
          <a:lstStyle/>
          <a:p>
            <a:r>
              <a:rPr lang="en-GB" dirty="0">
                <a:latin typeface="Arial" pitchFamily="34" charset="0"/>
                <a:cs typeface="Arial" pitchFamily="34" charset="0"/>
              </a:rPr>
              <a:t>Massage</a:t>
            </a:r>
          </a:p>
        </p:txBody>
      </p:sp>
      <p:sp>
        <p:nvSpPr>
          <p:cNvPr id="29" name="TextBox 28"/>
          <p:cNvSpPr txBox="1"/>
          <p:nvPr/>
        </p:nvSpPr>
        <p:spPr>
          <a:xfrm>
            <a:off x="159954" y="1784112"/>
            <a:ext cx="3489494" cy="369332"/>
          </a:xfrm>
          <a:prstGeom prst="rect">
            <a:avLst/>
          </a:prstGeom>
          <a:noFill/>
        </p:spPr>
        <p:txBody>
          <a:bodyPr wrap="square" rtlCol="0">
            <a:spAutoFit/>
          </a:bodyPr>
          <a:lstStyle/>
          <a:p>
            <a:r>
              <a:rPr lang="en-GB" dirty="0">
                <a:latin typeface="Arial" pitchFamily="34" charset="0"/>
                <a:cs typeface="Arial" pitchFamily="34" charset="0"/>
              </a:rPr>
              <a:t>Relaxation Techniques</a:t>
            </a:r>
          </a:p>
        </p:txBody>
      </p:sp>
    </p:spTree>
    <p:extLst>
      <p:ext uri="{BB962C8B-B14F-4D97-AF65-F5344CB8AC3E}">
        <p14:creationId xmlns:p14="http://schemas.microsoft.com/office/powerpoint/2010/main" val="1895925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anim calcmode="lin" valueType="num">
                                      <p:cBhvr>
                                        <p:cTn id="38" dur="1000" fill="hold"/>
                                        <p:tgtEl>
                                          <p:spTgt spid="26"/>
                                        </p:tgtEl>
                                        <p:attrNameLst>
                                          <p:attrName>ppt_x</p:attrName>
                                        </p:attrNameLst>
                                      </p:cBhvr>
                                      <p:tavLst>
                                        <p:tav tm="0">
                                          <p:val>
                                            <p:strVal val="#ppt_x"/>
                                          </p:val>
                                        </p:tav>
                                        <p:tav tm="100000">
                                          <p:val>
                                            <p:strVal val="#ppt_x"/>
                                          </p:val>
                                        </p:tav>
                                      </p:tavLst>
                                    </p:anim>
                                    <p:anim calcmode="lin" valueType="num">
                                      <p:cBhvr>
                                        <p:cTn id="39" dur="1000" fill="hold"/>
                                        <p:tgtEl>
                                          <p:spTgt spid="26"/>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1000"/>
                                        <p:tgtEl>
                                          <p:spTgt spid="28"/>
                                        </p:tgtEl>
                                      </p:cBhvr>
                                    </p:animEffect>
                                    <p:anim calcmode="lin" valueType="num">
                                      <p:cBhvr>
                                        <p:cTn id="44" dur="1000" fill="hold"/>
                                        <p:tgtEl>
                                          <p:spTgt spid="28"/>
                                        </p:tgtEl>
                                        <p:attrNameLst>
                                          <p:attrName>ppt_x</p:attrName>
                                        </p:attrNameLst>
                                      </p:cBhvr>
                                      <p:tavLst>
                                        <p:tav tm="0">
                                          <p:val>
                                            <p:strVal val="#ppt_x"/>
                                          </p:val>
                                        </p:tav>
                                        <p:tav tm="100000">
                                          <p:val>
                                            <p:strVal val="#ppt_x"/>
                                          </p:val>
                                        </p:tav>
                                      </p:tavLst>
                                    </p:anim>
                                    <p:anim calcmode="lin" valueType="num">
                                      <p:cBhvr>
                                        <p:cTn id="45" dur="10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latin typeface="Arial" pitchFamily="34" charset="0"/>
                <a:cs typeface="Arial" pitchFamily="34" charset="0"/>
              </a:rPr>
              <a:t>Paracetamol &amp; Codeine Phosphate</a:t>
            </a:r>
            <a:endParaRPr lang="en-GB" b="1" u="sng" dirty="0">
              <a:latin typeface="Arial" pitchFamily="34" charset="0"/>
              <a:cs typeface="Arial" pitchFamily="34" charset="0"/>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8445" t="3903" r="8215" b="3803"/>
          <a:stretch/>
        </p:blipFill>
        <p:spPr>
          <a:xfrm>
            <a:off x="975036" y="1718442"/>
            <a:ext cx="2049990" cy="227024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382814" y="3987935"/>
            <a:ext cx="4648200" cy="2554545"/>
          </a:xfrm>
          <a:prstGeom prst="rect">
            <a:avLst/>
          </a:prstGeom>
          <a:noFill/>
        </p:spPr>
        <p:txBody>
          <a:bodyPr wrap="square" rtlCol="0">
            <a:spAutoFit/>
          </a:bodyPr>
          <a:lstStyle/>
          <a:p>
            <a:pPr marL="285750" indent="-285750">
              <a:buFont typeface="Arial" pitchFamily="34" charset="0"/>
              <a:buChar char="•"/>
            </a:pPr>
            <a:r>
              <a:rPr lang="en-GB" sz="2000" dirty="0" smtClean="0">
                <a:latin typeface="Arial" pitchFamily="34" charset="0"/>
                <a:cs typeface="Arial" pitchFamily="34" charset="0"/>
              </a:rPr>
              <a:t>What is it? Opioid analgesia</a:t>
            </a:r>
          </a:p>
          <a:p>
            <a:pPr marL="285750" indent="-285750">
              <a:buFont typeface="Arial" pitchFamily="34" charset="0"/>
              <a:buChar char="•"/>
            </a:pPr>
            <a:r>
              <a:rPr lang="en-GB" sz="2000" dirty="0" smtClean="0">
                <a:latin typeface="Arial" pitchFamily="34" charset="0"/>
                <a:cs typeface="Arial" pitchFamily="34" charset="0"/>
              </a:rPr>
              <a:t>Good for: mild – moderate pain</a:t>
            </a:r>
          </a:p>
          <a:p>
            <a:pPr marL="285750" indent="-285750">
              <a:buFont typeface="Arial" pitchFamily="34" charset="0"/>
              <a:buChar char="•"/>
            </a:pPr>
            <a:r>
              <a:rPr lang="en-GB" sz="2000" dirty="0" smtClean="0">
                <a:latin typeface="Arial" pitchFamily="34" charset="0"/>
                <a:cs typeface="Arial" pitchFamily="34" charset="0"/>
              </a:rPr>
              <a:t>Dosage: can take 60mg 4-6 hourly, maximum of 4 doses in 24 hours</a:t>
            </a:r>
          </a:p>
          <a:p>
            <a:pPr marL="285750" indent="-285750">
              <a:buFont typeface="Arial" pitchFamily="34" charset="0"/>
              <a:buChar char="•"/>
            </a:pPr>
            <a:r>
              <a:rPr lang="en-GB" sz="2000" dirty="0" smtClean="0">
                <a:latin typeface="Arial" pitchFamily="34" charset="0"/>
                <a:cs typeface="Arial" pitchFamily="34" charset="0"/>
              </a:rPr>
              <a:t>Most common side effects: nausea, vomiting, constipation</a:t>
            </a:r>
          </a:p>
          <a:p>
            <a:pPr marL="285750" indent="-285750">
              <a:buFont typeface="Arial" pitchFamily="34" charset="0"/>
              <a:buChar char="•"/>
            </a:pPr>
            <a:r>
              <a:rPr lang="en-GB" sz="2000" dirty="0" smtClean="0">
                <a:latin typeface="Arial" pitchFamily="34" charset="0"/>
                <a:cs typeface="Arial" pitchFamily="34" charset="0"/>
              </a:rPr>
              <a:t>PRESCRIPTION ONLY</a:t>
            </a:r>
          </a:p>
          <a:p>
            <a:pPr marL="285750" indent="-285750">
              <a:buFont typeface="Arial" pitchFamily="34" charset="0"/>
              <a:buChar char="•"/>
            </a:pPr>
            <a:r>
              <a:rPr lang="en-GB" sz="2000" dirty="0" smtClean="0">
                <a:latin typeface="Arial" pitchFamily="34" charset="0"/>
                <a:cs typeface="Arial" pitchFamily="34" charset="0"/>
              </a:rPr>
              <a:t>Not given postnatally if breastfeeding</a:t>
            </a:r>
            <a:endParaRPr lang="en-GB" sz="2000" dirty="0">
              <a:latin typeface="Arial" pitchFamily="34" charset="0"/>
              <a:cs typeface="Arial" pitchFamily="34" charset="0"/>
            </a:endParaRPr>
          </a:p>
        </p:txBody>
      </p:sp>
      <p:sp>
        <p:nvSpPr>
          <p:cNvPr id="6" name="TextBox 5"/>
          <p:cNvSpPr txBox="1"/>
          <p:nvPr/>
        </p:nvSpPr>
        <p:spPr>
          <a:xfrm>
            <a:off x="594710" y="4295712"/>
            <a:ext cx="3677745" cy="1938992"/>
          </a:xfrm>
          <a:prstGeom prst="rect">
            <a:avLst/>
          </a:prstGeom>
          <a:noFill/>
        </p:spPr>
        <p:txBody>
          <a:bodyPr wrap="square" rtlCol="0">
            <a:spAutoFit/>
          </a:bodyPr>
          <a:lstStyle/>
          <a:p>
            <a:pPr marL="285750" indent="-285750">
              <a:buFont typeface="Arial" pitchFamily="34" charset="0"/>
              <a:buChar char="•"/>
            </a:pPr>
            <a:r>
              <a:rPr lang="en-GB" sz="2000" dirty="0" smtClean="0">
                <a:latin typeface="Arial" pitchFamily="34" charset="0"/>
                <a:cs typeface="Arial" pitchFamily="34" charset="0"/>
              </a:rPr>
              <a:t>Good for: mild – moderate pain</a:t>
            </a:r>
          </a:p>
          <a:p>
            <a:pPr marL="285750" indent="-285750">
              <a:buFont typeface="Arial" pitchFamily="34" charset="0"/>
              <a:buChar char="•"/>
            </a:pPr>
            <a:r>
              <a:rPr lang="en-GB" sz="2000" dirty="0" smtClean="0">
                <a:latin typeface="Arial" pitchFamily="34" charset="0"/>
                <a:cs typeface="Arial" pitchFamily="34" charset="0"/>
              </a:rPr>
              <a:t>Dosage: can take 1g 4-6 hourly, maximum of 4 doses in 24 hours</a:t>
            </a:r>
          </a:p>
          <a:p>
            <a:pPr marL="285750" indent="-285750">
              <a:buFont typeface="Arial" pitchFamily="34" charset="0"/>
              <a:buChar char="•"/>
            </a:pPr>
            <a:r>
              <a:rPr lang="en-GB" sz="2000" dirty="0" smtClean="0">
                <a:latin typeface="Arial" pitchFamily="34" charset="0"/>
                <a:cs typeface="Arial" pitchFamily="34" charset="0"/>
              </a:rPr>
              <a:t>Side effects: very rare</a:t>
            </a:r>
            <a:endParaRPr lang="en-GB" sz="2000" dirty="0">
              <a:latin typeface="Arial" pitchFamily="34" charset="0"/>
              <a:cs typeface="Arial" pitchFamily="34"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30303" b="30304"/>
          <a:stretch/>
        </p:blipFill>
        <p:spPr>
          <a:xfrm>
            <a:off x="4382814" y="2065284"/>
            <a:ext cx="4225816" cy="1664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1056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par>
                          <p:cTn id="16" fill="hold">
                            <p:stCondLst>
                              <p:cond delay="4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5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41" y="31531"/>
            <a:ext cx="4337488" cy="1325563"/>
          </a:xfrm>
        </p:spPr>
        <p:txBody>
          <a:bodyPr/>
          <a:lstStyle/>
          <a:p>
            <a:pPr algn="ctr"/>
            <a:r>
              <a:rPr lang="en-GB" b="1" u="sng" dirty="0">
                <a:latin typeface="Arial" pitchFamily="34" charset="0"/>
                <a:cs typeface="Arial" pitchFamily="34" charset="0"/>
              </a:rPr>
              <a:t>Entonox</a:t>
            </a:r>
          </a:p>
        </p:txBody>
      </p:sp>
      <p:sp>
        <p:nvSpPr>
          <p:cNvPr id="3" name="Content Placeholder 2"/>
          <p:cNvSpPr>
            <a:spLocks noGrp="1"/>
          </p:cNvSpPr>
          <p:nvPr>
            <p:ph idx="1"/>
          </p:nvPr>
        </p:nvSpPr>
        <p:spPr>
          <a:xfrm>
            <a:off x="4169574" y="389735"/>
            <a:ext cx="4666593" cy="6247546"/>
          </a:xfrm>
        </p:spPr>
        <p:txBody>
          <a:bodyPr>
            <a:noAutofit/>
          </a:bodyPr>
          <a:lstStyle/>
          <a:p>
            <a:r>
              <a:rPr lang="en-GB" sz="1800" b="1" u="sng" dirty="0" smtClean="0">
                <a:latin typeface="Arial" pitchFamily="34" charset="0"/>
                <a:cs typeface="Arial" pitchFamily="34" charset="0"/>
              </a:rPr>
              <a:t>What is it? </a:t>
            </a:r>
            <a:r>
              <a:rPr lang="en-GB" sz="1800" dirty="0" smtClean="0">
                <a:latin typeface="Arial" pitchFamily="34" charset="0"/>
                <a:cs typeface="Arial" pitchFamily="34" charset="0"/>
              </a:rPr>
              <a:t>50% oxygen &amp; 50% nitrous oxide</a:t>
            </a:r>
          </a:p>
          <a:p>
            <a:r>
              <a:rPr lang="en-GB" sz="1800" b="1" u="sng" dirty="0" smtClean="0">
                <a:latin typeface="Arial" pitchFamily="34" charset="0"/>
                <a:cs typeface="Arial" pitchFamily="34" charset="0"/>
              </a:rPr>
              <a:t>Advantages:</a:t>
            </a:r>
          </a:p>
          <a:p>
            <a:pPr lvl="1"/>
            <a:r>
              <a:rPr lang="en-GB" sz="1800" dirty="0" smtClean="0">
                <a:latin typeface="Arial" pitchFamily="34" charset="0"/>
                <a:cs typeface="Arial" pitchFamily="34" charset="0"/>
              </a:rPr>
              <a:t>Self administered</a:t>
            </a:r>
          </a:p>
          <a:p>
            <a:pPr lvl="1"/>
            <a:r>
              <a:rPr lang="en-GB" sz="1800" dirty="0" smtClean="0">
                <a:latin typeface="Arial" pitchFamily="34" charset="0"/>
                <a:cs typeface="Arial" pitchFamily="34" charset="0"/>
              </a:rPr>
              <a:t>Quick acting</a:t>
            </a:r>
          </a:p>
          <a:p>
            <a:pPr lvl="1"/>
            <a:r>
              <a:rPr lang="en-GB" sz="1800" dirty="0" smtClean="0">
                <a:latin typeface="Arial" pitchFamily="34" charset="0"/>
                <a:cs typeface="Arial" pitchFamily="34" charset="0"/>
              </a:rPr>
              <a:t>Short Lasting</a:t>
            </a:r>
          </a:p>
          <a:p>
            <a:pPr lvl="1"/>
            <a:r>
              <a:rPr lang="en-GB" sz="1800" dirty="0" smtClean="0">
                <a:latin typeface="Arial" pitchFamily="34" charset="0"/>
                <a:cs typeface="Arial" pitchFamily="34" charset="0"/>
              </a:rPr>
              <a:t>Helps to focus deep breathing</a:t>
            </a:r>
          </a:p>
          <a:p>
            <a:pPr lvl="1"/>
            <a:r>
              <a:rPr lang="en-GB" sz="1800" dirty="0" smtClean="0">
                <a:latin typeface="Arial" pitchFamily="34" charset="0"/>
                <a:cs typeface="Arial" pitchFamily="34" charset="0"/>
              </a:rPr>
              <a:t>Takes the edge off contractions</a:t>
            </a:r>
          </a:p>
          <a:p>
            <a:pPr lvl="1"/>
            <a:r>
              <a:rPr lang="en-GB" sz="1800" dirty="0" smtClean="0">
                <a:latin typeface="Arial" pitchFamily="34" charset="0"/>
                <a:cs typeface="Arial" pitchFamily="34" charset="0"/>
              </a:rPr>
              <a:t>Can be used alongside other analgesia</a:t>
            </a:r>
          </a:p>
          <a:p>
            <a:pPr lvl="1"/>
            <a:r>
              <a:rPr lang="en-GB" sz="1800" dirty="0" smtClean="0">
                <a:latin typeface="Arial" pitchFamily="34" charset="0"/>
                <a:cs typeface="Arial" pitchFamily="34" charset="0"/>
              </a:rPr>
              <a:t>Doesn’t cross the placenta</a:t>
            </a:r>
          </a:p>
          <a:p>
            <a:pPr lvl="1"/>
            <a:r>
              <a:rPr lang="en-GB" sz="1800" dirty="0" smtClean="0">
                <a:latin typeface="Arial" pitchFamily="34" charset="0"/>
                <a:cs typeface="Arial" pitchFamily="34" charset="0"/>
              </a:rPr>
              <a:t>May be used at a home birth</a:t>
            </a:r>
          </a:p>
          <a:p>
            <a:r>
              <a:rPr lang="en-GB" sz="1800" b="1" u="sng" dirty="0" smtClean="0">
                <a:latin typeface="Arial" pitchFamily="34" charset="0"/>
                <a:cs typeface="Arial" pitchFamily="34" charset="0"/>
              </a:rPr>
              <a:t>Disadvantages:</a:t>
            </a:r>
          </a:p>
          <a:p>
            <a:pPr lvl="1"/>
            <a:r>
              <a:rPr lang="en-GB" sz="1800" dirty="0" smtClean="0">
                <a:latin typeface="Arial" pitchFamily="34" charset="0"/>
                <a:cs typeface="Arial" pitchFamily="34" charset="0"/>
              </a:rPr>
              <a:t>Some may find associated side effects unpleasant</a:t>
            </a:r>
          </a:p>
          <a:p>
            <a:pPr lvl="1"/>
            <a:r>
              <a:rPr lang="en-GB" sz="1800" dirty="0" smtClean="0">
                <a:latin typeface="Arial" pitchFamily="34" charset="0"/>
                <a:cs typeface="Arial" pitchFamily="34" charset="0"/>
              </a:rPr>
              <a:t>Often makes lips dry</a:t>
            </a:r>
          </a:p>
          <a:p>
            <a:pPr lvl="1"/>
            <a:r>
              <a:rPr lang="en-GB" sz="1800" dirty="0" smtClean="0">
                <a:latin typeface="Arial" pitchFamily="34" charset="0"/>
                <a:cs typeface="Arial" pitchFamily="34" charset="0"/>
              </a:rPr>
              <a:t>Can make you feel thirsty</a:t>
            </a:r>
          </a:p>
          <a:p>
            <a:r>
              <a:rPr lang="en-GB" sz="1800" b="1" u="sng" dirty="0" smtClean="0">
                <a:latin typeface="Arial" pitchFamily="34" charset="0"/>
                <a:cs typeface="Arial" pitchFamily="34" charset="0"/>
              </a:rPr>
              <a:t>Common side effects:</a:t>
            </a:r>
          </a:p>
          <a:p>
            <a:pPr lvl="1"/>
            <a:r>
              <a:rPr lang="en-GB" sz="1800" dirty="0" smtClean="0">
                <a:latin typeface="Arial" pitchFamily="34" charset="0"/>
                <a:cs typeface="Arial" pitchFamily="34" charset="0"/>
              </a:rPr>
              <a:t>Nausea</a:t>
            </a:r>
          </a:p>
          <a:p>
            <a:pPr lvl="1"/>
            <a:r>
              <a:rPr lang="en-GB" sz="1800" dirty="0" smtClean="0">
                <a:latin typeface="Arial" pitchFamily="34" charset="0"/>
                <a:cs typeface="Arial" pitchFamily="34" charset="0"/>
              </a:rPr>
              <a:t>Light headedness</a:t>
            </a:r>
          </a:p>
        </p:txBody>
      </p:sp>
      <p:pic>
        <p:nvPicPr>
          <p:cNvPr id="4" name="Picture 2" descr="http://www.hampshirehospitals.nhs.uk/uploaded_files/Services/Maternity/entonox.gif"/>
          <p:cNvPicPr>
            <a:picLocks noChangeAspect="1" noChangeArrowheads="1"/>
          </p:cNvPicPr>
          <p:nvPr/>
        </p:nvPicPr>
        <p:blipFill rotWithShape="1">
          <a:blip r:embed="rId3">
            <a:extLst>
              <a:ext uri="{28A0092B-C50C-407E-A947-70E740481C1C}">
                <a14:useLocalDpi xmlns:a14="http://schemas.microsoft.com/office/drawing/2010/main" val="0"/>
              </a:ext>
            </a:extLst>
          </a:blip>
          <a:srcRect r="30311"/>
          <a:stretch/>
        </p:blipFill>
        <p:spPr bwMode="auto">
          <a:xfrm>
            <a:off x="1678803" y="1348756"/>
            <a:ext cx="1363495" cy="27029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H:\20161229_1143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23" t="23594" r="391" b="34755"/>
          <a:stretch/>
        </p:blipFill>
        <p:spPr bwMode="auto">
          <a:xfrm>
            <a:off x="804238" y="4051734"/>
            <a:ext cx="3112623" cy="25855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20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2500"/>
                            </p:stCondLst>
                            <p:childTnLst>
                              <p:par>
                                <p:cTn id="13" presetID="6" presetClass="entr" presetSubtype="16"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circle(in)">
                                      <p:cBhvr>
                                        <p:cTn id="15" dur="2000"/>
                                        <p:tgtEl>
                                          <p:spTgt spid="1026"/>
                                        </p:tgtEl>
                                      </p:cBhvr>
                                    </p:animEffect>
                                  </p:childTnLst>
                                </p:cTn>
                              </p:par>
                            </p:childTnLst>
                          </p:cTn>
                        </p:par>
                        <p:par>
                          <p:cTn id="16" fill="hold">
                            <p:stCondLst>
                              <p:cond delay="4500"/>
                            </p:stCondLst>
                            <p:childTnLst>
                              <p:par>
                                <p:cTn id="17" presetID="10" presetClass="entr" presetSubtype="0" fill="hold" grpId="0" nodeType="afterEffect">
                                  <p:stCondLst>
                                    <p:cond delay="25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childTnLst>
                                </p:cTn>
                              </p:par>
                            </p:childTnLst>
                          </p:cTn>
                        </p:par>
                        <p:par>
                          <p:cTn id="20" fill="hold">
                            <p:stCondLst>
                              <p:cond delay="5750"/>
                            </p:stCondLst>
                            <p:childTnLst>
                              <p:par>
                                <p:cTn id="21" presetID="10" presetClass="entr" presetSubtype="0" fill="hold" grpId="0" nodeType="afterEffect">
                                  <p:stCondLst>
                                    <p:cond delay="25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childTnLst>
                                </p:cTn>
                              </p:par>
                            </p:childTnLst>
                          </p:cTn>
                        </p:par>
                        <p:par>
                          <p:cTn id="24" fill="hold">
                            <p:stCondLst>
                              <p:cond delay="7000"/>
                            </p:stCondLst>
                            <p:childTnLst>
                              <p:par>
                                <p:cTn id="25" presetID="10" presetClass="entr" presetSubtype="0" fill="hold" grpId="0" nodeType="afterEffect">
                                  <p:stCondLst>
                                    <p:cond delay="25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childTnLst>
                                </p:cTn>
                              </p:par>
                            </p:childTnLst>
                          </p:cTn>
                        </p:par>
                        <p:par>
                          <p:cTn id="28" fill="hold">
                            <p:stCondLst>
                              <p:cond delay="8250"/>
                            </p:stCondLst>
                            <p:childTnLst>
                              <p:par>
                                <p:cTn id="29" presetID="10" presetClass="entr" presetSubtype="0" fill="hold" grpId="0" nodeType="afterEffect">
                                  <p:stCondLst>
                                    <p:cond delay="25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1000"/>
                                        <p:tgtEl>
                                          <p:spTgt spid="3">
                                            <p:txEl>
                                              <p:pRg st="3" end="3"/>
                                            </p:txEl>
                                          </p:spTgt>
                                        </p:tgtEl>
                                      </p:cBhvr>
                                    </p:animEffect>
                                  </p:childTnLst>
                                </p:cTn>
                              </p:par>
                            </p:childTnLst>
                          </p:cTn>
                        </p:par>
                        <p:par>
                          <p:cTn id="32" fill="hold">
                            <p:stCondLst>
                              <p:cond delay="9500"/>
                            </p:stCondLst>
                            <p:childTnLst>
                              <p:par>
                                <p:cTn id="33" presetID="10" presetClass="entr" presetSubtype="0" fill="hold" grpId="0" nodeType="afterEffect">
                                  <p:stCondLst>
                                    <p:cond delay="25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childTnLst>
                                </p:cTn>
                              </p:par>
                            </p:childTnLst>
                          </p:cTn>
                        </p:par>
                        <p:par>
                          <p:cTn id="36" fill="hold">
                            <p:stCondLst>
                              <p:cond delay="10750"/>
                            </p:stCondLst>
                            <p:childTnLst>
                              <p:par>
                                <p:cTn id="37" presetID="10" presetClass="entr" presetSubtype="0" fill="hold" grpId="0" nodeType="afterEffect">
                                  <p:stCondLst>
                                    <p:cond delay="250"/>
                                  </p:stCondLst>
                                  <p:childTnLst>
                                    <p:set>
                                      <p:cBhvr>
                                        <p:cTn id="38" dur="1" fill="hold">
                                          <p:stCondLst>
                                            <p:cond delay="0"/>
                                          </p:stCondLst>
                                        </p:cTn>
                                        <p:tgtEl>
                                          <p:spTgt spid="3">
                                            <p:txEl>
                                              <p:pRg st="5" end="5"/>
                                            </p:txEl>
                                          </p:spTgt>
                                        </p:tgtEl>
                                        <p:attrNameLst>
                                          <p:attrName>style.visibility</p:attrName>
                                        </p:attrNameLst>
                                      </p:cBhvr>
                                      <p:to>
                                        <p:strVal val="visible"/>
                                      </p:to>
                                    </p:set>
                                    <p:animEffect transition="in" filter="fade">
                                      <p:cBhvr>
                                        <p:cTn id="39" dur="1000"/>
                                        <p:tgtEl>
                                          <p:spTgt spid="3">
                                            <p:txEl>
                                              <p:pRg st="5" end="5"/>
                                            </p:txEl>
                                          </p:spTgt>
                                        </p:tgtEl>
                                      </p:cBhvr>
                                    </p:animEffect>
                                  </p:childTnLst>
                                </p:cTn>
                              </p:par>
                            </p:childTnLst>
                          </p:cTn>
                        </p:par>
                        <p:par>
                          <p:cTn id="40" fill="hold">
                            <p:stCondLst>
                              <p:cond delay="12000"/>
                            </p:stCondLst>
                            <p:childTnLst>
                              <p:par>
                                <p:cTn id="41" presetID="10" presetClass="entr" presetSubtype="0" fill="hold" grpId="0" nodeType="afterEffect">
                                  <p:stCondLst>
                                    <p:cond delay="25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childTnLst>
                                </p:cTn>
                              </p:par>
                            </p:childTnLst>
                          </p:cTn>
                        </p:par>
                        <p:par>
                          <p:cTn id="44" fill="hold">
                            <p:stCondLst>
                              <p:cond delay="13250"/>
                            </p:stCondLst>
                            <p:childTnLst>
                              <p:par>
                                <p:cTn id="45" presetID="10" presetClass="entr" presetSubtype="0" fill="hold" grpId="0" nodeType="afterEffect">
                                  <p:stCondLst>
                                    <p:cond delay="25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childTnLst>
                                </p:cTn>
                              </p:par>
                            </p:childTnLst>
                          </p:cTn>
                        </p:par>
                        <p:par>
                          <p:cTn id="48" fill="hold">
                            <p:stCondLst>
                              <p:cond delay="14500"/>
                            </p:stCondLst>
                            <p:childTnLst>
                              <p:par>
                                <p:cTn id="49" presetID="10" presetClass="entr" presetSubtype="0" fill="hold" grpId="0" nodeType="afterEffect">
                                  <p:stCondLst>
                                    <p:cond delay="25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1000"/>
                                        <p:tgtEl>
                                          <p:spTgt spid="3">
                                            <p:txEl>
                                              <p:pRg st="8" end="8"/>
                                            </p:txEl>
                                          </p:spTgt>
                                        </p:tgtEl>
                                      </p:cBhvr>
                                    </p:animEffect>
                                  </p:childTnLst>
                                </p:cTn>
                              </p:par>
                              <p:par>
                                <p:cTn id="52" presetID="10" presetClass="entr" presetSubtype="0" fill="hold" grpId="0" nodeType="withEffect">
                                  <p:stCondLst>
                                    <p:cond delay="25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childTnLst>
                                </p:cTn>
                              </p:par>
                            </p:childTnLst>
                          </p:cTn>
                        </p:par>
                        <p:par>
                          <p:cTn id="55" fill="hold">
                            <p:stCondLst>
                              <p:cond delay="15750"/>
                            </p:stCondLst>
                            <p:childTnLst>
                              <p:par>
                                <p:cTn id="56" presetID="10" presetClass="entr" presetSubtype="0" fill="hold" grpId="0" nodeType="afterEffect">
                                  <p:stCondLst>
                                    <p:cond delay="250"/>
                                  </p:stCondLst>
                                  <p:childTnLst>
                                    <p:set>
                                      <p:cBhvr>
                                        <p:cTn id="57" dur="1" fill="hold">
                                          <p:stCondLst>
                                            <p:cond delay="0"/>
                                          </p:stCondLst>
                                        </p:cTn>
                                        <p:tgtEl>
                                          <p:spTgt spid="3">
                                            <p:txEl>
                                              <p:pRg st="10" end="10"/>
                                            </p:txEl>
                                          </p:spTgt>
                                        </p:tgtEl>
                                        <p:attrNameLst>
                                          <p:attrName>style.visibility</p:attrName>
                                        </p:attrNameLst>
                                      </p:cBhvr>
                                      <p:to>
                                        <p:strVal val="visible"/>
                                      </p:to>
                                    </p:set>
                                    <p:animEffect transition="in" filter="fade">
                                      <p:cBhvr>
                                        <p:cTn id="58" dur="1000"/>
                                        <p:tgtEl>
                                          <p:spTgt spid="3">
                                            <p:txEl>
                                              <p:pRg st="10" end="10"/>
                                            </p:txEl>
                                          </p:spTgt>
                                        </p:tgtEl>
                                      </p:cBhvr>
                                    </p:animEffect>
                                  </p:childTnLst>
                                </p:cTn>
                              </p:par>
                            </p:childTnLst>
                          </p:cTn>
                        </p:par>
                        <p:par>
                          <p:cTn id="59" fill="hold">
                            <p:stCondLst>
                              <p:cond delay="17000"/>
                            </p:stCondLst>
                            <p:childTnLst>
                              <p:par>
                                <p:cTn id="60" presetID="10" presetClass="entr" presetSubtype="0" fill="hold" grpId="0" nodeType="afterEffect">
                                  <p:stCondLst>
                                    <p:cond delay="25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1000"/>
                                        <p:tgtEl>
                                          <p:spTgt spid="3">
                                            <p:txEl>
                                              <p:pRg st="11" end="11"/>
                                            </p:txEl>
                                          </p:spTgt>
                                        </p:tgtEl>
                                      </p:cBhvr>
                                    </p:animEffect>
                                  </p:childTnLst>
                                </p:cTn>
                              </p:par>
                            </p:childTnLst>
                          </p:cTn>
                        </p:par>
                        <p:par>
                          <p:cTn id="63" fill="hold">
                            <p:stCondLst>
                              <p:cond delay="18250"/>
                            </p:stCondLst>
                            <p:childTnLst>
                              <p:par>
                                <p:cTn id="64" presetID="10" presetClass="entr" presetSubtype="0" fill="hold" grpId="0" nodeType="afterEffect">
                                  <p:stCondLst>
                                    <p:cond delay="250"/>
                                  </p:stCondLst>
                                  <p:childTnLst>
                                    <p:set>
                                      <p:cBhvr>
                                        <p:cTn id="65" dur="1" fill="hold">
                                          <p:stCondLst>
                                            <p:cond delay="0"/>
                                          </p:stCondLst>
                                        </p:cTn>
                                        <p:tgtEl>
                                          <p:spTgt spid="3">
                                            <p:txEl>
                                              <p:pRg st="12" end="12"/>
                                            </p:txEl>
                                          </p:spTgt>
                                        </p:tgtEl>
                                        <p:attrNameLst>
                                          <p:attrName>style.visibility</p:attrName>
                                        </p:attrNameLst>
                                      </p:cBhvr>
                                      <p:to>
                                        <p:strVal val="visible"/>
                                      </p:to>
                                    </p:set>
                                    <p:animEffect transition="in" filter="fade">
                                      <p:cBhvr>
                                        <p:cTn id="66" dur="1000"/>
                                        <p:tgtEl>
                                          <p:spTgt spid="3">
                                            <p:txEl>
                                              <p:pRg st="12" end="12"/>
                                            </p:txEl>
                                          </p:spTgt>
                                        </p:tgtEl>
                                      </p:cBhvr>
                                    </p:animEffect>
                                  </p:childTnLst>
                                </p:cTn>
                              </p:par>
                            </p:childTnLst>
                          </p:cTn>
                        </p:par>
                        <p:par>
                          <p:cTn id="67" fill="hold">
                            <p:stCondLst>
                              <p:cond delay="19500"/>
                            </p:stCondLst>
                            <p:childTnLst>
                              <p:par>
                                <p:cTn id="68" presetID="10" presetClass="entr" presetSubtype="0" fill="hold" grpId="0" nodeType="afterEffect">
                                  <p:stCondLst>
                                    <p:cond delay="250"/>
                                  </p:stCondLst>
                                  <p:childTnLst>
                                    <p:set>
                                      <p:cBhvr>
                                        <p:cTn id="69" dur="1" fill="hold">
                                          <p:stCondLst>
                                            <p:cond delay="0"/>
                                          </p:stCondLst>
                                        </p:cTn>
                                        <p:tgtEl>
                                          <p:spTgt spid="3">
                                            <p:txEl>
                                              <p:pRg st="13" end="13"/>
                                            </p:txEl>
                                          </p:spTgt>
                                        </p:tgtEl>
                                        <p:attrNameLst>
                                          <p:attrName>style.visibility</p:attrName>
                                        </p:attrNameLst>
                                      </p:cBhvr>
                                      <p:to>
                                        <p:strVal val="visible"/>
                                      </p:to>
                                    </p:set>
                                    <p:animEffect transition="in" filter="fade">
                                      <p:cBhvr>
                                        <p:cTn id="70" dur="1000"/>
                                        <p:tgtEl>
                                          <p:spTgt spid="3">
                                            <p:txEl>
                                              <p:pRg st="13" end="13"/>
                                            </p:txEl>
                                          </p:spTgt>
                                        </p:tgtEl>
                                      </p:cBhvr>
                                    </p:animEffect>
                                  </p:childTnLst>
                                </p:cTn>
                              </p:par>
                            </p:childTnLst>
                          </p:cTn>
                        </p:par>
                        <p:par>
                          <p:cTn id="71" fill="hold">
                            <p:stCondLst>
                              <p:cond delay="20750"/>
                            </p:stCondLst>
                            <p:childTnLst>
                              <p:par>
                                <p:cTn id="72" presetID="10" presetClass="entr" presetSubtype="0" fill="hold" grpId="0" nodeType="afterEffect">
                                  <p:stCondLst>
                                    <p:cond delay="250"/>
                                  </p:stCondLst>
                                  <p:childTnLst>
                                    <p:set>
                                      <p:cBhvr>
                                        <p:cTn id="73" dur="1" fill="hold">
                                          <p:stCondLst>
                                            <p:cond delay="0"/>
                                          </p:stCondLst>
                                        </p:cTn>
                                        <p:tgtEl>
                                          <p:spTgt spid="3">
                                            <p:txEl>
                                              <p:pRg st="14" end="14"/>
                                            </p:txEl>
                                          </p:spTgt>
                                        </p:tgtEl>
                                        <p:attrNameLst>
                                          <p:attrName>style.visibility</p:attrName>
                                        </p:attrNameLst>
                                      </p:cBhvr>
                                      <p:to>
                                        <p:strVal val="visible"/>
                                      </p:to>
                                    </p:set>
                                    <p:animEffect transition="in" filter="fade">
                                      <p:cBhvr>
                                        <p:cTn id="74" dur="1000"/>
                                        <p:tgtEl>
                                          <p:spTgt spid="3">
                                            <p:txEl>
                                              <p:pRg st="14" end="14"/>
                                            </p:txEl>
                                          </p:spTgt>
                                        </p:tgtEl>
                                      </p:cBhvr>
                                    </p:animEffect>
                                  </p:childTnLst>
                                </p:cTn>
                              </p:par>
                            </p:childTnLst>
                          </p:cTn>
                        </p:par>
                        <p:par>
                          <p:cTn id="75" fill="hold">
                            <p:stCondLst>
                              <p:cond delay="22000"/>
                            </p:stCondLst>
                            <p:childTnLst>
                              <p:par>
                                <p:cTn id="76" presetID="10" presetClass="entr" presetSubtype="0" fill="hold" grpId="0" nodeType="afterEffect">
                                  <p:stCondLst>
                                    <p:cond delay="250"/>
                                  </p:stCondLst>
                                  <p:childTnLst>
                                    <p:set>
                                      <p:cBhvr>
                                        <p:cTn id="77" dur="1" fill="hold">
                                          <p:stCondLst>
                                            <p:cond delay="0"/>
                                          </p:stCondLst>
                                        </p:cTn>
                                        <p:tgtEl>
                                          <p:spTgt spid="3">
                                            <p:txEl>
                                              <p:pRg st="15" end="15"/>
                                            </p:txEl>
                                          </p:spTgt>
                                        </p:tgtEl>
                                        <p:attrNameLst>
                                          <p:attrName>style.visibility</p:attrName>
                                        </p:attrNameLst>
                                      </p:cBhvr>
                                      <p:to>
                                        <p:strVal val="visible"/>
                                      </p:to>
                                    </p:set>
                                    <p:animEffect transition="in" filter="fade">
                                      <p:cBhvr>
                                        <p:cTn id="78" dur="1000"/>
                                        <p:tgtEl>
                                          <p:spTgt spid="3">
                                            <p:txEl>
                                              <p:pRg st="15" end="15"/>
                                            </p:txEl>
                                          </p:spTgt>
                                        </p:tgtEl>
                                      </p:cBhvr>
                                    </p:animEffect>
                                  </p:childTnLst>
                                </p:cTn>
                              </p:par>
                            </p:childTnLst>
                          </p:cTn>
                        </p:par>
                        <p:par>
                          <p:cTn id="79" fill="hold">
                            <p:stCondLst>
                              <p:cond delay="23250"/>
                            </p:stCondLst>
                            <p:childTnLst>
                              <p:par>
                                <p:cTn id="80" presetID="10" presetClass="entr" presetSubtype="0" fill="hold" grpId="0" nodeType="afterEffect">
                                  <p:stCondLst>
                                    <p:cond delay="250"/>
                                  </p:stCondLst>
                                  <p:childTnLst>
                                    <p:set>
                                      <p:cBhvr>
                                        <p:cTn id="81" dur="1" fill="hold">
                                          <p:stCondLst>
                                            <p:cond delay="0"/>
                                          </p:stCondLst>
                                        </p:cTn>
                                        <p:tgtEl>
                                          <p:spTgt spid="3">
                                            <p:txEl>
                                              <p:pRg st="16" end="16"/>
                                            </p:txEl>
                                          </p:spTgt>
                                        </p:tgtEl>
                                        <p:attrNameLst>
                                          <p:attrName>style.visibility</p:attrName>
                                        </p:attrNameLst>
                                      </p:cBhvr>
                                      <p:to>
                                        <p:strVal val="visible"/>
                                      </p:to>
                                    </p:set>
                                    <p:animEffect transition="in" filter="fade">
                                      <p:cBhvr>
                                        <p:cTn id="82" dur="1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14" y="4565"/>
            <a:ext cx="7886700" cy="1325563"/>
          </a:xfrm>
        </p:spPr>
        <p:txBody>
          <a:bodyPr/>
          <a:lstStyle/>
          <a:p>
            <a:r>
              <a:rPr lang="en-GB" b="1" u="sng" dirty="0">
                <a:latin typeface="Arial" pitchFamily="34" charset="0"/>
                <a:cs typeface="Arial" pitchFamily="34" charset="0"/>
              </a:rPr>
              <a:t>Birthing Pool</a:t>
            </a:r>
          </a:p>
        </p:txBody>
      </p:sp>
      <p:sp>
        <p:nvSpPr>
          <p:cNvPr id="3" name="Content Placeholder 2"/>
          <p:cNvSpPr>
            <a:spLocks noGrp="1"/>
          </p:cNvSpPr>
          <p:nvPr>
            <p:ph idx="1"/>
          </p:nvPr>
        </p:nvSpPr>
        <p:spPr>
          <a:xfrm>
            <a:off x="349679" y="1118646"/>
            <a:ext cx="3555893" cy="4627132"/>
          </a:xfrm>
        </p:spPr>
        <p:txBody>
          <a:bodyPr>
            <a:noAutofit/>
          </a:bodyPr>
          <a:lstStyle/>
          <a:p>
            <a:r>
              <a:rPr lang="en-GB" sz="1600" b="1" u="sng" dirty="0" smtClean="0">
                <a:latin typeface="Arial" pitchFamily="34" charset="0"/>
                <a:cs typeface="Arial" pitchFamily="34" charset="0"/>
              </a:rPr>
              <a:t>Advantages:</a:t>
            </a:r>
          </a:p>
          <a:p>
            <a:pPr lvl="1"/>
            <a:r>
              <a:rPr lang="en-GB" sz="1600" dirty="0" smtClean="0">
                <a:latin typeface="Arial" pitchFamily="34" charset="0"/>
                <a:cs typeface="Arial" pitchFamily="34" charset="0"/>
              </a:rPr>
              <a:t>The warm water helps you to relax</a:t>
            </a:r>
          </a:p>
          <a:p>
            <a:pPr lvl="1"/>
            <a:r>
              <a:rPr lang="en-GB" sz="1600" dirty="0" smtClean="0">
                <a:latin typeface="Arial" pitchFamily="34" charset="0"/>
                <a:cs typeface="Arial" pitchFamily="34" charset="0"/>
              </a:rPr>
              <a:t>Reduces adrenaline</a:t>
            </a:r>
          </a:p>
          <a:p>
            <a:pPr lvl="1"/>
            <a:r>
              <a:rPr lang="en-GB" sz="1600" dirty="0" smtClean="0">
                <a:latin typeface="Arial" pitchFamily="34" charset="0"/>
                <a:cs typeface="Arial" pitchFamily="34" charset="0"/>
              </a:rPr>
              <a:t>Increases oxytocin and endorphins </a:t>
            </a:r>
          </a:p>
          <a:p>
            <a:pPr lvl="1"/>
            <a:r>
              <a:rPr lang="en-GB" sz="1600" dirty="0" smtClean="0">
                <a:latin typeface="Arial" pitchFamily="34" charset="0"/>
                <a:cs typeface="Arial" pitchFamily="34" charset="0"/>
              </a:rPr>
              <a:t>Can reduce the need for further pain relief</a:t>
            </a:r>
          </a:p>
          <a:p>
            <a:pPr lvl="1"/>
            <a:r>
              <a:rPr lang="en-GB" sz="1600" dirty="0" smtClean="0">
                <a:latin typeface="Arial" pitchFamily="34" charset="0"/>
                <a:cs typeface="Arial" pitchFamily="34" charset="0"/>
              </a:rPr>
              <a:t>Can help your labour to progress well &amp; more comfortably</a:t>
            </a:r>
          </a:p>
          <a:p>
            <a:pPr lvl="1"/>
            <a:r>
              <a:rPr lang="en-GB" sz="1600" dirty="0" smtClean="0">
                <a:latin typeface="Arial" pitchFamily="34" charset="0"/>
                <a:cs typeface="Arial" pitchFamily="34" charset="0"/>
              </a:rPr>
              <a:t>The buoyancy of the water helps you to adopt different positions and feel more comfortable</a:t>
            </a:r>
          </a:p>
          <a:p>
            <a:r>
              <a:rPr lang="en-GB" sz="1600" b="1" u="sng" dirty="0" smtClean="0">
                <a:latin typeface="Arial" pitchFamily="34" charset="0"/>
                <a:cs typeface="Arial" pitchFamily="34" charset="0"/>
              </a:rPr>
              <a:t>Limitations:</a:t>
            </a:r>
          </a:p>
          <a:p>
            <a:pPr lvl="1"/>
            <a:r>
              <a:rPr lang="en-GB" sz="1600" dirty="0" smtClean="0">
                <a:latin typeface="Arial" pitchFamily="34" charset="0"/>
                <a:cs typeface="Arial" pitchFamily="34" charset="0"/>
              </a:rPr>
              <a:t>It is not recommended that women with certain complications use the pool</a:t>
            </a:r>
          </a:p>
          <a:p>
            <a:pPr lvl="1"/>
            <a:r>
              <a:rPr lang="en-GB" sz="1600" dirty="0" smtClean="0">
                <a:latin typeface="Arial" pitchFamily="34" charset="0"/>
                <a:cs typeface="Arial" pitchFamily="34" charset="0"/>
              </a:rPr>
              <a:t>A minimum of 4 hours must pass after the use of diamorphine</a:t>
            </a:r>
            <a:endParaRPr lang="en-GB" sz="1600" dirty="0">
              <a:latin typeface="Arial" pitchFamily="34" charset="0"/>
              <a:cs typeface="Arial" pitchFamily="34" charset="0"/>
            </a:endParaRPr>
          </a:p>
        </p:txBody>
      </p:sp>
      <p:pic>
        <p:nvPicPr>
          <p:cNvPr id="4" name="Picture 3" descr="C:\Documents and Settings\antenatal\Desktop\Refurbishment photos\Po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3863" y="175046"/>
            <a:ext cx="4680233" cy="65143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52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3750"/>
                            </p:stCondLst>
                            <p:childTnLst>
                              <p:par>
                                <p:cTn id="17" presetID="10" presetClass="entr" presetSubtype="0" fill="hold" grpId="0" nodeType="afterEffect">
                                  <p:stCondLst>
                                    <p:cond delay="2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par>
                          <p:cTn id="20" fill="hold">
                            <p:stCondLst>
                              <p:cond delay="5000"/>
                            </p:stCondLst>
                            <p:childTnLst>
                              <p:par>
                                <p:cTn id="21" presetID="10" presetClass="entr" presetSubtype="0" fill="hold" grpId="0" nodeType="afterEffect">
                                  <p:stCondLst>
                                    <p:cond delay="25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childTnLst>
                          </p:cTn>
                        </p:par>
                        <p:par>
                          <p:cTn id="24" fill="hold">
                            <p:stCondLst>
                              <p:cond delay="6250"/>
                            </p:stCondLst>
                            <p:childTnLst>
                              <p:par>
                                <p:cTn id="25" presetID="10" presetClass="entr" presetSubtype="0" fill="hold" grpId="0" nodeType="afterEffect">
                                  <p:stCondLst>
                                    <p:cond delay="25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par>
                          <p:cTn id="28" fill="hold">
                            <p:stCondLst>
                              <p:cond delay="7500"/>
                            </p:stCondLst>
                            <p:childTnLst>
                              <p:par>
                                <p:cTn id="29" presetID="10" presetClass="entr" presetSubtype="0" fill="hold" grpId="0" nodeType="afterEffect">
                                  <p:stCondLst>
                                    <p:cond delay="25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par>
                          <p:cTn id="32" fill="hold">
                            <p:stCondLst>
                              <p:cond delay="8750"/>
                            </p:stCondLst>
                            <p:childTnLst>
                              <p:par>
                                <p:cTn id="33" presetID="10" presetClass="entr" presetSubtype="0" fill="hold" grpId="0" nodeType="afterEffect">
                                  <p:stCondLst>
                                    <p:cond delay="25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childTnLst>
                                </p:cTn>
                              </p:par>
                            </p:childTnLst>
                          </p:cTn>
                        </p:par>
                        <p:par>
                          <p:cTn id="36" fill="hold">
                            <p:stCondLst>
                              <p:cond delay="10000"/>
                            </p:stCondLst>
                            <p:childTnLst>
                              <p:par>
                                <p:cTn id="37" presetID="10" presetClass="entr" presetSubtype="0" fill="hold" grpId="0" nodeType="afterEffect">
                                  <p:stCondLst>
                                    <p:cond delay="25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childTnLst>
                                </p:cTn>
                              </p:par>
                            </p:childTnLst>
                          </p:cTn>
                        </p:par>
                        <p:par>
                          <p:cTn id="40" fill="hold">
                            <p:stCondLst>
                              <p:cond delay="11250"/>
                            </p:stCondLst>
                            <p:childTnLst>
                              <p:par>
                                <p:cTn id="41" presetID="10" presetClass="entr" presetSubtype="0" fill="hold" grpId="0" nodeType="afterEffect">
                                  <p:stCondLst>
                                    <p:cond delay="25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childTnLst>
                                </p:cTn>
                              </p:par>
                            </p:childTnLst>
                          </p:cTn>
                        </p:par>
                        <p:par>
                          <p:cTn id="44" fill="hold">
                            <p:stCondLst>
                              <p:cond delay="12500"/>
                            </p:stCondLst>
                            <p:childTnLst>
                              <p:par>
                                <p:cTn id="45" presetID="10" presetClass="entr" presetSubtype="0" fill="hold" grpId="0" nodeType="afterEffect">
                                  <p:stCondLst>
                                    <p:cond delay="25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childTnLst>
                                </p:cTn>
                              </p:par>
                            </p:childTnLst>
                          </p:cTn>
                        </p:par>
                        <p:par>
                          <p:cTn id="48" fill="hold">
                            <p:stCondLst>
                              <p:cond delay="13750"/>
                            </p:stCondLst>
                            <p:childTnLst>
                              <p:par>
                                <p:cTn id="49" presetID="10" presetClass="entr" presetSubtype="0" fill="hold" grpId="0" nodeType="afterEffect">
                                  <p:stCondLst>
                                    <p:cond delay="25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latin typeface="Arial" pitchFamily="34" charset="0"/>
                <a:cs typeface="Arial" pitchFamily="34" charset="0"/>
              </a:rPr>
              <a:t>Diamorphine</a:t>
            </a:r>
          </a:p>
        </p:txBody>
      </p:sp>
      <p:sp>
        <p:nvSpPr>
          <p:cNvPr id="3" name="Content Placeholder 2"/>
          <p:cNvSpPr>
            <a:spLocks noGrp="1"/>
          </p:cNvSpPr>
          <p:nvPr>
            <p:ph idx="1"/>
          </p:nvPr>
        </p:nvSpPr>
        <p:spPr/>
        <p:txBody>
          <a:bodyPr>
            <a:normAutofit fontScale="92500" lnSpcReduction="20000"/>
          </a:bodyPr>
          <a:lstStyle/>
          <a:p>
            <a:pPr marL="285750" indent="-285750"/>
            <a:r>
              <a:rPr lang="en-GB" b="1" u="sng" dirty="0">
                <a:latin typeface="Arial" pitchFamily="34" charset="0"/>
                <a:cs typeface="Arial" pitchFamily="34" charset="0"/>
              </a:rPr>
              <a:t>What is it? </a:t>
            </a:r>
            <a:r>
              <a:rPr lang="en-GB" dirty="0">
                <a:latin typeface="Arial" pitchFamily="34" charset="0"/>
                <a:cs typeface="Arial" pitchFamily="34" charset="0"/>
              </a:rPr>
              <a:t>Opioid analgesia</a:t>
            </a:r>
          </a:p>
          <a:p>
            <a:pPr marL="285750" indent="-285750"/>
            <a:r>
              <a:rPr lang="en-GB" b="1" u="sng" dirty="0" smtClean="0">
                <a:latin typeface="Arial" pitchFamily="34" charset="0"/>
                <a:cs typeface="Arial" pitchFamily="34" charset="0"/>
              </a:rPr>
              <a:t>Advantages: </a:t>
            </a:r>
          </a:p>
          <a:p>
            <a:pPr marL="742950" lvl="1" indent="-285750"/>
            <a:r>
              <a:rPr lang="en-GB" dirty="0" smtClean="0">
                <a:latin typeface="Arial" pitchFamily="34" charset="0"/>
                <a:cs typeface="Arial" pitchFamily="34" charset="0"/>
              </a:rPr>
              <a:t>Starts to work after about 20 minutes</a:t>
            </a:r>
          </a:p>
          <a:p>
            <a:pPr marL="742950" lvl="1" indent="-285750"/>
            <a:r>
              <a:rPr lang="en-GB" dirty="0" smtClean="0">
                <a:latin typeface="Arial" pitchFamily="34" charset="0"/>
                <a:cs typeface="Arial" pitchFamily="34" charset="0"/>
              </a:rPr>
              <a:t>Can help the woman feel more relaxed</a:t>
            </a:r>
          </a:p>
          <a:p>
            <a:pPr marL="742950" lvl="1" indent="-285750"/>
            <a:r>
              <a:rPr lang="en-GB" dirty="0" smtClean="0">
                <a:latin typeface="Arial" pitchFamily="34" charset="0"/>
                <a:cs typeface="Arial" pitchFamily="34" charset="0"/>
              </a:rPr>
              <a:t>Can reduce the intensity of contractions</a:t>
            </a:r>
          </a:p>
          <a:p>
            <a:pPr marL="742950" lvl="1" indent="-285750"/>
            <a:r>
              <a:rPr lang="en-GB" dirty="0" smtClean="0">
                <a:latin typeface="Arial" pitchFamily="34" charset="0"/>
                <a:cs typeface="Arial" pitchFamily="34" charset="0"/>
              </a:rPr>
              <a:t>Lasts around 2 to 4 hours</a:t>
            </a:r>
          </a:p>
          <a:p>
            <a:pPr marL="742950" lvl="1" indent="-285750"/>
            <a:r>
              <a:rPr lang="en-GB" dirty="0" smtClean="0">
                <a:latin typeface="Arial" pitchFamily="34" charset="0"/>
                <a:cs typeface="Arial" pitchFamily="34" charset="0"/>
              </a:rPr>
              <a:t>Given with an anti-sickness injection</a:t>
            </a:r>
          </a:p>
          <a:p>
            <a:pPr marL="742950" lvl="1" indent="-285750"/>
            <a:r>
              <a:rPr lang="en-GB" dirty="0" smtClean="0">
                <a:latin typeface="Arial" pitchFamily="34" charset="0"/>
                <a:cs typeface="Arial" pitchFamily="34" charset="0"/>
              </a:rPr>
              <a:t>May have 2 doses 4 hours apart</a:t>
            </a:r>
          </a:p>
          <a:p>
            <a:pPr marL="285750" indent="-285750"/>
            <a:r>
              <a:rPr lang="en-GB" b="1" u="sng" dirty="0" smtClean="0">
                <a:latin typeface="Arial" pitchFamily="34" charset="0"/>
                <a:cs typeface="Arial" pitchFamily="34" charset="0"/>
              </a:rPr>
              <a:t>Disadvantages: </a:t>
            </a:r>
          </a:p>
          <a:p>
            <a:pPr marL="742950" lvl="1" indent="-285750"/>
            <a:r>
              <a:rPr lang="en-GB" dirty="0" smtClean="0">
                <a:latin typeface="Arial" pitchFamily="34" charset="0"/>
                <a:cs typeface="Arial" pitchFamily="34" charset="0"/>
              </a:rPr>
              <a:t>Crosses the placenta</a:t>
            </a:r>
            <a:endParaRPr lang="en-GB" dirty="0">
              <a:latin typeface="Arial" pitchFamily="34" charset="0"/>
              <a:cs typeface="Arial" pitchFamily="34" charset="0"/>
            </a:endParaRPr>
          </a:p>
          <a:p>
            <a:pPr marL="285750" indent="-285750"/>
            <a:r>
              <a:rPr lang="en-GB" b="1" u="sng" dirty="0">
                <a:latin typeface="Arial" pitchFamily="34" charset="0"/>
                <a:cs typeface="Arial" pitchFamily="34" charset="0"/>
              </a:rPr>
              <a:t>Most common side effects: </a:t>
            </a:r>
            <a:endParaRPr lang="en-GB" b="1" u="sng" dirty="0" smtClean="0">
              <a:latin typeface="Arial" pitchFamily="34" charset="0"/>
              <a:cs typeface="Arial" pitchFamily="34" charset="0"/>
            </a:endParaRPr>
          </a:p>
          <a:p>
            <a:pPr marL="742950" lvl="1" indent="-285750"/>
            <a:r>
              <a:rPr lang="en-GB" dirty="0" smtClean="0">
                <a:latin typeface="Arial" pitchFamily="34" charset="0"/>
                <a:cs typeface="Arial" pitchFamily="34" charset="0"/>
              </a:rPr>
              <a:t>Drowsiness, nausea</a:t>
            </a:r>
            <a:r>
              <a:rPr lang="en-GB" dirty="0">
                <a:latin typeface="Arial" pitchFamily="34" charset="0"/>
                <a:cs typeface="Arial" pitchFamily="34" charset="0"/>
              </a:rPr>
              <a:t>, </a:t>
            </a:r>
            <a:r>
              <a:rPr lang="en-GB" dirty="0" smtClean="0">
                <a:latin typeface="Arial" pitchFamily="34" charset="0"/>
                <a:cs typeface="Arial" pitchFamily="34" charset="0"/>
              </a:rPr>
              <a:t>vomiting, dizziness, constipation.</a:t>
            </a:r>
            <a:endParaRPr lang="en-GB" dirty="0">
              <a:latin typeface="Arial" pitchFamily="34" charset="0"/>
              <a:cs typeface="Arial" pitchFamily="34" charset="0"/>
            </a:endParaRPr>
          </a:p>
          <a:p>
            <a:pPr marL="285750" indent="-285750"/>
            <a:endParaRPr lang="en-GB" dirty="0">
              <a:latin typeface="Arial" pitchFamily="34" charset="0"/>
              <a:cs typeface="Arial" pitchFamily="34" charset="0"/>
            </a:endParaRPr>
          </a:p>
          <a:p>
            <a:endParaRPr lang="en-GB" dirty="0">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5934" y="2128345"/>
            <a:ext cx="2896913" cy="29796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572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25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childTnLst>
                                </p:cTn>
                              </p:par>
                            </p:childTnLst>
                          </p:cTn>
                        </p:par>
                        <p:par>
                          <p:cTn id="20" fill="hold">
                            <p:stCondLst>
                              <p:cond delay="3500"/>
                            </p:stCondLst>
                            <p:childTnLst>
                              <p:par>
                                <p:cTn id="21" presetID="10" presetClass="entr" presetSubtype="0" fill="hold" grpId="0" nodeType="afterEffect">
                                  <p:stCondLst>
                                    <p:cond delay="25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childTnLst>
                                </p:cTn>
                              </p:par>
                            </p:childTnLst>
                          </p:cTn>
                        </p:par>
                        <p:par>
                          <p:cTn id="24" fill="hold">
                            <p:stCondLst>
                              <p:cond delay="4750"/>
                            </p:stCondLst>
                            <p:childTnLst>
                              <p:par>
                                <p:cTn id="25" presetID="10" presetClass="entr" presetSubtype="0" fill="hold" grpId="0" nodeType="afterEffect">
                                  <p:stCondLst>
                                    <p:cond delay="25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childTnLst>
                                </p:cTn>
                              </p:par>
                            </p:childTnLst>
                          </p:cTn>
                        </p:par>
                        <p:par>
                          <p:cTn id="28" fill="hold">
                            <p:stCondLst>
                              <p:cond delay="6000"/>
                            </p:stCondLst>
                            <p:childTnLst>
                              <p:par>
                                <p:cTn id="29" presetID="10" presetClass="entr" presetSubtype="0" fill="hold" grpId="0" nodeType="afterEffect">
                                  <p:stCondLst>
                                    <p:cond delay="25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childTnLst>
                                </p:cTn>
                              </p:par>
                            </p:childTnLst>
                          </p:cTn>
                        </p:par>
                        <p:par>
                          <p:cTn id="32" fill="hold">
                            <p:stCondLst>
                              <p:cond delay="7250"/>
                            </p:stCondLst>
                            <p:childTnLst>
                              <p:par>
                                <p:cTn id="33" presetID="10" presetClass="entr" presetSubtype="0" fill="hold" grpId="0" nodeType="afterEffect">
                                  <p:stCondLst>
                                    <p:cond delay="25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childTnLst>
                                </p:cTn>
                              </p:par>
                            </p:childTnLst>
                          </p:cTn>
                        </p:par>
                        <p:par>
                          <p:cTn id="36" fill="hold">
                            <p:stCondLst>
                              <p:cond delay="8500"/>
                            </p:stCondLst>
                            <p:childTnLst>
                              <p:par>
                                <p:cTn id="37" presetID="10" presetClass="entr" presetSubtype="0" fill="hold" grpId="0" nodeType="afterEffect">
                                  <p:stCondLst>
                                    <p:cond delay="25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childTnLst>
                                </p:cTn>
                              </p:par>
                              <p:par>
                                <p:cTn id="40" presetID="10" presetClass="entr" presetSubtype="0" fill="hold" grpId="0" nodeType="withEffect">
                                  <p:stCondLst>
                                    <p:cond delay="25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childTnLst>
                                </p:cTn>
                              </p:par>
                            </p:childTnLst>
                          </p:cTn>
                        </p:par>
                        <p:par>
                          <p:cTn id="43" fill="hold">
                            <p:stCondLst>
                              <p:cond delay="9750"/>
                            </p:stCondLst>
                            <p:childTnLst>
                              <p:par>
                                <p:cTn id="44" presetID="10" presetClass="entr" presetSubtype="0" fill="hold" grpId="0" nodeType="afterEffect">
                                  <p:stCondLst>
                                    <p:cond delay="25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1000"/>
                                        <p:tgtEl>
                                          <p:spTgt spid="3">
                                            <p:txEl>
                                              <p:pRg st="8" end="8"/>
                                            </p:txEl>
                                          </p:spTgt>
                                        </p:tgtEl>
                                      </p:cBhvr>
                                    </p:animEffect>
                                  </p:childTnLst>
                                </p:cTn>
                              </p:par>
                            </p:childTnLst>
                          </p:cTn>
                        </p:par>
                        <p:par>
                          <p:cTn id="47" fill="hold">
                            <p:stCondLst>
                              <p:cond delay="11000"/>
                            </p:stCondLst>
                            <p:childTnLst>
                              <p:par>
                                <p:cTn id="48" presetID="10" presetClass="entr" presetSubtype="0" fill="hold" grpId="0" nodeType="afterEffect">
                                  <p:stCondLst>
                                    <p:cond delay="25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childTnLst>
                                </p:cTn>
                              </p:par>
                            </p:childTnLst>
                          </p:cTn>
                        </p:par>
                        <p:par>
                          <p:cTn id="51" fill="hold">
                            <p:stCondLst>
                              <p:cond delay="12250"/>
                            </p:stCondLst>
                            <p:childTnLst>
                              <p:par>
                                <p:cTn id="52" presetID="10" presetClass="entr" presetSubtype="0" fill="hold" grpId="0" nodeType="afterEffect">
                                  <p:stCondLst>
                                    <p:cond delay="25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childTnLst>
                                </p:cTn>
                              </p:par>
                            </p:childTnLst>
                          </p:cTn>
                        </p:par>
                        <p:par>
                          <p:cTn id="55" fill="hold">
                            <p:stCondLst>
                              <p:cond delay="13500"/>
                            </p:stCondLst>
                            <p:childTnLst>
                              <p:par>
                                <p:cTn id="56" presetID="10" presetClass="entr" presetSubtype="0" fill="hold" grpId="0" nodeType="afterEffect">
                                  <p:stCondLst>
                                    <p:cond delay="250"/>
                                  </p:stCondLst>
                                  <p:childTnLst>
                                    <p:set>
                                      <p:cBhvr>
                                        <p:cTn id="57" dur="1" fill="hold">
                                          <p:stCondLst>
                                            <p:cond delay="0"/>
                                          </p:stCondLst>
                                        </p:cTn>
                                        <p:tgtEl>
                                          <p:spTgt spid="3">
                                            <p:txEl>
                                              <p:pRg st="11" end="11"/>
                                            </p:txEl>
                                          </p:spTgt>
                                        </p:tgtEl>
                                        <p:attrNameLst>
                                          <p:attrName>style.visibility</p:attrName>
                                        </p:attrNameLst>
                                      </p:cBhvr>
                                      <p:to>
                                        <p:strVal val="visible"/>
                                      </p:to>
                                    </p:set>
                                    <p:animEffect transition="in" filter="fade">
                                      <p:cBhvr>
                                        <p:cTn id="58"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2106</TotalTime>
  <Words>4733</Words>
  <Application>Microsoft Office PowerPoint</Application>
  <PresentationFormat>On-screen Show (4:3)</PresentationFormat>
  <Paragraphs>367</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Aims &amp; Objectives</vt:lpstr>
      <vt:lpstr>Coping mechanisms and keeping calm for birth</vt:lpstr>
      <vt:lpstr>PowerPoint Presentation</vt:lpstr>
      <vt:lpstr>PowerPoint Presentation</vt:lpstr>
      <vt:lpstr>Paracetamol &amp; Codeine Phosphate</vt:lpstr>
      <vt:lpstr>Entonox</vt:lpstr>
      <vt:lpstr>Birthing Pool</vt:lpstr>
      <vt:lpstr>Diamorphine</vt:lpstr>
      <vt:lpstr>   Epidural</vt:lpstr>
      <vt:lpstr>Birth Preference List</vt:lpstr>
      <vt:lpstr>When Nature Needs a Hand</vt:lpstr>
      <vt:lpstr>Why might we advise Induction of Labour (IOL)</vt:lpstr>
      <vt:lpstr>Induction of Labour (IOL)</vt:lpstr>
      <vt:lpstr>Oupatient IOL</vt:lpstr>
      <vt:lpstr>Induction of Labour</vt:lpstr>
      <vt:lpstr>Potential IOL Timeline </vt:lpstr>
      <vt:lpstr>How to make IOL easier</vt:lpstr>
      <vt:lpstr>Monitoring babies heartrate</vt:lpstr>
      <vt:lpstr>Instrumental Birth</vt:lpstr>
      <vt:lpstr>Ventouse    </vt:lpstr>
      <vt:lpstr>Caesarean</vt:lpstr>
      <vt:lpstr>The Role of the Birth Partner</vt:lpstr>
      <vt:lpstr>Contact Numbers: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Field</dc:creator>
  <cp:lastModifiedBy>Huddleston Rebecca (RCD)</cp:lastModifiedBy>
  <cp:revision>186</cp:revision>
  <cp:lastPrinted>2017-08-14T15:03:58Z</cp:lastPrinted>
  <dcterms:created xsi:type="dcterms:W3CDTF">2016-12-21T12:29:15Z</dcterms:created>
  <dcterms:modified xsi:type="dcterms:W3CDTF">2020-03-31T09:41:12Z</dcterms:modified>
</cp:coreProperties>
</file>