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59" r:id="rId4"/>
    <p:sldId id="260" r:id="rId5"/>
    <p:sldId id="257" r:id="rId6"/>
    <p:sldId id="261" r:id="rId7"/>
    <p:sldId id="263" r:id="rId8"/>
    <p:sldId id="264" r:id="rId9"/>
    <p:sldId id="266" r:id="rId10"/>
    <p:sldId id="267" r:id="rId11"/>
    <p:sldId id="269" r:id="rId12"/>
    <p:sldId id="258" r:id="rId13"/>
  </p:sldIdLst>
  <p:sldSz cx="9601200" cy="12801600" type="A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FF00"/>
    <a:srgbClr val="66FF66"/>
    <a:srgbClr val="6699FF"/>
    <a:srgbClr val="0000FF"/>
    <a:srgbClr val="66FFFF"/>
    <a:srgbClr val="FFCCFF"/>
    <a:srgbClr val="FF99FF"/>
    <a:srgbClr val="0099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12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333D-971B-492F-B691-B2AF6C036078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A23B-D6A1-4DA9-BBC6-4441354D4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272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333D-971B-492F-B691-B2AF6C036078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A23B-D6A1-4DA9-BBC6-4441354D4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21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333D-971B-492F-B691-B2AF6C036078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A23B-D6A1-4DA9-BBC6-4441354D4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678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333D-971B-492F-B691-B2AF6C036078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A23B-D6A1-4DA9-BBC6-4441354D4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43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333D-971B-492F-B691-B2AF6C036078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A23B-D6A1-4DA9-BBC6-4441354D4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615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333D-971B-492F-B691-B2AF6C036078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A23B-D6A1-4DA9-BBC6-4441354D4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255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333D-971B-492F-B691-B2AF6C036078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A23B-D6A1-4DA9-BBC6-4441354D4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09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333D-971B-492F-B691-B2AF6C036078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A23B-D6A1-4DA9-BBC6-4441354D4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19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333D-971B-492F-B691-B2AF6C036078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A23B-D6A1-4DA9-BBC6-4441354D4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791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333D-971B-492F-B691-B2AF6C036078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A23B-D6A1-4DA9-BBC6-4441354D4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49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333D-971B-492F-B691-B2AF6C036078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A23B-D6A1-4DA9-BBC6-4441354D4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74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D333D-971B-492F-B691-B2AF6C036078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DA23B-D6A1-4DA9-BBC6-4441354D4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47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krshire2019.co.uk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krshire2019.co.uk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krshire2019.co.uk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krshire2019.co.uk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krshire2019.co.uk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krshire2019.co.uk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krshire2019.co.uk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krshire2019.co.uk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krshire2019.co.uk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krshire2019.co.uk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Harrogate Town Centre Closure Summary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Version </a:t>
            </a:r>
            <a:r>
              <a:rPr lang="en-GB" dirty="0" smtClean="0"/>
              <a:t>1.04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Released </a:t>
            </a:r>
            <a:r>
              <a:rPr lang="en-GB" dirty="0" smtClean="0"/>
              <a:t>24.07.2019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James Gilroy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All timings are subject to change</a:t>
            </a:r>
          </a:p>
          <a:p>
            <a:pPr marL="0" indent="0">
              <a:buNone/>
            </a:pPr>
            <a:r>
              <a:rPr lang="en-GB" dirty="0" smtClean="0"/>
              <a:t>For internal planning purposes only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6839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27" y="-89110"/>
            <a:ext cx="9113658" cy="12890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91122" y="424296"/>
            <a:ext cx="295547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Harrogate Town Centre Closures Sunday 29</a:t>
            </a:r>
            <a:r>
              <a:rPr lang="en-GB" b="1" baseline="30000" dirty="0" smtClean="0"/>
              <a:t>th</a:t>
            </a:r>
            <a:r>
              <a:rPr lang="en-GB" b="1" dirty="0" smtClean="0"/>
              <a:t> September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01470" y="1960671"/>
            <a:ext cx="1747158" cy="430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Deviation Route Closure</a:t>
            </a:r>
            <a:endParaRPr lang="en-GB" sz="1100" dirty="0" smtClean="0"/>
          </a:p>
          <a:p>
            <a:r>
              <a:rPr lang="en-GB" sz="1100" dirty="0" smtClean="0"/>
              <a:t>Closed 1200-1700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52685" y="3492863"/>
            <a:ext cx="1438072" cy="6001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Main Shopping Area</a:t>
            </a:r>
          </a:p>
          <a:p>
            <a:r>
              <a:rPr lang="en-GB" sz="1100" dirty="0" smtClean="0"/>
              <a:t>No Vehicle Access</a:t>
            </a:r>
          </a:p>
          <a:p>
            <a:r>
              <a:rPr lang="en-GB" sz="1100" dirty="0" smtClean="0"/>
              <a:t>0900-2000</a:t>
            </a:r>
            <a:endParaRPr lang="en-GB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668313" y="1360507"/>
            <a:ext cx="1257300" cy="93871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rgbClr val="009999"/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Ripon Road Sector</a:t>
            </a:r>
          </a:p>
          <a:p>
            <a:r>
              <a:rPr lang="en-GB" sz="1100" dirty="0" smtClean="0"/>
              <a:t>Closed1030-1800</a:t>
            </a:r>
          </a:p>
          <a:p>
            <a:r>
              <a:rPr lang="en-GB" sz="1100" dirty="0" smtClean="0"/>
              <a:t>See circuit Map for vehicle crossing Point info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80143" y="6356245"/>
            <a:ext cx="1438072" cy="769441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Finish Line Area</a:t>
            </a:r>
          </a:p>
          <a:p>
            <a:r>
              <a:rPr lang="en-GB" sz="1100" dirty="0" smtClean="0"/>
              <a:t>Closed 18.09.2019 to 01.10.2019</a:t>
            </a:r>
          </a:p>
          <a:p>
            <a:endParaRPr lang="en-GB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7216648" y="6793000"/>
            <a:ext cx="1438072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FCCFF"/>
              </a:gs>
              <a:gs pos="83000">
                <a:srgbClr val="FF99FF"/>
              </a:gs>
              <a:gs pos="100000">
                <a:srgbClr val="FF66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Tower Street and Belford Street</a:t>
            </a:r>
          </a:p>
          <a:p>
            <a:r>
              <a:rPr lang="en-GB" sz="1100" dirty="0" smtClean="0"/>
              <a:t>Local Access Only</a:t>
            </a:r>
          </a:p>
          <a:p>
            <a:endParaRPr lang="en-GB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6455633" y="10119867"/>
            <a:ext cx="2199087" cy="600164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2">
                  <a:lumMod val="40000"/>
                  <a:lumOff val="60000"/>
                </a:schemeClr>
              </a:gs>
              <a:gs pos="83000">
                <a:schemeClr val="accent2">
                  <a:lumMod val="40000"/>
                  <a:lumOff val="60000"/>
                </a:schemeClr>
              </a:gs>
              <a:gs pos="100000">
                <a:schemeClr val="accent2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York Place / Leeds Road</a:t>
            </a:r>
          </a:p>
          <a:p>
            <a:r>
              <a:rPr lang="en-GB" sz="1100" dirty="0" smtClean="0"/>
              <a:t>One Way York Place to Leeds Road </a:t>
            </a:r>
          </a:p>
          <a:p>
            <a:r>
              <a:rPr lang="en-GB" sz="1100" dirty="0" smtClean="0"/>
              <a:t>Closed 1030-1800</a:t>
            </a:r>
            <a:endParaRPr lang="en-GB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3591128" y="11250469"/>
            <a:ext cx="1895273" cy="769441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Otley Road Race Route</a:t>
            </a:r>
            <a:endParaRPr lang="en-GB" sz="1100" dirty="0" smtClean="0"/>
          </a:p>
          <a:p>
            <a:r>
              <a:rPr lang="en-GB" sz="1100" dirty="0" smtClean="0"/>
              <a:t>Closed 1030-1800</a:t>
            </a:r>
          </a:p>
          <a:p>
            <a:r>
              <a:rPr lang="en-GB" sz="1100" dirty="0" smtClean="0"/>
              <a:t>See Circuit Map for vehicle Crossing Point Info</a:t>
            </a:r>
            <a:endParaRPr lang="en-GB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668313" y="9030508"/>
            <a:ext cx="1895273" cy="769441"/>
          </a:xfrm>
          <a:prstGeom prst="rect">
            <a:avLst/>
          </a:prstGeom>
          <a:gradFill>
            <a:gsLst>
              <a:gs pos="7000">
                <a:srgbClr val="00B0F0"/>
              </a:gs>
              <a:gs pos="50000">
                <a:srgbClr val="66FFFF"/>
              </a:gs>
              <a:gs pos="83000">
                <a:srgbClr val="66FFFF"/>
              </a:gs>
              <a:gs pos="99000">
                <a:srgbClr val="66FFFF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Beech Grove</a:t>
            </a:r>
          </a:p>
          <a:p>
            <a:r>
              <a:rPr lang="en-GB" sz="1100" b="1" dirty="0" smtClean="0"/>
              <a:t>Resident access only</a:t>
            </a:r>
          </a:p>
          <a:p>
            <a:endParaRPr lang="en-GB" sz="1100" dirty="0" smtClean="0"/>
          </a:p>
          <a:p>
            <a:endParaRPr lang="en-GB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7036455" y="5395475"/>
            <a:ext cx="1438072" cy="6001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FFFF00"/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Raglan Street &amp; Albert Street</a:t>
            </a:r>
          </a:p>
          <a:p>
            <a:r>
              <a:rPr lang="en-GB" sz="1100" dirty="0" smtClean="0"/>
              <a:t>Closed 1200-2000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963886" y="6164916"/>
            <a:ext cx="152400" cy="5060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290943" y="6372416"/>
            <a:ext cx="1511956" cy="4088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253262" y="9234539"/>
            <a:ext cx="1600200" cy="8772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127077" y="3812857"/>
            <a:ext cx="475844" cy="390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91128" y="8929978"/>
            <a:ext cx="1438072" cy="127727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6699FF"/>
              </a:gs>
              <a:gs pos="83000">
                <a:srgbClr val="6699FF"/>
              </a:gs>
              <a:gs pos="100000">
                <a:srgbClr val="0000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West Park</a:t>
            </a:r>
          </a:p>
          <a:p>
            <a:r>
              <a:rPr lang="en-GB" sz="1100" dirty="0" smtClean="0"/>
              <a:t>Closed 0900-2359</a:t>
            </a:r>
          </a:p>
          <a:p>
            <a:r>
              <a:rPr lang="en-GB" sz="1100" dirty="0" smtClean="0"/>
              <a:t>Managed access only outside of these times via Tower Street</a:t>
            </a:r>
          </a:p>
          <a:p>
            <a:endParaRPr lang="en-GB" sz="1100" dirty="0" smtClean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172199" y="6934419"/>
            <a:ext cx="195943" cy="108901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512282" y="5022811"/>
            <a:ext cx="986896" cy="61054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513361" y="4336390"/>
            <a:ext cx="1438072" cy="600164"/>
          </a:xfrm>
          <a:prstGeom prst="rect">
            <a:avLst/>
          </a:prstGeom>
          <a:gradFill>
            <a:gsLst>
              <a:gs pos="7000">
                <a:srgbClr val="66FF66"/>
              </a:gs>
              <a:gs pos="50000">
                <a:srgbClr val="66FF66"/>
              </a:gs>
              <a:gs pos="83000">
                <a:srgbClr val="00FF00"/>
              </a:gs>
              <a:gs pos="100000">
                <a:srgbClr val="00FF0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Race Areas + Team Parking</a:t>
            </a:r>
          </a:p>
          <a:p>
            <a:r>
              <a:rPr lang="en-GB" sz="1100" dirty="0" smtClean="0"/>
              <a:t>Closed 0900-2359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54064" y="6128657"/>
            <a:ext cx="1438072" cy="1107996"/>
          </a:xfrm>
          <a:prstGeom prst="rect">
            <a:avLst/>
          </a:prstGeom>
          <a:gradFill>
            <a:gsLst>
              <a:gs pos="700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The Ginnel &amp; Parliament Terrace</a:t>
            </a:r>
          </a:p>
          <a:p>
            <a:r>
              <a:rPr lang="en-GB" sz="1100" dirty="0" smtClean="0"/>
              <a:t>Resident Access Only via Montpellier 0900-2359</a:t>
            </a:r>
          </a:p>
          <a:p>
            <a:endParaRPr lang="en-GB" sz="11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5117849" y="5837122"/>
            <a:ext cx="1337784" cy="1470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204856" y="10292480"/>
            <a:ext cx="308505" cy="12625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2922817" y="7971033"/>
            <a:ext cx="702126" cy="19178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856923" y="10208841"/>
            <a:ext cx="92621" cy="10131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66162" y="1186887"/>
            <a:ext cx="213904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Key</a:t>
            </a:r>
          </a:p>
          <a:p>
            <a:endParaRPr lang="en-GB" dirty="0"/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922734" y="1698171"/>
            <a:ext cx="53884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513768" y="1471044"/>
            <a:ext cx="14723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 Way Traffic in place for event</a:t>
            </a:r>
            <a:endParaRPr lang="en-GB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7500209" y="1897249"/>
            <a:ext cx="14723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 Way Traffic in place for event</a:t>
            </a:r>
            <a:endParaRPr lang="en-GB" sz="1200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6922734" y="2128082"/>
            <a:ext cx="577475" cy="2722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644568" y="11262513"/>
            <a:ext cx="227783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Timings Subject to change dependent on race speed / crowd levels and traffic levels</a:t>
            </a:r>
          </a:p>
          <a:p>
            <a:r>
              <a:rPr lang="en-GB" sz="1200" dirty="0" smtClean="0"/>
              <a:t>For more information see</a:t>
            </a:r>
          </a:p>
          <a:p>
            <a:r>
              <a:rPr lang="en-GB" sz="1200" dirty="0" smtClean="0">
                <a:hlinkClick r:id="rId3"/>
              </a:rPr>
              <a:t>www.yokrshire2019.co.uk</a:t>
            </a:r>
            <a:endParaRPr lang="en-GB" sz="1200" dirty="0" smtClean="0"/>
          </a:p>
          <a:p>
            <a:r>
              <a:rPr lang="en-GB" sz="1200" dirty="0" smtClean="0"/>
              <a:t>@yorkshire2019travel</a:t>
            </a:r>
          </a:p>
        </p:txBody>
      </p:sp>
    </p:spTree>
    <p:extLst>
      <p:ext uri="{BB962C8B-B14F-4D97-AF65-F5344CB8AC3E}">
        <p14:creationId xmlns:p14="http://schemas.microsoft.com/office/powerpoint/2010/main" val="1370929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0" y="0"/>
            <a:ext cx="9048343" cy="12798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0514" y="8913565"/>
            <a:ext cx="1438072" cy="4308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6699FF"/>
              </a:gs>
              <a:gs pos="83000">
                <a:srgbClr val="6699FF"/>
              </a:gs>
              <a:gs pos="100000">
                <a:srgbClr val="0000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West Park</a:t>
            </a:r>
          </a:p>
          <a:p>
            <a:r>
              <a:rPr lang="en-GB" sz="1100" dirty="0" smtClean="0"/>
              <a:t>Managed access only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91671" y="6400777"/>
            <a:ext cx="1438072" cy="769441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Finish Line Area</a:t>
            </a:r>
          </a:p>
          <a:p>
            <a:r>
              <a:rPr lang="en-GB" sz="1100" dirty="0" smtClean="0"/>
              <a:t>Closed 18.09.2019 to 01.10.2019</a:t>
            </a:r>
          </a:p>
          <a:p>
            <a:endParaRPr lang="en-GB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065641" y="8554244"/>
            <a:ext cx="1895273" cy="769441"/>
          </a:xfrm>
          <a:prstGeom prst="rect">
            <a:avLst/>
          </a:prstGeom>
          <a:gradFill>
            <a:gsLst>
              <a:gs pos="7000">
                <a:srgbClr val="00B0F0"/>
              </a:gs>
              <a:gs pos="50000">
                <a:srgbClr val="66FFFF"/>
              </a:gs>
              <a:gs pos="83000">
                <a:srgbClr val="66FFFF"/>
              </a:gs>
              <a:gs pos="99000">
                <a:srgbClr val="66FFFF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Beech Grove</a:t>
            </a:r>
          </a:p>
          <a:p>
            <a:r>
              <a:rPr lang="en-GB" sz="1100" b="1" dirty="0" smtClean="0"/>
              <a:t>Resident access only</a:t>
            </a:r>
          </a:p>
          <a:p>
            <a:endParaRPr lang="en-GB" sz="1100" dirty="0" smtClean="0"/>
          </a:p>
          <a:p>
            <a:endParaRPr lang="en-GB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6728886" y="4985478"/>
            <a:ext cx="2257221" cy="76944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FFFF00"/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Raglan Street &amp; Albert Street</a:t>
            </a:r>
          </a:p>
          <a:p>
            <a:r>
              <a:rPr lang="en-GB" sz="1100" dirty="0" smtClean="0"/>
              <a:t>Access to Parliament Street via Raglan Street</a:t>
            </a:r>
          </a:p>
          <a:p>
            <a:r>
              <a:rPr lang="en-GB" sz="1100" dirty="0" smtClean="0"/>
              <a:t>One way system in operation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008586" y="6276909"/>
            <a:ext cx="130628" cy="3000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309102" y="6480944"/>
            <a:ext cx="1674084" cy="4054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177314" y="6106051"/>
            <a:ext cx="1305128" cy="2177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9498" y="460985"/>
            <a:ext cx="609436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800" b="1" dirty="0" smtClean="0"/>
              <a:t>Harrogate Town Centre Closures &amp; Traffic </a:t>
            </a:r>
            <a:r>
              <a:rPr lang="en-GB" sz="1800" b="1" dirty="0" err="1" smtClean="0"/>
              <a:t>Mgmt</a:t>
            </a:r>
            <a:r>
              <a:rPr lang="en-GB" sz="1800" b="1" dirty="0" smtClean="0"/>
              <a:t>  </a:t>
            </a:r>
          </a:p>
          <a:p>
            <a:r>
              <a:rPr lang="en-GB" sz="1800" b="1" dirty="0" smtClean="0"/>
              <a:t>0800  Monday 30</a:t>
            </a:r>
            <a:r>
              <a:rPr lang="en-GB" sz="1800" b="1" baseline="30000" dirty="0" smtClean="0"/>
              <a:t>th</a:t>
            </a:r>
            <a:r>
              <a:rPr lang="en-GB" sz="1800" b="1" dirty="0" smtClean="0"/>
              <a:t> to 2000 Monday 30th September  2019</a:t>
            </a:r>
            <a:r>
              <a:rPr lang="en-GB" b="1" dirty="0" smtClean="0"/>
              <a:t> </a:t>
            </a:r>
            <a:endParaRPr lang="en-GB" b="1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985699" y="7882059"/>
            <a:ext cx="702126" cy="19178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990852" y="10157967"/>
            <a:ext cx="92621" cy="10131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252685" y="6956409"/>
            <a:ext cx="229757" cy="92565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03861" y="7034513"/>
            <a:ext cx="1438072" cy="938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FCCFF"/>
              </a:gs>
              <a:gs pos="83000">
                <a:srgbClr val="FF99FF"/>
              </a:gs>
              <a:gs pos="100000">
                <a:srgbClr val="FF66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Tower Street and Belford Street</a:t>
            </a:r>
          </a:p>
          <a:p>
            <a:r>
              <a:rPr lang="en-GB" sz="1100" dirty="0" smtClean="0"/>
              <a:t>Two Way Traffic Local Access Only</a:t>
            </a:r>
          </a:p>
          <a:p>
            <a:endParaRPr lang="en-GB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6866162" y="1186887"/>
            <a:ext cx="213904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Key</a:t>
            </a:r>
          </a:p>
          <a:p>
            <a:endParaRPr lang="en-GB" dirty="0"/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922734" y="1698171"/>
            <a:ext cx="53884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13768" y="1471044"/>
            <a:ext cx="14723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 Way Traffic in place for event</a:t>
            </a:r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500209" y="1897249"/>
            <a:ext cx="14723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 Way Traffic in place for event</a:t>
            </a:r>
            <a:endParaRPr lang="en-GB" sz="12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922734" y="2139043"/>
            <a:ext cx="538843" cy="1626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071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27" y="-89110"/>
            <a:ext cx="9113658" cy="12890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91122" y="424296"/>
            <a:ext cx="295547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Harrogate Town Centre Closures MASTER TEMPLATE</a:t>
            </a:r>
          </a:p>
          <a:p>
            <a:pPr algn="ctr"/>
            <a:r>
              <a:rPr lang="en-GB" b="1" dirty="0" smtClean="0"/>
              <a:t>September 2019 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01470" y="1960671"/>
            <a:ext cx="1747158" cy="60016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Deviation Route Closure</a:t>
            </a:r>
            <a:endParaRPr lang="en-GB" sz="1100" dirty="0" smtClean="0"/>
          </a:p>
          <a:p>
            <a:r>
              <a:rPr lang="en-GB" sz="1100" dirty="0" smtClean="0"/>
              <a:t>Closed </a:t>
            </a:r>
          </a:p>
          <a:p>
            <a:r>
              <a:rPr lang="en-GB" sz="1100" dirty="0" smtClean="0"/>
              <a:t>Closed</a:t>
            </a:r>
            <a:endParaRPr lang="en-GB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6252685" y="3492863"/>
            <a:ext cx="1438072" cy="43088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Main Shopping Area</a:t>
            </a:r>
          </a:p>
          <a:p>
            <a:r>
              <a:rPr lang="en-GB" sz="1100" dirty="0" smtClean="0"/>
              <a:t>No Vehicle Access</a:t>
            </a:r>
            <a:endParaRPr lang="en-GB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668313" y="1360507"/>
            <a:ext cx="1257300" cy="110799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rgbClr val="009999"/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Ripon Road Sector</a:t>
            </a:r>
          </a:p>
          <a:p>
            <a:r>
              <a:rPr lang="en-GB" sz="1100" dirty="0" smtClean="0"/>
              <a:t>Closed</a:t>
            </a:r>
          </a:p>
          <a:p>
            <a:r>
              <a:rPr lang="en-GB" sz="1100" dirty="0" smtClean="0"/>
              <a:t>See circuit Map for vehicle crossing Point info</a:t>
            </a:r>
          </a:p>
          <a:p>
            <a:endParaRPr lang="en-GB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2780143" y="6356245"/>
            <a:ext cx="1438072" cy="769441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Finish Line Area</a:t>
            </a:r>
          </a:p>
          <a:p>
            <a:r>
              <a:rPr lang="en-GB" sz="1100" dirty="0" smtClean="0"/>
              <a:t>Closed 18.09.2019 to 01.10.2019</a:t>
            </a:r>
          </a:p>
          <a:p>
            <a:endParaRPr lang="en-GB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7216648" y="6793000"/>
            <a:ext cx="1438072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FCCFF"/>
              </a:gs>
              <a:gs pos="83000">
                <a:srgbClr val="FF99FF"/>
              </a:gs>
              <a:gs pos="100000">
                <a:srgbClr val="FF66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Tower Street and Belford Street</a:t>
            </a:r>
          </a:p>
          <a:p>
            <a:r>
              <a:rPr lang="en-GB" sz="1100" dirty="0" smtClean="0"/>
              <a:t>Local Access Only</a:t>
            </a:r>
          </a:p>
          <a:p>
            <a:endParaRPr lang="en-GB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6455633" y="10119867"/>
            <a:ext cx="2199087" cy="769441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2">
                  <a:lumMod val="40000"/>
                  <a:lumOff val="60000"/>
                </a:schemeClr>
              </a:gs>
              <a:gs pos="83000">
                <a:schemeClr val="accent2">
                  <a:lumMod val="40000"/>
                  <a:lumOff val="60000"/>
                </a:schemeClr>
              </a:gs>
              <a:gs pos="100000">
                <a:schemeClr val="accent2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York Place / Leeds Road</a:t>
            </a:r>
          </a:p>
          <a:p>
            <a:r>
              <a:rPr lang="en-GB" sz="1100" dirty="0" smtClean="0"/>
              <a:t>One Way York Place to Leeds Road </a:t>
            </a:r>
          </a:p>
          <a:p>
            <a:endParaRPr lang="en-GB" sz="1100" dirty="0" smtClean="0"/>
          </a:p>
          <a:p>
            <a:r>
              <a:rPr lang="en-GB" sz="1100" dirty="0" smtClean="0"/>
              <a:t>Closed</a:t>
            </a:r>
            <a:endParaRPr lang="en-GB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3591128" y="11250469"/>
            <a:ext cx="1895273" cy="938719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Otley Road Race Route</a:t>
            </a:r>
          </a:p>
          <a:p>
            <a:endParaRPr lang="en-GB" sz="1100" dirty="0" smtClean="0"/>
          </a:p>
          <a:p>
            <a:r>
              <a:rPr lang="en-GB" sz="1100" dirty="0" smtClean="0"/>
              <a:t>Closed </a:t>
            </a:r>
          </a:p>
          <a:p>
            <a:r>
              <a:rPr lang="en-GB" sz="1100" dirty="0" smtClean="0"/>
              <a:t>See Circuit Map for vehicle Crossing Point Info</a:t>
            </a:r>
            <a:endParaRPr lang="en-GB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668313" y="9030508"/>
            <a:ext cx="1895273" cy="769441"/>
          </a:xfrm>
          <a:prstGeom prst="rect">
            <a:avLst/>
          </a:prstGeom>
          <a:gradFill>
            <a:gsLst>
              <a:gs pos="7000">
                <a:srgbClr val="00B0F0"/>
              </a:gs>
              <a:gs pos="50000">
                <a:srgbClr val="66FFFF"/>
              </a:gs>
              <a:gs pos="83000">
                <a:srgbClr val="66FFFF"/>
              </a:gs>
              <a:gs pos="99000">
                <a:srgbClr val="66FFFF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Beech Grove</a:t>
            </a:r>
          </a:p>
          <a:p>
            <a:r>
              <a:rPr lang="en-GB" sz="1100" b="1" dirty="0" smtClean="0"/>
              <a:t>Resident access only</a:t>
            </a:r>
          </a:p>
          <a:p>
            <a:endParaRPr lang="en-GB" sz="1100" dirty="0" smtClean="0"/>
          </a:p>
          <a:p>
            <a:endParaRPr lang="en-GB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7036455" y="5395475"/>
            <a:ext cx="1438072" cy="76944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FFFF00"/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Raglan Street &amp; Albert Street</a:t>
            </a:r>
          </a:p>
          <a:p>
            <a:r>
              <a:rPr lang="en-GB" sz="1100" dirty="0" smtClean="0"/>
              <a:t>Closed </a:t>
            </a:r>
          </a:p>
          <a:p>
            <a:r>
              <a:rPr lang="en-GB" sz="1100" dirty="0" smtClean="0"/>
              <a:t>Closed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963886" y="6164916"/>
            <a:ext cx="65314" cy="4408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250794" y="6493230"/>
            <a:ext cx="1511956" cy="4088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168720" y="9242644"/>
            <a:ext cx="1600200" cy="8772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154871" y="3812857"/>
            <a:ext cx="475844" cy="390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91128" y="8929978"/>
            <a:ext cx="1438072" cy="127727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6699FF"/>
              </a:gs>
              <a:gs pos="83000">
                <a:srgbClr val="6699FF"/>
              </a:gs>
              <a:gs pos="100000">
                <a:srgbClr val="0000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West Park</a:t>
            </a:r>
          </a:p>
          <a:p>
            <a:r>
              <a:rPr lang="en-GB" sz="1100" dirty="0" smtClean="0"/>
              <a:t>Closed </a:t>
            </a:r>
          </a:p>
          <a:p>
            <a:r>
              <a:rPr lang="en-GB" sz="1100" dirty="0" smtClean="0"/>
              <a:t>Managed access only outside of these times via Tower Street</a:t>
            </a:r>
          </a:p>
          <a:p>
            <a:endParaRPr lang="en-GB" sz="1100" dirty="0" smtClean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252685" y="6956409"/>
            <a:ext cx="195943" cy="108901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512282" y="5022811"/>
            <a:ext cx="986896" cy="61054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513361" y="4336390"/>
            <a:ext cx="1438072" cy="769441"/>
          </a:xfrm>
          <a:prstGeom prst="rect">
            <a:avLst/>
          </a:prstGeom>
          <a:gradFill>
            <a:gsLst>
              <a:gs pos="7000">
                <a:srgbClr val="66FF66"/>
              </a:gs>
              <a:gs pos="50000">
                <a:srgbClr val="66FF66"/>
              </a:gs>
              <a:gs pos="83000">
                <a:srgbClr val="00FF00"/>
              </a:gs>
              <a:gs pos="100000">
                <a:srgbClr val="00FF0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Race Areas + Team Parking</a:t>
            </a:r>
          </a:p>
          <a:p>
            <a:r>
              <a:rPr lang="en-GB" sz="1100" dirty="0" smtClean="0"/>
              <a:t>Closed</a:t>
            </a:r>
          </a:p>
          <a:p>
            <a:endParaRPr lang="en-GB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954064" y="6128657"/>
            <a:ext cx="1438072" cy="938719"/>
          </a:xfrm>
          <a:prstGeom prst="rect">
            <a:avLst/>
          </a:prstGeom>
          <a:gradFill>
            <a:gsLst>
              <a:gs pos="700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The Ginnel &amp; Parliament Terrace</a:t>
            </a:r>
          </a:p>
          <a:p>
            <a:r>
              <a:rPr lang="en-GB" sz="1100" dirty="0" smtClean="0"/>
              <a:t>Resident Access Only via Montpellier</a:t>
            </a:r>
          </a:p>
          <a:p>
            <a:endParaRPr lang="en-GB" sz="11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5175577" y="6103586"/>
            <a:ext cx="1337784" cy="1470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168720" y="10255292"/>
            <a:ext cx="471210" cy="11991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3004457" y="7882059"/>
            <a:ext cx="702126" cy="19178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938563" y="10119867"/>
            <a:ext cx="92621" cy="10131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66162" y="1186887"/>
            <a:ext cx="213904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Key</a:t>
            </a:r>
          </a:p>
          <a:p>
            <a:endParaRPr lang="en-GB" dirty="0"/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922734" y="1698171"/>
            <a:ext cx="53884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513768" y="1471044"/>
            <a:ext cx="14723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 Way Traffic in place for event</a:t>
            </a:r>
            <a:endParaRPr lang="en-GB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7500209" y="1897249"/>
            <a:ext cx="14723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 Way Traffic in place for event</a:t>
            </a:r>
            <a:endParaRPr lang="en-GB" sz="1200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6922734" y="2128082"/>
            <a:ext cx="577475" cy="2722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644568" y="11262513"/>
            <a:ext cx="227783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Timings Subject to change dependent on race speed / crowd levels and traffic levels</a:t>
            </a:r>
          </a:p>
          <a:p>
            <a:r>
              <a:rPr lang="en-GB" sz="1200" dirty="0" smtClean="0"/>
              <a:t>For more information see</a:t>
            </a:r>
          </a:p>
          <a:p>
            <a:r>
              <a:rPr lang="en-GB" sz="1200" dirty="0" smtClean="0">
                <a:hlinkClick r:id="rId3"/>
              </a:rPr>
              <a:t>www.yokrshire2019.co.uk</a:t>
            </a:r>
            <a:endParaRPr lang="en-GB" sz="1200" dirty="0" smtClean="0"/>
          </a:p>
          <a:p>
            <a:r>
              <a:rPr lang="en-GB" sz="1200" dirty="0" smtClean="0"/>
              <a:t>@yorkshire2019travel</a:t>
            </a:r>
          </a:p>
        </p:txBody>
      </p:sp>
    </p:spTree>
    <p:extLst>
      <p:ext uri="{BB962C8B-B14F-4D97-AF65-F5344CB8AC3E}">
        <p14:creationId xmlns:p14="http://schemas.microsoft.com/office/powerpoint/2010/main" val="2221914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1" y="-89110"/>
            <a:ext cx="9113658" cy="12890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91122" y="424296"/>
            <a:ext cx="295547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Harrogate Town Centre Road Closures Saturday 21st September 2019 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01470" y="1960671"/>
            <a:ext cx="1747158" cy="60016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Deviation Route Closure</a:t>
            </a:r>
            <a:endParaRPr lang="en-GB" sz="1100" dirty="0" smtClean="0"/>
          </a:p>
          <a:p>
            <a:r>
              <a:rPr lang="en-GB" sz="1100" dirty="0" smtClean="0"/>
              <a:t>Closed 0830-1100</a:t>
            </a:r>
          </a:p>
          <a:p>
            <a:r>
              <a:rPr lang="en-GB" sz="1100" dirty="0" smtClean="0"/>
              <a:t>Closed 1330-1730</a:t>
            </a:r>
            <a:endParaRPr lang="en-GB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6252685" y="3492863"/>
            <a:ext cx="1438072" cy="76944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Main Shopping Area</a:t>
            </a:r>
          </a:p>
          <a:p>
            <a:r>
              <a:rPr lang="en-GB" sz="1100" dirty="0" smtClean="0"/>
              <a:t>No Vehicle Access</a:t>
            </a:r>
          </a:p>
          <a:p>
            <a:r>
              <a:rPr lang="en-GB" sz="1100" dirty="0" smtClean="0"/>
              <a:t>0830-1930</a:t>
            </a:r>
          </a:p>
          <a:p>
            <a:endParaRPr lang="en-GB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668313" y="1360507"/>
            <a:ext cx="1257300" cy="110799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rgbClr val="009999"/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Ripon Road Sector</a:t>
            </a:r>
          </a:p>
          <a:p>
            <a:r>
              <a:rPr lang="en-GB" sz="1100" dirty="0" smtClean="0"/>
              <a:t>Closed 0700-1830</a:t>
            </a:r>
          </a:p>
          <a:p>
            <a:r>
              <a:rPr lang="en-GB" sz="1100" dirty="0" smtClean="0"/>
              <a:t>See circuit Map for vehicle crossing Point info</a:t>
            </a:r>
          </a:p>
          <a:p>
            <a:endParaRPr lang="en-GB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2780143" y="6356245"/>
            <a:ext cx="1438072" cy="769441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Finish Line Area</a:t>
            </a:r>
          </a:p>
          <a:p>
            <a:r>
              <a:rPr lang="en-GB" sz="1100" dirty="0" smtClean="0"/>
              <a:t>Closed 18.09.2019 to 01.10.2019</a:t>
            </a:r>
          </a:p>
          <a:p>
            <a:endParaRPr lang="en-GB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7216648" y="6793000"/>
            <a:ext cx="1438072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FCCFF"/>
              </a:gs>
              <a:gs pos="83000">
                <a:srgbClr val="FF99FF"/>
              </a:gs>
              <a:gs pos="100000">
                <a:srgbClr val="FF66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Tower Street and Belford Street</a:t>
            </a:r>
          </a:p>
          <a:p>
            <a:r>
              <a:rPr lang="en-GB" sz="1100" dirty="0" smtClean="0"/>
              <a:t>Local Access Only</a:t>
            </a:r>
          </a:p>
          <a:p>
            <a:endParaRPr lang="en-GB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6455633" y="10119867"/>
            <a:ext cx="2199087" cy="938719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2">
                  <a:lumMod val="40000"/>
                  <a:lumOff val="60000"/>
                </a:schemeClr>
              </a:gs>
              <a:gs pos="83000">
                <a:schemeClr val="accent2">
                  <a:lumMod val="40000"/>
                  <a:lumOff val="60000"/>
                </a:schemeClr>
              </a:gs>
              <a:gs pos="100000">
                <a:schemeClr val="accent2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York Place / Leeds Road</a:t>
            </a:r>
          </a:p>
          <a:p>
            <a:r>
              <a:rPr lang="en-GB" sz="1100" dirty="0" smtClean="0"/>
              <a:t>One Way York Place to Leeds Road </a:t>
            </a:r>
          </a:p>
          <a:p>
            <a:r>
              <a:rPr lang="en-GB" sz="1100" dirty="0" smtClean="0"/>
              <a:t>0700-0830 &amp; 1100-1200</a:t>
            </a:r>
          </a:p>
          <a:p>
            <a:r>
              <a:rPr lang="en-GB" sz="1100" dirty="0" smtClean="0"/>
              <a:t>Closed 0830-1100</a:t>
            </a:r>
          </a:p>
          <a:p>
            <a:endParaRPr lang="en-GB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3591128" y="11250469"/>
            <a:ext cx="1895273" cy="938719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Otley Road Race Route</a:t>
            </a:r>
          </a:p>
          <a:p>
            <a:endParaRPr lang="en-GB" sz="1100" dirty="0" smtClean="0"/>
          </a:p>
          <a:p>
            <a:r>
              <a:rPr lang="en-GB" sz="1100" dirty="0" smtClean="0"/>
              <a:t>Closed 0700-1200</a:t>
            </a:r>
          </a:p>
          <a:p>
            <a:r>
              <a:rPr lang="en-GB" sz="1100" dirty="0" smtClean="0"/>
              <a:t>See Circuit Map for vehicle Crossing Point Info</a:t>
            </a:r>
            <a:endParaRPr lang="en-GB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668313" y="9030508"/>
            <a:ext cx="1895273" cy="769441"/>
          </a:xfrm>
          <a:prstGeom prst="rect">
            <a:avLst/>
          </a:prstGeom>
          <a:gradFill>
            <a:gsLst>
              <a:gs pos="7000">
                <a:srgbClr val="00B0F0"/>
              </a:gs>
              <a:gs pos="50000">
                <a:srgbClr val="66FFFF"/>
              </a:gs>
              <a:gs pos="83000">
                <a:srgbClr val="66FFFF"/>
              </a:gs>
              <a:gs pos="99000">
                <a:srgbClr val="66FFFF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Beech Grove</a:t>
            </a:r>
          </a:p>
          <a:p>
            <a:r>
              <a:rPr lang="en-GB" sz="1100" b="1" dirty="0" smtClean="0"/>
              <a:t>Resident access only</a:t>
            </a:r>
          </a:p>
          <a:p>
            <a:endParaRPr lang="en-GB" sz="1100" dirty="0" smtClean="0"/>
          </a:p>
          <a:p>
            <a:endParaRPr lang="en-GB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7036455" y="5395475"/>
            <a:ext cx="1438072" cy="76944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FFFF00"/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Raglan Street &amp; Albert Street</a:t>
            </a:r>
          </a:p>
          <a:p>
            <a:r>
              <a:rPr lang="en-GB" sz="1100" dirty="0" smtClean="0"/>
              <a:t>Closed 0830-1100</a:t>
            </a:r>
          </a:p>
          <a:p>
            <a:r>
              <a:rPr lang="en-GB" sz="1100" dirty="0" smtClean="0"/>
              <a:t>Closed 1130-1730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963886" y="6164916"/>
            <a:ext cx="153963" cy="4679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267218" y="6428489"/>
            <a:ext cx="1511956" cy="4088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330270" y="9326959"/>
            <a:ext cx="1438072" cy="8044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980293" y="3581400"/>
            <a:ext cx="496457" cy="632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91128" y="8929978"/>
            <a:ext cx="1438072" cy="127727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6699FF"/>
              </a:gs>
              <a:gs pos="83000">
                <a:srgbClr val="6699FF"/>
              </a:gs>
              <a:gs pos="100000">
                <a:srgbClr val="0000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West Park</a:t>
            </a:r>
          </a:p>
          <a:p>
            <a:r>
              <a:rPr lang="en-GB" sz="1100" dirty="0" smtClean="0"/>
              <a:t>Closed 0600-1900</a:t>
            </a:r>
          </a:p>
          <a:p>
            <a:r>
              <a:rPr lang="en-GB" sz="1100" dirty="0" smtClean="0"/>
              <a:t>Managed access only outside of these times via Tower Street</a:t>
            </a:r>
          </a:p>
          <a:p>
            <a:endParaRPr lang="en-GB" sz="1100" dirty="0" smtClean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131738" y="7125095"/>
            <a:ext cx="241894" cy="86082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512282" y="5022811"/>
            <a:ext cx="986896" cy="61054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513361" y="4336390"/>
            <a:ext cx="1438072" cy="938719"/>
          </a:xfrm>
          <a:prstGeom prst="rect">
            <a:avLst/>
          </a:prstGeom>
          <a:gradFill>
            <a:gsLst>
              <a:gs pos="7000">
                <a:srgbClr val="66FF66"/>
              </a:gs>
              <a:gs pos="50000">
                <a:srgbClr val="66FF66"/>
              </a:gs>
              <a:gs pos="83000">
                <a:srgbClr val="00FF00"/>
              </a:gs>
              <a:gs pos="100000">
                <a:srgbClr val="00FF0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Race Areas + Team Parking</a:t>
            </a:r>
          </a:p>
          <a:p>
            <a:r>
              <a:rPr lang="en-GB" sz="1100" dirty="0" smtClean="0"/>
              <a:t>Closed 0600-1930</a:t>
            </a:r>
          </a:p>
          <a:p>
            <a:endParaRPr lang="en-GB" sz="1100" dirty="0" smtClean="0"/>
          </a:p>
          <a:p>
            <a:endParaRPr lang="en-GB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954064" y="6128657"/>
            <a:ext cx="1438072" cy="938719"/>
          </a:xfrm>
          <a:prstGeom prst="rect">
            <a:avLst/>
          </a:prstGeom>
          <a:gradFill>
            <a:gsLst>
              <a:gs pos="700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The Ginnel &amp; Parliament Terrace</a:t>
            </a:r>
          </a:p>
          <a:p>
            <a:r>
              <a:rPr lang="en-GB" sz="1100" dirty="0" smtClean="0"/>
              <a:t>Resident Access Only 0600-1900 via Montpellier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5117849" y="6113505"/>
            <a:ext cx="1337784" cy="1470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119736" y="10299510"/>
            <a:ext cx="406477" cy="11610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2992899" y="7898789"/>
            <a:ext cx="702126" cy="19178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978958" y="10119867"/>
            <a:ext cx="92621" cy="10131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866162" y="1186887"/>
            <a:ext cx="213904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Key</a:t>
            </a:r>
          </a:p>
          <a:p>
            <a:endParaRPr lang="en-GB" dirty="0"/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6922734" y="1698171"/>
            <a:ext cx="53884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513768" y="1471044"/>
            <a:ext cx="14723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 Way Traffic in place for event</a:t>
            </a:r>
            <a:endParaRPr lang="en-GB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7500209" y="1897249"/>
            <a:ext cx="14723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 Way Traffic in place for event</a:t>
            </a:r>
            <a:endParaRPr lang="en-GB" sz="1200" dirty="0"/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6922734" y="2152650"/>
            <a:ext cx="563916" cy="265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644568" y="11262513"/>
            <a:ext cx="227783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Timings Subject to change dependent on race speed / crowd levels and traffic levels</a:t>
            </a:r>
          </a:p>
          <a:p>
            <a:r>
              <a:rPr lang="en-GB" sz="1200" dirty="0" smtClean="0"/>
              <a:t>For more information see</a:t>
            </a:r>
          </a:p>
          <a:p>
            <a:r>
              <a:rPr lang="en-GB" sz="1200" dirty="0" smtClean="0">
                <a:hlinkClick r:id="rId3"/>
              </a:rPr>
              <a:t>www.yokrshire2019.co.uk</a:t>
            </a:r>
            <a:endParaRPr lang="en-GB" sz="1200" dirty="0" smtClean="0"/>
          </a:p>
          <a:p>
            <a:r>
              <a:rPr lang="en-GB" sz="1200" dirty="0" smtClean="0"/>
              <a:t>@yorkshire2019travel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954064" y="4781550"/>
            <a:ext cx="512786" cy="613925"/>
          </a:xfrm>
          <a:prstGeom prst="line">
            <a:avLst/>
          </a:prstGeom>
          <a:ln w="7620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1466850" y="4431635"/>
            <a:ext cx="149099" cy="339639"/>
          </a:xfrm>
          <a:prstGeom prst="line">
            <a:avLst/>
          </a:prstGeom>
          <a:ln w="7620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668313" y="4165527"/>
            <a:ext cx="628650" cy="328962"/>
          </a:xfrm>
          <a:prstGeom prst="line">
            <a:avLst/>
          </a:prstGeom>
          <a:ln w="7620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222326" y="4198100"/>
            <a:ext cx="450774" cy="275438"/>
          </a:xfrm>
          <a:prstGeom prst="line">
            <a:avLst/>
          </a:prstGeom>
          <a:ln w="7620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075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27" y="-89110"/>
            <a:ext cx="9113658" cy="12890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91122" y="424296"/>
            <a:ext cx="295547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Harrogate Town Centre Closures Sunday 22nd </a:t>
            </a:r>
          </a:p>
          <a:p>
            <a:pPr algn="ctr"/>
            <a:r>
              <a:rPr lang="en-GB" b="1" dirty="0" smtClean="0"/>
              <a:t>September 2019 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01470" y="1960671"/>
            <a:ext cx="1747158" cy="430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Deviation Route Closure</a:t>
            </a:r>
            <a:endParaRPr lang="en-GB" sz="1100" dirty="0" smtClean="0"/>
          </a:p>
          <a:p>
            <a:r>
              <a:rPr lang="en-GB" sz="1100" dirty="0" smtClean="0"/>
              <a:t>Closed 1200-1640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52685" y="3492863"/>
            <a:ext cx="1438072" cy="6001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Main Shopping Area</a:t>
            </a:r>
          </a:p>
          <a:p>
            <a:r>
              <a:rPr lang="en-GB" sz="1100" dirty="0" smtClean="0"/>
              <a:t>No Vehicle Access</a:t>
            </a:r>
          </a:p>
          <a:p>
            <a:r>
              <a:rPr lang="en-GB" sz="1100" dirty="0" smtClean="0"/>
              <a:t>0400-1800</a:t>
            </a:r>
            <a:endParaRPr lang="en-GB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668313" y="1360507"/>
            <a:ext cx="1257300" cy="110799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rgbClr val="009999"/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Ripon Road Sector</a:t>
            </a:r>
          </a:p>
          <a:p>
            <a:r>
              <a:rPr lang="en-GB" sz="1100" dirty="0" smtClean="0"/>
              <a:t>Closed 1030-1740</a:t>
            </a:r>
          </a:p>
          <a:p>
            <a:r>
              <a:rPr lang="en-GB" sz="1100" dirty="0" smtClean="0"/>
              <a:t>See circuit Map for vehicle crossing Point info</a:t>
            </a:r>
          </a:p>
          <a:p>
            <a:endParaRPr lang="en-GB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2780143" y="6356245"/>
            <a:ext cx="1438072" cy="769441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Finish Line Area</a:t>
            </a:r>
          </a:p>
          <a:p>
            <a:r>
              <a:rPr lang="en-GB" sz="1100" dirty="0" smtClean="0"/>
              <a:t>Closed 18.09.2019 to 01.10.2019</a:t>
            </a:r>
          </a:p>
          <a:p>
            <a:endParaRPr lang="en-GB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7216648" y="6793000"/>
            <a:ext cx="1438072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FCCFF"/>
              </a:gs>
              <a:gs pos="83000">
                <a:srgbClr val="FF99FF"/>
              </a:gs>
              <a:gs pos="100000">
                <a:srgbClr val="FF66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Tower Street and Belford Street</a:t>
            </a:r>
          </a:p>
          <a:p>
            <a:r>
              <a:rPr lang="en-GB" sz="1100" dirty="0" smtClean="0"/>
              <a:t>Local Access Only</a:t>
            </a:r>
          </a:p>
          <a:p>
            <a:r>
              <a:rPr lang="en-GB" sz="1100" dirty="0" smtClean="0"/>
              <a:t>Closed 1200-1640</a:t>
            </a:r>
            <a:endParaRPr lang="en-GB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6455633" y="10119867"/>
            <a:ext cx="2199087" cy="769441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2">
                  <a:lumMod val="40000"/>
                  <a:lumOff val="60000"/>
                </a:schemeClr>
              </a:gs>
              <a:gs pos="83000">
                <a:schemeClr val="accent2">
                  <a:lumMod val="40000"/>
                  <a:lumOff val="60000"/>
                </a:schemeClr>
              </a:gs>
              <a:gs pos="100000">
                <a:schemeClr val="accent2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York Place / Leeds Road</a:t>
            </a:r>
          </a:p>
          <a:p>
            <a:r>
              <a:rPr lang="en-GB" sz="1100" dirty="0" smtClean="0"/>
              <a:t>One Way York Place to Leeds Road </a:t>
            </a:r>
          </a:p>
          <a:p>
            <a:r>
              <a:rPr lang="en-GB" sz="1100" dirty="0" smtClean="0"/>
              <a:t>0700-1200 &amp; 1640-1740</a:t>
            </a:r>
          </a:p>
          <a:p>
            <a:r>
              <a:rPr lang="en-GB" sz="1100" dirty="0" smtClean="0"/>
              <a:t>Closed 1200-1640</a:t>
            </a:r>
            <a:endParaRPr lang="en-GB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3591128" y="11250469"/>
            <a:ext cx="1895273" cy="769441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Otley Road Race Route</a:t>
            </a:r>
            <a:endParaRPr lang="en-GB" sz="1100" dirty="0" smtClean="0"/>
          </a:p>
          <a:p>
            <a:r>
              <a:rPr lang="en-GB" sz="1100" dirty="0" smtClean="0"/>
              <a:t>Closed 0700-1740</a:t>
            </a:r>
          </a:p>
          <a:p>
            <a:r>
              <a:rPr lang="en-GB" sz="1100" dirty="0" smtClean="0"/>
              <a:t>See Circuit Map for vehicle Crossing Point Info</a:t>
            </a:r>
            <a:endParaRPr lang="en-GB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668313" y="9030508"/>
            <a:ext cx="1895273" cy="769441"/>
          </a:xfrm>
          <a:prstGeom prst="rect">
            <a:avLst/>
          </a:prstGeom>
          <a:gradFill>
            <a:gsLst>
              <a:gs pos="7000">
                <a:srgbClr val="00B0F0"/>
              </a:gs>
              <a:gs pos="50000">
                <a:srgbClr val="66FFFF"/>
              </a:gs>
              <a:gs pos="83000">
                <a:srgbClr val="66FFFF"/>
              </a:gs>
              <a:gs pos="99000">
                <a:srgbClr val="66FFFF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Beech Grove</a:t>
            </a:r>
          </a:p>
          <a:p>
            <a:r>
              <a:rPr lang="en-GB" sz="1100" b="1" dirty="0" smtClean="0"/>
              <a:t>Resident access only</a:t>
            </a:r>
          </a:p>
          <a:p>
            <a:endParaRPr lang="en-GB" sz="1100" dirty="0" smtClean="0"/>
          </a:p>
          <a:p>
            <a:endParaRPr lang="en-GB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7036455" y="5395475"/>
            <a:ext cx="1438072" cy="6001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FFFF00"/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Raglan Street &amp; Albert Street</a:t>
            </a:r>
          </a:p>
          <a:p>
            <a:r>
              <a:rPr lang="en-GB" sz="1100" dirty="0" smtClean="0"/>
              <a:t>Closed 1200-1640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001984" y="6296362"/>
            <a:ext cx="130628" cy="3000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132612" y="6487691"/>
            <a:ext cx="1511956" cy="4088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223729" y="9239379"/>
            <a:ext cx="1600200" cy="8772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980293" y="3638407"/>
            <a:ext cx="475844" cy="390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91128" y="8929978"/>
            <a:ext cx="1438072" cy="127727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6699FF"/>
              </a:gs>
              <a:gs pos="83000">
                <a:srgbClr val="6699FF"/>
              </a:gs>
              <a:gs pos="100000">
                <a:srgbClr val="0000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West Park</a:t>
            </a:r>
          </a:p>
          <a:p>
            <a:r>
              <a:rPr lang="en-GB" sz="1100" dirty="0" smtClean="0"/>
              <a:t>Closed 0400-1800</a:t>
            </a:r>
          </a:p>
          <a:p>
            <a:r>
              <a:rPr lang="en-GB" sz="1100" dirty="0" smtClean="0"/>
              <a:t>Managed access only outside of these times via Tower Street</a:t>
            </a:r>
          </a:p>
          <a:p>
            <a:endParaRPr lang="en-GB" sz="1100" dirty="0" smtClean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252685" y="6956409"/>
            <a:ext cx="195943" cy="108901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731828" y="5105831"/>
            <a:ext cx="986896" cy="61054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513361" y="4336390"/>
            <a:ext cx="1438072" cy="769441"/>
          </a:xfrm>
          <a:prstGeom prst="rect">
            <a:avLst/>
          </a:prstGeom>
          <a:gradFill>
            <a:gsLst>
              <a:gs pos="7000">
                <a:srgbClr val="66FF66"/>
              </a:gs>
              <a:gs pos="50000">
                <a:srgbClr val="66FF66"/>
              </a:gs>
              <a:gs pos="83000">
                <a:srgbClr val="00FF00"/>
              </a:gs>
              <a:gs pos="100000">
                <a:srgbClr val="00FF0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Race Areas + Team Parking</a:t>
            </a:r>
          </a:p>
          <a:p>
            <a:r>
              <a:rPr lang="en-GB" sz="1100" dirty="0" smtClean="0"/>
              <a:t>Closed 0400-1800</a:t>
            </a:r>
          </a:p>
          <a:p>
            <a:endParaRPr lang="en-GB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954064" y="6128657"/>
            <a:ext cx="1438072" cy="938719"/>
          </a:xfrm>
          <a:prstGeom prst="rect">
            <a:avLst/>
          </a:prstGeom>
          <a:gradFill>
            <a:gsLst>
              <a:gs pos="700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The Ginnel &amp; Parliament Terrace</a:t>
            </a:r>
          </a:p>
          <a:p>
            <a:r>
              <a:rPr lang="en-GB" sz="1100" dirty="0" smtClean="0"/>
              <a:t>Resident Access Only 0400-1800 via Montpellier</a:t>
            </a:r>
            <a:endParaRPr lang="en-GB" sz="11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5154384" y="6064041"/>
            <a:ext cx="1337784" cy="1470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175323" y="10297320"/>
            <a:ext cx="442028" cy="11839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2987840" y="7901252"/>
            <a:ext cx="702126" cy="19178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921946" y="10139060"/>
            <a:ext cx="92621" cy="10131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66162" y="1186887"/>
            <a:ext cx="213904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Key</a:t>
            </a:r>
          </a:p>
          <a:p>
            <a:endParaRPr lang="en-GB" dirty="0"/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922734" y="1698171"/>
            <a:ext cx="53884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513768" y="1471044"/>
            <a:ext cx="14723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 Way Traffic in place for event</a:t>
            </a:r>
            <a:endParaRPr lang="en-GB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7500209" y="1897249"/>
            <a:ext cx="14723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 Way Traffic in place for event</a:t>
            </a:r>
            <a:endParaRPr lang="en-GB" sz="1200" dirty="0"/>
          </a:p>
        </p:txBody>
      </p:sp>
      <p:cxnSp>
        <p:nvCxnSpPr>
          <p:cNvPr id="37" name="Straight Arrow Connector 36"/>
          <p:cNvCxnSpPr>
            <a:endCxn id="34" idx="1"/>
          </p:cNvCxnSpPr>
          <p:nvPr/>
        </p:nvCxnSpPr>
        <p:spPr>
          <a:xfrm flipV="1">
            <a:off x="6922734" y="2128082"/>
            <a:ext cx="577475" cy="2722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644568" y="11262513"/>
            <a:ext cx="227783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Timings Subject to change dependent on race speed / crowd levels and traffic levels</a:t>
            </a:r>
          </a:p>
          <a:p>
            <a:r>
              <a:rPr lang="en-GB" sz="1200" dirty="0" smtClean="0"/>
              <a:t>For more information see</a:t>
            </a:r>
          </a:p>
          <a:p>
            <a:r>
              <a:rPr lang="en-GB" sz="1200" dirty="0" smtClean="0">
                <a:hlinkClick r:id="rId3"/>
              </a:rPr>
              <a:t>www.yokrshire2019.co.uk</a:t>
            </a:r>
            <a:endParaRPr lang="en-GB" sz="1200" dirty="0" smtClean="0"/>
          </a:p>
          <a:p>
            <a:r>
              <a:rPr lang="en-GB" sz="1200" dirty="0" smtClean="0"/>
              <a:t>@yorkshire2019travel</a:t>
            </a:r>
          </a:p>
        </p:txBody>
      </p:sp>
    </p:spTree>
    <p:extLst>
      <p:ext uri="{BB962C8B-B14F-4D97-AF65-F5344CB8AC3E}">
        <p14:creationId xmlns:p14="http://schemas.microsoft.com/office/powerpoint/2010/main" val="3582877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27" y="-89110"/>
            <a:ext cx="9113658" cy="12890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91122" y="424296"/>
            <a:ext cx="295547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Harrogate Town Centre Closures Monday 23</a:t>
            </a:r>
            <a:r>
              <a:rPr lang="en-GB" b="1" baseline="30000" dirty="0" smtClean="0"/>
              <a:t>rd</a:t>
            </a:r>
            <a:r>
              <a:rPr lang="en-GB" b="1" dirty="0" smtClean="0"/>
              <a:t> September 2019 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01470" y="1960671"/>
            <a:ext cx="1747158" cy="60016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Deviation Route Closure</a:t>
            </a:r>
            <a:endParaRPr lang="en-GB" sz="1100" dirty="0" smtClean="0"/>
          </a:p>
          <a:p>
            <a:r>
              <a:rPr lang="en-GB" sz="1100" dirty="0" smtClean="0"/>
              <a:t>Closed 0930-1145</a:t>
            </a:r>
          </a:p>
          <a:p>
            <a:r>
              <a:rPr lang="en-GB" sz="1100" dirty="0" smtClean="0"/>
              <a:t>Closed </a:t>
            </a:r>
            <a:r>
              <a:rPr lang="en-GB" sz="1100" dirty="0" smtClean="0"/>
              <a:t>1230-1640</a:t>
            </a:r>
            <a:endParaRPr lang="en-GB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6252685" y="3492863"/>
            <a:ext cx="1438072" cy="6001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Main Shopping Area</a:t>
            </a:r>
          </a:p>
          <a:p>
            <a:r>
              <a:rPr lang="en-GB" sz="1100" dirty="0" smtClean="0"/>
              <a:t>No Vehicle Access 0900-1800</a:t>
            </a:r>
            <a:endParaRPr lang="en-GB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668313" y="1360507"/>
            <a:ext cx="1257300" cy="110799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rgbClr val="009999"/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Ripon Road Sector</a:t>
            </a:r>
          </a:p>
          <a:p>
            <a:r>
              <a:rPr lang="en-GB" sz="1100" dirty="0" smtClean="0"/>
              <a:t>Closed </a:t>
            </a:r>
            <a:r>
              <a:rPr lang="en-GB" sz="1100" dirty="0" smtClean="0"/>
              <a:t>0800-1740</a:t>
            </a:r>
            <a:endParaRPr lang="en-GB" sz="1100" dirty="0" smtClean="0"/>
          </a:p>
          <a:p>
            <a:r>
              <a:rPr lang="en-GB" sz="1100" dirty="0" smtClean="0"/>
              <a:t>See circuit Map for vehicle crossing Point info</a:t>
            </a:r>
          </a:p>
          <a:p>
            <a:endParaRPr lang="en-GB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2780143" y="6356245"/>
            <a:ext cx="1438072" cy="769441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Finish Line Area</a:t>
            </a:r>
          </a:p>
          <a:p>
            <a:r>
              <a:rPr lang="en-GB" sz="1100" dirty="0" smtClean="0"/>
              <a:t>Closed 18.09.2019 to 01.10.2019</a:t>
            </a:r>
          </a:p>
          <a:p>
            <a:endParaRPr lang="en-GB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7216648" y="6793000"/>
            <a:ext cx="1438072" cy="11079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FCCFF"/>
              </a:gs>
              <a:gs pos="83000">
                <a:srgbClr val="FF99FF"/>
              </a:gs>
              <a:gs pos="100000">
                <a:srgbClr val="FF66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Tower Street and Belford Street</a:t>
            </a:r>
          </a:p>
          <a:p>
            <a:r>
              <a:rPr lang="en-GB" sz="1100" dirty="0" smtClean="0"/>
              <a:t>Closed 0930-1145</a:t>
            </a:r>
          </a:p>
          <a:p>
            <a:r>
              <a:rPr lang="en-GB" sz="1100" dirty="0" smtClean="0"/>
              <a:t>Closed </a:t>
            </a:r>
            <a:r>
              <a:rPr lang="en-GB" sz="1100" dirty="0" smtClean="0"/>
              <a:t>1230-1640</a:t>
            </a:r>
            <a:endParaRPr lang="en-GB" sz="1100" dirty="0" smtClean="0"/>
          </a:p>
          <a:p>
            <a:r>
              <a:rPr lang="en-GB" sz="1100" dirty="0" smtClean="0"/>
              <a:t>Local Access Only</a:t>
            </a:r>
          </a:p>
          <a:p>
            <a:endParaRPr lang="en-GB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6455633" y="10119867"/>
            <a:ext cx="2199087" cy="1107996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2">
                  <a:lumMod val="40000"/>
                  <a:lumOff val="60000"/>
                </a:schemeClr>
              </a:gs>
              <a:gs pos="83000">
                <a:schemeClr val="accent2">
                  <a:lumMod val="40000"/>
                  <a:lumOff val="60000"/>
                </a:schemeClr>
              </a:gs>
              <a:gs pos="100000">
                <a:schemeClr val="accent2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York Place / Leeds Road</a:t>
            </a:r>
          </a:p>
          <a:p>
            <a:r>
              <a:rPr lang="en-GB" sz="1100" dirty="0" smtClean="0"/>
              <a:t>One Way York Place to Leeds Road </a:t>
            </a:r>
          </a:p>
          <a:p>
            <a:r>
              <a:rPr lang="en-GB" sz="1100" dirty="0" smtClean="0"/>
              <a:t>0800-0930, </a:t>
            </a:r>
            <a:r>
              <a:rPr lang="en-GB" sz="1100" dirty="0" smtClean="0"/>
              <a:t>1145-1230 </a:t>
            </a:r>
            <a:r>
              <a:rPr lang="en-GB" sz="1100" dirty="0" smtClean="0"/>
              <a:t>&amp; </a:t>
            </a:r>
            <a:r>
              <a:rPr lang="en-GB" sz="1100" dirty="0" smtClean="0"/>
              <a:t>1640-1740</a:t>
            </a:r>
            <a:endParaRPr lang="en-GB" sz="1100" dirty="0" smtClean="0"/>
          </a:p>
          <a:p>
            <a:r>
              <a:rPr lang="en-GB" sz="1100" dirty="0" smtClean="0"/>
              <a:t>Closed 0930-1145 </a:t>
            </a:r>
          </a:p>
          <a:p>
            <a:r>
              <a:rPr lang="en-GB" sz="1100" dirty="0" smtClean="0"/>
              <a:t>Closed </a:t>
            </a:r>
            <a:r>
              <a:rPr lang="en-GB" sz="1100" dirty="0" smtClean="0"/>
              <a:t>1230-1640</a:t>
            </a:r>
            <a:endParaRPr lang="en-GB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3591128" y="11250469"/>
            <a:ext cx="1895273" cy="769441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Otley Road Race Route</a:t>
            </a:r>
            <a:endParaRPr lang="en-GB" sz="1100" dirty="0" smtClean="0"/>
          </a:p>
          <a:p>
            <a:r>
              <a:rPr lang="en-GB" sz="1100" dirty="0" smtClean="0"/>
              <a:t>Closed </a:t>
            </a:r>
            <a:r>
              <a:rPr lang="en-GB" sz="1100" dirty="0" smtClean="0"/>
              <a:t>0800-1740</a:t>
            </a:r>
            <a:endParaRPr lang="en-GB" sz="1100" dirty="0" smtClean="0"/>
          </a:p>
          <a:p>
            <a:r>
              <a:rPr lang="en-GB" sz="1100" dirty="0" smtClean="0"/>
              <a:t>See Circuit Map for vehicle Crossing Point Info</a:t>
            </a:r>
            <a:endParaRPr lang="en-GB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668313" y="9030508"/>
            <a:ext cx="1895273" cy="769441"/>
          </a:xfrm>
          <a:prstGeom prst="rect">
            <a:avLst/>
          </a:prstGeom>
          <a:gradFill>
            <a:gsLst>
              <a:gs pos="7000">
                <a:srgbClr val="00B0F0"/>
              </a:gs>
              <a:gs pos="50000">
                <a:srgbClr val="66FFFF"/>
              </a:gs>
              <a:gs pos="83000">
                <a:srgbClr val="66FFFF"/>
              </a:gs>
              <a:gs pos="99000">
                <a:srgbClr val="66FFFF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Beech Grove</a:t>
            </a:r>
          </a:p>
          <a:p>
            <a:r>
              <a:rPr lang="en-GB" sz="1100" b="1" dirty="0" smtClean="0"/>
              <a:t>Resident access only</a:t>
            </a:r>
          </a:p>
          <a:p>
            <a:endParaRPr lang="en-GB" sz="1100" dirty="0" smtClean="0"/>
          </a:p>
          <a:p>
            <a:endParaRPr lang="en-GB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7036455" y="5395475"/>
            <a:ext cx="1438072" cy="76944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FFFF00"/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Raglan Street &amp; Albert Street</a:t>
            </a:r>
          </a:p>
          <a:p>
            <a:r>
              <a:rPr lang="en-GB" sz="1100" dirty="0" smtClean="0"/>
              <a:t>Closed 0930-1145</a:t>
            </a:r>
          </a:p>
          <a:p>
            <a:r>
              <a:rPr lang="en-GB" sz="1100" dirty="0" smtClean="0"/>
              <a:t>Closed 1300-1610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965449" y="6333502"/>
            <a:ext cx="130628" cy="3000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292775" y="6413233"/>
            <a:ext cx="1511956" cy="4088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235773" y="9263264"/>
            <a:ext cx="1600200" cy="8772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160313" y="3812857"/>
            <a:ext cx="475844" cy="390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91128" y="8929978"/>
            <a:ext cx="1438072" cy="127727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6699FF"/>
              </a:gs>
              <a:gs pos="83000">
                <a:srgbClr val="6699FF"/>
              </a:gs>
              <a:gs pos="100000">
                <a:srgbClr val="0000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West Park</a:t>
            </a:r>
          </a:p>
          <a:p>
            <a:r>
              <a:rPr lang="en-GB" sz="1100" dirty="0" smtClean="0"/>
              <a:t>Closed </a:t>
            </a:r>
            <a:r>
              <a:rPr lang="en-GB" sz="1100" dirty="0" smtClean="0"/>
              <a:t>0700-1830</a:t>
            </a:r>
            <a:endParaRPr lang="en-GB" sz="1100" dirty="0" smtClean="0"/>
          </a:p>
          <a:p>
            <a:r>
              <a:rPr lang="en-GB" sz="1100" dirty="0" smtClean="0"/>
              <a:t>Managed access only outside of these times via Tower Street</a:t>
            </a:r>
          </a:p>
          <a:p>
            <a:endParaRPr lang="en-GB" sz="1100" dirty="0" smtClean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252685" y="6956409"/>
            <a:ext cx="195943" cy="108901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512282" y="5022811"/>
            <a:ext cx="986896" cy="61054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513361" y="4336390"/>
            <a:ext cx="1438072" cy="769441"/>
          </a:xfrm>
          <a:prstGeom prst="rect">
            <a:avLst/>
          </a:prstGeom>
          <a:gradFill>
            <a:gsLst>
              <a:gs pos="7000">
                <a:srgbClr val="66FF66"/>
              </a:gs>
              <a:gs pos="50000">
                <a:srgbClr val="66FF66"/>
              </a:gs>
              <a:gs pos="83000">
                <a:srgbClr val="00FF00"/>
              </a:gs>
              <a:gs pos="100000">
                <a:srgbClr val="00FF0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Race Areas + Team Parking</a:t>
            </a:r>
          </a:p>
          <a:p>
            <a:r>
              <a:rPr lang="en-GB" sz="1100" dirty="0" smtClean="0"/>
              <a:t>Closed </a:t>
            </a:r>
            <a:r>
              <a:rPr lang="en-GB" sz="1100" dirty="0" smtClean="0"/>
              <a:t>0700-1830</a:t>
            </a:r>
            <a:endParaRPr lang="en-GB" sz="1100" dirty="0" smtClean="0"/>
          </a:p>
          <a:p>
            <a:endParaRPr lang="en-GB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954064" y="6128657"/>
            <a:ext cx="1438072" cy="600164"/>
          </a:xfrm>
          <a:prstGeom prst="rect">
            <a:avLst/>
          </a:prstGeom>
          <a:gradFill>
            <a:gsLst>
              <a:gs pos="700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The Ginnel &amp; Parliament Terrace</a:t>
            </a:r>
          </a:p>
          <a:p>
            <a:r>
              <a:rPr lang="en-GB" sz="1100" dirty="0" smtClean="0"/>
              <a:t>Resident Access Only</a:t>
            </a:r>
            <a:endParaRPr lang="en-GB" sz="11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5117849" y="5964511"/>
            <a:ext cx="1330779" cy="2837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187367" y="10321205"/>
            <a:ext cx="325994" cy="11507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2938563" y="8031334"/>
            <a:ext cx="702126" cy="19178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872669" y="10269142"/>
            <a:ext cx="92621" cy="10131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66162" y="1186887"/>
            <a:ext cx="213904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Key</a:t>
            </a:r>
          </a:p>
          <a:p>
            <a:endParaRPr lang="en-GB" dirty="0"/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922734" y="1698171"/>
            <a:ext cx="53884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513768" y="1471044"/>
            <a:ext cx="14723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 Way Traffic in place for event</a:t>
            </a:r>
            <a:endParaRPr lang="en-GB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7500209" y="1897249"/>
            <a:ext cx="14723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 Way Traffic in place for event</a:t>
            </a:r>
            <a:endParaRPr lang="en-GB" sz="1200" dirty="0"/>
          </a:p>
        </p:txBody>
      </p:sp>
      <p:cxnSp>
        <p:nvCxnSpPr>
          <p:cNvPr id="37" name="Straight Arrow Connector 36"/>
          <p:cNvCxnSpPr>
            <a:endCxn id="34" idx="1"/>
          </p:cNvCxnSpPr>
          <p:nvPr/>
        </p:nvCxnSpPr>
        <p:spPr>
          <a:xfrm flipV="1">
            <a:off x="6922734" y="2128082"/>
            <a:ext cx="577475" cy="2722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644568" y="11262513"/>
            <a:ext cx="227783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Timings Subject to change dependent on race speed / crowd levels and traffic levels</a:t>
            </a:r>
          </a:p>
          <a:p>
            <a:r>
              <a:rPr lang="en-GB" sz="1200" dirty="0" smtClean="0"/>
              <a:t>For more information see</a:t>
            </a:r>
          </a:p>
          <a:p>
            <a:r>
              <a:rPr lang="en-GB" sz="1200" dirty="0" smtClean="0">
                <a:hlinkClick r:id="rId3"/>
              </a:rPr>
              <a:t>www.yokrshire2019.co.uk</a:t>
            </a:r>
            <a:endParaRPr lang="en-GB" sz="1200" dirty="0" smtClean="0"/>
          </a:p>
          <a:p>
            <a:r>
              <a:rPr lang="en-GB" sz="1200" dirty="0" smtClean="0"/>
              <a:t>@yorkshire2019travel</a:t>
            </a:r>
          </a:p>
        </p:txBody>
      </p:sp>
    </p:spTree>
    <p:extLst>
      <p:ext uri="{BB962C8B-B14F-4D97-AF65-F5344CB8AC3E}">
        <p14:creationId xmlns:p14="http://schemas.microsoft.com/office/powerpoint/2010/main" val="2676453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27" y="-89109"/>
            <a:ext cx="9113658" cy="128907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4986" y="359229"/>
            <a:ext cx="295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Saturday 21</a:t>
            </a:r>
            <a:r>
              <a:rPr lang="en-GB" baseline="30000" dirty="0" smtClean="0"/>
              <a:t>st</a:t>
            </a:r>
            <a:r>
              <a:rPr lang="en-GB" dirty="0" smtClean="0"/>
              <a:t> September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216648" y="6793000"/>
            <a:ext cx="1438072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FCCFF"/>
              </a:gs>
              <a:gs pos="83000">
                <a:srgbClr val="FF99FF"/>
              </a:gs>
              <a:gs pos="100000">
                <a:srgbClr val="FF66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Tower Street and Belford Street</a:t>
            </a:r>
          </a:p>
          <a:p>
            <a:r>
              <a:rPr lang="en-GB" sz="1100" dirty="0" smtClean="0"/>
              <a:t>Local Access Only</a:t>
            </a:r>
          </a:p>
          <a:p>
            <a:endParaRPr lang="en-GB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7036455" y="5395475"/>
            <a:ext cx="1438072" cy="76944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FFFF00"/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Raglan Street &amp; Albert Street</a:t>
            </a:r>
          </a:p>
          <a:p>
            <a:r>
              <a:rPr lang="en-GB" sz="1100" dirty="0" smtClean="0"/>
              <a:t>Closed  0930-1230</a:t>
            </a:r>
          </a:p>
          <a:p>
            <a:r>
              <a:rPr lang="en-GB" sz="1100" dirty="0" smtClean="0"/>
              <a:t>Closed 1400-1700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944836" y="6288500"/>
            <a:ext cx="130628" cy="3000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290457" y="6145126"/>
            <a:ext cx="1511956" cy="4088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175577" y="5856095"/>
            <a:ext cx="1337784" cy="1470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053279" y="3649944"/>
            <a:ext cx="329871" cy="390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252685" y="7199606"/>
            <a:ext cx="106569" cy="77189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512282" y="5022811"/>
            <a:ext cx="986896" cy="61054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513361" y="4336390"/>
            <a:ext cx="1438072" cy="600164"/>
          </a:xfrm>
          <a:prstGeom prst="rect">
            <a:avLst/>
          </a:prstGeom>
          <a:gradFill>
            <a:gsLst>
              <a:gs pos="7000">
                <a:srgbClr val="66FF66"/>
              </a:gs>
              <a:gs pos="50000">
                <a:srgbClr val="66FF66"/>
              </a:gs>
              <a:gs pos="83000">
                <a:srgbClr val="00FF00"/>
              </a:gs>
              <a:gs pos="100000">
                <a:srgbClr val="00FF0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Race Areas + Team Parking</a:t>
            </a:r>
          </a:p>
          <a:p>
            <a:r>
              <a:rPr lang="en-GB" sz="1100" dirty="0" smtClean="0"/>
              <a:t>Closed 0700-1900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91122" y="424296"/>
            <a:ext cx="295547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Harrogate Town Centre Closures Tuesday 24</a:t>
            </a:r>
            <a:r>
              <a:rPr lang="en-GB" b="1" baseline="30000" dirty="0" smtClean="0"/>
              <a:t>th</a:t>
            </a:r>
            <a:r>
              <a:rPr lang="en-GB" b="1" dirty="0" smtClean="0"/>
              <a:t> September 2019 </a:t>
            </a:r>
            <a:endParaRPr lang="en-GB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780143" y="6356245"/>
            <a:ext cx="1438072" cy="769441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Finish Line Area</a:t>
            </a:r>
          </a:p>
          <a:p>
            <a:r>
              <a:rPr lang="en-GB" sz="1100" dirty="0" smtClean="0"/>
              <a:t>Closed 18.09.2019 to 01.10.2019</a:t>
            </a:r>
          </a:p>
          <a:p>
            <a:endParaRPr lang="en-GB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668313" y="9030508"/>
            <a:ext cx="1895273" cy="769441"/>
          </a:xfrm>
          <a:prstGeom prst="rect">
            <a:avLst/>
          </a:prstGeom>
          <a:gradFill>
            <a:gsLst>
              <a:gs pos="7000">
                <a:srgbClr val="00B0F0"/>
              </a:gs>
              <a:gs pos="50000">
                <a:srgbClr val="66FFFF"/>
              </a:gs>
              <a:gs pos="83000">
                <a:srgbClr val="66FFFF"/>
              </a:gs>
              <a:gs pos="99000">
                <a:srgbClr val="66FFFF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Beech Grove</a:t>
            </a:r>
          </a:p>
          <a:p>
            <a:r>
              <a:rPr lang="en-GB" sz="1100" b="1" dirty="0" smtClean="0"/>
              <a:t>Resident access only</a:t>
            </a:r>
          </a:p>
          <a:p>
            <a:endParaRPr lang="en-GB" sz="1100" dirty="0" smtClean="0"/>
          </a:p>
          <a:p>
            <a:endParaRPr lang="en-GB" sz="1100" dirty="0"/>
          </a:p>
        </p:txBody>
      </p:sp>
      <p:sp>
        <p:nvSpPr>
          <p:cNvPr id="30" name="TextBox 29"/>
          <p:cNvSpPr txBox="1"/>
          <p:nvPr/>
        </p:nvSpPr>
        <p:spPr>
          <a:xfrm>
            <a:off x="3591128" y="8929978"/>
            <a:ext cx="1438072" cy="127727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6699FF"/>
              </a:gs>
              <a:gs pos="83000">
                <a:srgbClr val="6699FF"/>
              </a:gs>
              <a:gs pos="100000">
                <a:srgbClr val="0000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West Park</a:t>
            </a:r>
          </a:p>
          <a:p>
            <a:r>
              <a:rPr lang="en-GB" sz="1100" dirty="0" smtClean="0"/>
              <a:t>Closed 0700-1900</a:t>
            </a:r>
          </a:p>
          <a:p>
            <a:r>
              <a:rPr lang="en-GB" sz="1100" dirty="0" smtClean="0"/>
              <a:t>Managed access only outside of these times via Tower Street</a:t>
            </a:r>
          </a:p>
          <a:p>
            <a:endParaRPr lang="en-GB" sz="1100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896913" y="5621943"/>
            <a:ext cx="1438072" cy="938719"/>
          </a:xfrm>
          <a:prstGeom prst="rect">
            <a:avLst/>
          </a:prstGeom>
          <a:gradFill>
            <a:gsLst>
              <a:gs pos="700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The Ginnel &amp; Parliament Terrace</a:t>
            </a:r>
          </a:p>
          <a:p>
            <a:r>
              <a:rPr lang="en-GB" sz="1100" dirty="0" smtClean="0"/>
              <a:t>Resident Access Only 0400-1900 via Montpellier</a:t>
            </a:r>
            <a:endParaRPr lang="en-GB" sz="1100" dirty="0"/>
          </a:p>
        </p:txBody>
      </p:sp>
      <p:sp>
        <p:nvSpPr>
          <p:cNvPr id="34" name="TextBox 33"/>
          <p:cNvSpPr txBox="1"/>
          <p:nvPr/>
        </p:nvSpPr>
        <p:spPr>
          <a:xfrm>
            <a:off x="4587169" y="2344681"/>
            <a:ext cx="1747158" cy="60016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Deviation Route Closure</a:t>
            </a:r>
            <a:endParaRPr lang="en-GB" sz="1100" dirty="0" smtClean="0"/>
          </a:p>
          <a:p>
            <a:r>
              <a:rPr lang="en-GB" sz="1100" dirty="0" smtClean="0"/>
              <a:t>Closed  0930-1230</a:t>
            </a:r>
          </a:p>
          <a:p>
            <a:r>
              <a:rPr lang="en-GB" sz="1100" dirty="0" smtClean="0"/>
              <a:t>Closed 1400-1700</a:t>
            </a:r>
            <a:endParaRPr lang="en-GB" sz="1100" dirty="0"/>
          </a:p>
        </p:txBody>
      </p:sp>
      <p:sp>
        <p:nvSpPr>
          <p:cNvPr id="35" name="TextBox 34"/>
          <p:cNvSpPr txBox="1"/>
          <p:nvPr/>
        </p:nvSpPr>
        <p:spPr>
          <a:xfrm>
            <a:off x="668313" y="1512296"/>
            <a:ext cx="1257300" cy="110799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rgbClr val="009999"/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Ripon Road Sector</a:t>
            </a:r>
          </a:p>
          <a:p>
            <a:r>
              <a:rPr lang="en-GB" sz="1100" dirty="0" smtClean="0"/>
              <a:t>Closed 0830-1815</a:t>
            </a:r>
          </a:p>
          <a:p>
            <a:r>
              <a:rPr lang="en-GB" sz="1100" dirty="0" smtClean="0"/>
              <a:t>See circuit Map for vehicle crossing Point info</a:t>
            </a:r>
          </a:p>
          <a:p>
            <a:endParaRPr lang="en-GB" sz="1100" dirty="0"/>
          </a:p>
        </p:txBody>
      </p:sp>
      <p:sp>
        <p:nvSpPr>
          <p:cNvPr id="37" name="TextBox 36"/>
          <p:cNvSpPr txBox="1"/>
          <p:nvPr/>
        </p:nvSpPr>
        <p:spPr>
          <a:xfrm>
            <a:off x="6252685" y="3492863"/>
            <a:ext cx="1438072" cy="6001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Main Shopping Area</a:t>
            </a:r>
          </a:p>
          <a:p>
            <a:r>
              <a:rPr lang="en-GB" sz="1100" dirty="0" smtClean="0"/>
              <a:t>No Vehicle Access 0900-1900</a:t>
            </a:r>
            <a:endParaRPr lang="en-GB" sz="11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2905040" y="7897615"/>
            <a:ext cx="702126" cy="19178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839146" y="10135423"/>
            <a:ext cx="92621" cy="10131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866162" y="1186887"/>
            <a:ext cx="213904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Key</a:t>
            </a:r>
          </a:p>
          <a:p>
            <a:endParaRPr lang="en-GB" dirty="0"/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922734" y="1698171"/>
            <a:ext cx="53884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513768" y="1471044"/>
            <a:ext cx="14723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 Way Traffic in place for event</a:t>
            </a:r>
            <a:endParaRPr lang="en-GB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7500209" y="1897249"/>
            <a:ext cx="14723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 Way Traffic in place for event</a:t>
            </a:r>
            <a:endParaRPr lang="en-GB" sz="1200" dirty="0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6922734" y="2128082"/>
            <a:ext cx="577475" cy="2722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644568" y="11262513"/>
            <a:ext cx="227783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Timings Subject to change dependent on race speed / crowd levels and traffic levels</a:t>
            </a:r>
          </a:p>
          <a:p>
            <a:r>
              <a:rPr lang="en-GB" sz="1200" dirty="0" smtClean="0"/>
              <a:t>For more information see</a:t>
            </a:r>
          </a:p>
          <a:p>
            <a:r>
              <a:rPr lang="en-GB" sz="1200" dirty="0" smtClean="0">
                <a:hlinkClick r:id="rId3"/>
              </a:rPr>
              <a:t>www.yokrshire2019.co.uk</a:t>
            </a:r>
            <a:endParaRPr lang="en-GB" sz="1200" dirty="0" smtClean="0"/>
          </a:p>
          <a:p>
            <a:r>
              <a:rPr lang="en-GB" sz="1200" dirty="0" smtClean="0"/>
              <a:t>@yorkshire2019travel</a:t>
            </a:r>
          </a:p>
        </p:txBody>
      </p:sp>
    </p:spTree>
    <p:extLst>
      <p:ext uri="{BB962C8B-B14F-4D97-AF65-F5344CB8AC3E}">
        <p14:creationId xmlns:p14="http://schemas.microsoft.com/office/powerpoint/2010/main" val="2365058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27" y="-89110"/>
            <a:ext cx="9113658" cy="12890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91122" y="424296"/>
            <a:ext cx="295547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Harrogate Town Centre Closures Wednesday 25</a:t>
            </a:r>
            <a:r>
              <a:rPr lang="en-GB" b="1" baseline="30000" dirty="0" smtClean="0"/>
              <a:t>th</a:t>
            </a:r>
            <a:r>
              <a:rPr lang="en-GB" b="1" dirty="0" smtClean="0"/>
              <a:t> </a:t>
            </a:r>
          </a:p>
          <a:p>
            <a:pPr algn="ctr"/>
            <a:r>
              <a:rPr lang="en-GB" b="1" dirty="0" smtClean="0"/>
              <a:t>September 2019 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01470" y="1960671"/>
            <a:ext cx="1747158" cy="60016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Deviation Route Closure</a:t>
            </a:r>
            <a:endParaRPr lang="en-GB" sz="1100" dirty="0" smtClean="0"/>
          </a:p>
          <a:p>
            <a:r>
              <a:rPr lang="en-GB" sz="1100" dirty="0" smtClean="0"/>
              <a:t>Closed 0930-1200</a:t>
            </a:r>
          </a:p>
          <a:p>
            <a:r>
              <a:rPr lang="en-GB" sz="1100" dirty="0" smtClean="0"/>
              <a:t>Closed1300-1600</a:t>
            </a:r>
            <a:endParaRPr lang="en-GB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6252685" y="3492863"/>
            <a:ext cx="1438072" cy="6001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Main Shopping Area</a:t>
            </a:r>
          </a:p>
          <a:p>
            <a:r>
              <a:rPr lang="en-GB" sz="1100" dirty="0" smtClean="0"/>
              <a:t>No Vehicle Access 0900-1800</a:t>
            </a:r>
            <a:endParaRPr lang="en-GB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668313" y="1360507"/>
            <a:ext cx="1257300" cy="110799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rgbClr val="009999"/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Ripon Road Sector</a:t>
            </a:r>
          </a:p>
          <a:p>
            <a:r>
              <a:rPr lang="en-GB" sz="1100" dirty="0" smtClean="0"/>
              <a:t>Closed 0830-1710</a:t>
            </a:r>
          </a:p>
          <a:p>
            <a:r>
              <a:rPr lang="en-GB" sz="1100" dirty="0" smtClean="0"/>
              <a:t>See circuit Map for vehicle crossing Point info</a:t>
            </a:r>
          </a:p>
          <a:p>
            <a:endParaRPr lang="en-GB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2780143" y="6356245"/>
            <a:ext cx="1438072" cy="769441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Finish Line Area</a:t>
            </a:r>
          </a:p>
          <a:p>
            <a:r>
              <a:rPr lang="en-GB" sz="1100" dirty="0" smtClean="0"/>
              <a:t>Closed 18.09.2019 to 01.10.2019</a:t>
            </a:r>
          </a:p>
          <a:p>
            <a:endParaRPr lang="en-GB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7216648" y="6793000"/>
            <a:ext cx="1438072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FCCFF"/>
              </a:gs>
              <a:gs pos="83000">
                <a:srgbClr val="FF99FF"/>
              </a:gs>
              <a:gs pos="100000">
                <a:srgbClr val="FF66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Tower Street and Belford Street</a:t>
            </a:r>
          </a:p>
          <a:p>
            <a:r>
              <a:rPr lang="en-GB" sz="1100" dirty="0" smtClean="0"/>
              <a:t>Local Access Only</a:t>
            </a:r>
          </a:p>
          <a:p>
            <a:endParaRPr lang="en-GB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6455633" y="10119867"/>
            <a:ext cx="2199087" cy="769441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2">
                  <a:lumMod val="40000"/>
                  <a:lumOff val="60000"/>
                </a:schemeClr>
              </a:gs>
              <a:gs pos="83000">
                <a:schemeClr val="accent2">
                  <a:lumMod val="40000"/>
                  <a:lumOff val="60000"/>
                </a:schemeClr>
              </a:gs>
              <a:gs pos="100000">
                <a:schemeClr val="accent2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York Place / Leeds Road</a:t>
            </a:r>
          </a:p>
          <a:p>
            <a:r>
              <a:rPr lang="en-GB" sz="1100" dirty="0" smtClean="0"/>
              <a:t>One Way York Place to Leeds Road </a:t>
            </a:r>
          </a:p>
          <a:p>
            <a:r>
              <a:rPr lang="en-GB" sz="1100" dirty="0" smtClean="0"/>
              <a:t>0900-0930 &amp; 1200-1300</a:t>
            </a:r>
          </a:p>
          <a:p>
            <a:r>
              <a:rPr lang="en-GB" sz="1100" dirty="0" smtClean="0"/>
              <a:t>Closed 0930-1200</a:t>
            </a:r>
            <a:endParaRPr lang="en-GB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3591128" y="11250469"/>
            <a:ext cx="1895273" cy="769441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Otley Road Race Route</a:t>
            </a:r>
          </a:p>
          <a:p>
            <a:r>
              <a:rPr lang="en-GB" sz="1100" dirty="0" smtClean="0"/>
              <a:t>Closed 0900-1300</a:t>
            </a:r>
          </a:p>
          <a:p>
            <a:r>
              <a:rPr lang="en-GB" sz="1100" dirty="0" smtClean="0"/>
              <a:t>See Circuit Map for vehicle Crossing Point Info</a:t>
            </a:r>
            <a:endParaRPr lang="en-GB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668313" y="9030508"/>
            <a:ext cx="1895273" cy="769441"/>
          </a:xfrm>
          <a:prstGeom prst="rect">
            <a:avLst/>
          </a:prstGeom>
          <a:gradFill>
            <a:gsLst>
              <a:gs pos="7000">
                <a:srgbClr val="00B0F0"/>
              </a:gs>
              <a:gs pos="50000">
                <a:srgbClr val="66FFFF"/>
              </a:gs>
              <a:gs pos="83000">
                <a:srgbClr val="66FFFF"/>
              </a:gs>
              <a:gs pos="99000">
                <a:srgbClr val="66FFFF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Beech Grove</a:t>
            </a:r>
          </a:p>
          <a:p>
            <a:r>
              <a:rPr lang="en-GB" sz="1100" b="1" dirty="0" smtClean="0"/>
              <a:t>Resident access only</a:t>
            </a:r>
          </a:p>
          <a:p>
            <a:endParaRPr lang="en-GB" sz="1100" dirty="0" smtClean="0"/>
          </a:p>
          <a:p>
            <a:endParaRPr lang="en-GB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7036455" y="5395475"/>
            <a:ext cx="1438072" cy="76944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FFFF00"/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Raglan Street &amp; Albert Street</a:t>
            </a:r>
          </a:p>
          <a:p>
            <a:r>
              <a:rPr lang="en-GB" sz="1100" dirty="0" smtClean="0"/>
              <a:t>Closed 0930-1200</a:t>
            </a:r>
          </a:p>
          <a:p>
            <a:r>
              <a:rPr lang="en-GB" sz="1100" dirty="0" smtClean="0"/>
              <a:t>Closed 1300-1600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963886" y="6164916"/>
            <a:ext cx="65314" cy="4742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285593" y="6434775"/>
            <a:ext cx="1511956" cy="4088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122634" y="9326711"/>
            <a:ext cx="1600200" cy="8772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160313" y="3832396"/>
            <a:ext cx="475844" cy="390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91128" y="8929978"/>
            <a:ext cx="1438072" cy="127727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6699FF"/>
              </a:gs>
              <a:gs pos="83000">
                <a:srgbClr val="6699FF"/>
              </a:gs>
              <a:gs pos="100000">
                <a:srgbClr val="0000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West Park</a:t>
            </a:r>
          </a:p>
          <a:p>
            <a:r>
              <a:rPr lang="en-GB" sz="1100" dirty="0" smtClean="0"/>
              <a:t>Closed 0700-1800</a:t>
            </a:r>
          </a:p>
          <a:p>
            <a:r>
              <a:rPr lang="en-GB" sz="1100" dirty="0" smtClean="0"/>
              <a:t>Managed access only outside of these times via Tower Street</a:t>
            </a:r>
          </a:p>
          <a:p>
            <a:endParaRPr lang="en-GB" sz="1100" dirty="0" smtClean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154713" y="6975050"/>
            <a:ext cx="195943" cy="108901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512282" y="5022811"/>
            <a:ext cx="986896" cy="61054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513361" y="4336390"/>
            <a:ext cx="1438072" cy="769441"/>
          </a:xfrm>
          <a:prstGeom prst="rect">
            <a:avLst/>
          </a:prstGeom>
          <a:gradFill>
            <a:gsLst>
              <a:gs pos="7000">
                <a:srgbClr val="66FF66"/>
              </a:gs>
              <a:gs pos="50000">
                <a:srgbClr val="66FF66"/>
              </a:gs>
              <a:gs pos="83000">
                <a:srgbClr val="00FF00"/>
              </a:gs>
              <a:gs pos="100000">
                <a:srgbClr val="00FF0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Race Areas + Team Parking</a:t>
            </a:r>
          </a:p>
          <a:p>
            <a:r>
              <a:rPr lang="en-GB" sz="1100" dirty="0" smtClean="0"/>
              <a:t>Closed 0700-1800</a:t>
            </a:r>
          </a:p>
          <a:p>
            <a:endParaRPr lang="en-GB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954064" y="6128657"/>
            <a:ext cx="1438072" cy="1107996"/>
          </a:xfrm>
          <a:prstGeom prst="rect">
            <a:avLst/>
          </a:prstGeom>
          <a:gradFill>
            <a:gsLst>
              <a:gs pos="700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The Ginnel &amp; Parliament Terrace</a:t>
            </a:r>
          </a:p>
          <a:p>
            <a:r>
              <a:rPr lang="en-GB" sz="1100" dirty="0" smtClean="0"/>
              <a:t>Resident Access Only via Montpellier 0700-1800</a:t>
            </a:r>
          </a:p>
          <a:p>
            <a:endParaRPr lang="en-GB" sz="11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5194223" y="6063013"/>
            <a:ext cx="1337784" cy="1470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154713" y="10288001"/>
            <a:ext cx="489856" cy="13471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2957817" y="7856217"/>
            <a:ext cx="702126" cy="19178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865196" y="10135423"/>
            <a:ext cx="92621" cy="10131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66162" y="1186887"/>
            <a:ext cx="213904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Key</a:t>
            </a:r>
          </a:p>
          <a:p>
            <a:endParaRPr lang="en-GB" dirty="0"/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922734" y="1698171"/>
            <a:ext cx="53884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513768" y="1471044"/>
            <a:ext cx="14723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 Way Traffic in place for event</a:t>
            </a:r>
            <a:endParaRPr lang="en-GB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7500209" y="1897249"/>
            <a:ext cx="14723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 Way Traffic in place for event</a:t>
            </a:r>
            <a:endParaRPr lang="en-GB" sz="1200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6922734" y="2128082"/>
            <a:ext cx="577475" cy="2722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644568" y="11262513"/>
            <a:ext cx="227783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Timings Subject to change dependent on race speed / crowd levels and traffic levels</a:t>
            </a:r>
          </a:p>
          <a:p>
            <a:r>
              <a:rPr lang="en-GB" sz="1200" dirty="0" smtClean="0"/>
              <a:t>For more information see</a:t>
            </a:r>
          </a:p>
          <a:p>
            <a:r>
              <a:rPr lang="en-GB" sz="1200" dirty="0" smtClean="0">
                <a:hlinkClick r:id="rId3"/>
              </a:rPr>
              <a:t>www.yokrshire2019.co.uk</a:t>
            </a:r>
            <a:endParaRPr lang="en-GB" sz="1200" dirty="0" smtClean="0"/>
          </a:p>
          <a:p>
            <a:r>
              <a:rPr lang="en-GB" sz="1200" dirty="0" smtClean="0"/>
              <a:t>@yorkshire2019travel</a:t>
            </a:r>
          </a:p>
        </p:txBody>
      </p:sp>
    </p:spTree>
    <p:extLst>
      <p:ext uri="{BB962C8B-B14F-4D97-AF65-F5344CB8AC3E}">
        <p14:creationId xmlns:p14="http://schemas.microsoft.com/office/powerpoint/2010/main" val="1209274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27" y="-89110"/>
            <a:ext cx="9113658" cy="12890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91122" y="424296"/>
            <a:ext cx="295547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Harrogate Town Centre Closures Thursday 26th</a:t>
            </a:r>
          </a:p>
          <a:p>
            <a:pPr algn="ctr"/>
            <a:r>
              <a:rPr lang="en-GB" b="1" dirty="0" smtClean="0"/>
              <a:t>September 2019 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01470" y="1960671"/>
            <a:ext cx="1747158" cy="430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Deviation Route Closure</a:t>
            </a:r>
            <a:endParaRPr lang="en-GB" sz="1100" dirty="0" smtClean="0"/>
          </a:p>
          <a:p>
            <a:r>
              <a:rPr lang="en-GB" sz="1100" dirty="0" smtClean="0"/>
              <a:t>Closed 1400-1600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52685" y="3492863"/>
            <a:ext cx="1438072" cy="6001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Main Shopping Area</a:t>
            </a:r>
          </a:p>
          <a:p>
            <a:r>
              <a:rPr lang="en-GB" sz="1100" dirty="0" smtClean="0"/>
              <a:t>No Vehicle Access 1030-1800</a:t>
            </a:r>
            <a:endParaRPr lang="en-GB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668313" y="1360507"/>
            <a:ext cx="1257300" cy="93871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rgbClr val="009999"/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Ripon Road Sector</a:t>
            </a:r>
          </a:p>
          <a:p>
            <a:r>
              <a:rPr lang="en-GB" sz="1100" dirty="0" smtClean="0"/>
              <a:t>Closed 1245-1700</a:t>
            </a:r>
          </a:p>
          <a:p>
            <a:r>
              <a:rPr lang="en-GB" sz="1100" dirty="0" smtClean="0"/>
              <a:t>See circuit Map for vehicle crossing Point info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80143" y="6356245"/>
            <a:ext cx="1438072" cy="769441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Finish Line Area</a:t>
            </a:r>
          </a:p>
          <a:p>
            <a:r>
              <a:rPr lang="en-GB" sz="1100" dirty="0" smtClean="0"/>
              <a:t>Closed 18.09.2019 to 01.10.2019</a:t>
            </a:r>
          </a:p>
          <a:p>
            <a:endParaRPr lang="en-GB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7216648" y="6793000"/>
            <a:ext cx="1438072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FCCFF"/>
              </a:gs>
              <a:gs pos="83000">
                <a:srgbClr val="FF99FF"/>
              </a:gs>
              <a:gs pos="100000">
                <a:srgbClr val="FF66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Tower Street and Belford Street</a:t>
            </a:r>
          </a:p>
          <a:p>
            <a:r>
              <a:rPr lang="en-GB" sz="1100" dirty="0" smtClean="0"/>
              <a:t>Local Access Only</a:t>
            </a:r>
          </a:p>
          <a:p>
            <a:endParaRPr lang="en-GB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6455633" y="10119867"/>
            <a:ext cx="2199087" cy="769441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2">
                  <a:lumMod val="40000"/>
                  <a:lumOff val="60000"/>
                </a:schemeClr>
              </a:gs>
              <a:gs pos="83000">
                <a:schemeClr val="accent2">
                  <a:lumMod val="40000"/>
                  <a:lumOff val="60000"/>
                </a:schemeClr>
              </a:gs>
              <a:gs pos="100000">
                <a:schemeClr val="accent2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York Place / Leeds Road</a:t>
            </a:r>
          </a:p>
          <a:p>
            <a:r>
              <a:rPr lang="en-GB" sz="1100" dirty="0" smtClean="0"/>
              <a:t>One Way York Place to Leeds Road </a:t>
            </a:r>
          </a:p>
          <a:p>
            <a:endParaRPr lang="en-GB" sz="1100" dirty="0" smtClean="0"/>
          </a:p>
          <a:p>
            <a:r>
              <a:rPr lang="en-GB" sz="1100" dirty="0" smtClean="0"/>
              <a:t>Closed</a:t>
            </a:r>
            <a:endParaRPr lang="en-GB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3591128" y="11250469"/>
            <a:ext cx="1895273" cy="769441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Otley Road Race Route</a:t>
            </a:r>
            <a:endParaRPr lang="en-GB" sz="1100" dirty="0" smtClean="0"/>
          </a:p>
          <a:p>
            <a:r>
              <a:rPr lang="en-GB" sz="1100" dirty="0" smtClean="0"/>
              <a:t>Closed 1245-1700</a:t>
            </a:r>
          </a:p>
          <a:p>
            <a:r>
              <a:rPr lang="en-GB" sz="1100" dirty="0" smtClean="0"/>
              <a:t>See Circuit Map for vehicle Crossing Point Info</a:t>
            </a:r>
            <a:endParaRPr lang="en-GB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668313" y="9030508"/>
            <a:ext cx="1895273" cy="769441"/>
          </a:xfrm>
          <a:prstGeom prst="rect">
            <a:avLst/>
          </a:prstGeom>
          <a:gradFill>
            <a:gsLst>
              <a:gs pos="7000">
                <a:srgbClr val="00B0F0"/>
              </a:gs>
              <a:gs pos="50000">
                <a:srgbClr val="66FFFF"/>
              </a:gs>
              <a:gs pos="83000">
                <a:srgbClr val="66FFFF"/>
              </a:gs>
              <a:gs pos="99000">
                <a:srgbClr val="66FFFF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Beech Grove</a:t>
            </a:r>
          </a:p>
          <a:p>
            <a:r>
              <a:rPr lang="en-GB" sz="1100" b="1" dirty="0" smtClean="0"/>
              <a:t>Resident access only</a:t>
            </a:r>
          </a:p>
          <a:p>
            <a:endParaRPr lang="en-GB" sz="1100" dirty="0" smtClean="0"/>
          </a:p>
          <a:p>
            <a:endParaRPr lang="en-GB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7036455" y="5395475"/>
            <a:ext cx="1438072" cy="6001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FFFF00"/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Raglan Street &amp; Albert Street</a:t>
            </a:r>
          </a:p>
          <a:p>
            <a:r>
              <a:rPr lang="en-GB" sz="1100" dirty="0" smtClean="0"/>
              <a:t>Closed 1400-1600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029200" y="6290531"/>
            <a:ext cx="65314" cy="3359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271696" y="6452374"/>
            <a:ext cx="1511956" cy="4088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171621" y="9275432"/>
            <a:ext cx="1600200" cy="8772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980293" y="3607841"/>
            <a:ext cx="475844" cy="390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91128" y="8929978"/>
            <a:ext cx="1438072" cy="127727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6699FF"/>
              </a:gs>
              <a:gs pos="83000">
                <a:srgbClr val="6699FF"/>
              </a:gs>
              <a:gs pos="100000">
                <a:srgbClr val="0000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West Park</a:t>
            </a:r>
          </a:p>
          <a:p>
            <a:r>
              <a:rPr lang="en-GB" sz="1100" dirty="0" smtClean="0"/>
              <a:t>Closed 1030-1800</a:t>
            </a:r>
          </a:p>
          <a:p>
            <a:r>
              <a:rPr lang="en-GB" sz="1100" dirty="0" smtClean="0"/>
              <a:t>Managed access only outside of these times via Tower Street</a:t>
            </a:r>
          </a:p>
          <a:p>
            <a:endParaRPr lang="en-GB" sz="1100" dirty="0" smtClean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154713" y="6956409"/>
            <a:ext cx="195943" cy="108901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512282" y="5022811"/>
            <a:ext cx="986896" cy="61054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513361" y="4336390"/>
            <a:ext cx="1438072" cy="600164"/>
          </a:xfrm>
          <a:prstGeom prst="rect">
            <a:avLst/>
          </a:prstGeom>
          <a:gradFill>
            <a:gsLst>
              <a:gs pos="7000">
                <a:srgbClr val="66FF66"/>
              </a:gs>
              <a:gs pos="50000">
                <a:srgbClr val="66FF66"/>
              </a:gs>
              <a:gs pos="83000">
                <a:srgbClr val="00FF00"/>
              </a:gs>
              <a:gs pos="100000">
                <a:srgbClr val="00FF0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Race Areas + Team Parking</a:t>
            </a:r>
          </a:p>
          <a:p>
            <a:r>
              <a:rPr lang="en-GB" sz="1100" dirty="0" smtClean="0"/>
              <a:t>Closed 1030-1800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54064" y="6128657"/>
            <a:ext cx="1438072" cy="1107996"/>
          </a:xfrm>
          <a:prstGeom prst="rect">
            <a:avLst/>
          </a:prstGeom>
          <a:gradFill>
            <a:gsLst>
              <a:gs pos="700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The Ginnel &amp; Parliament Terrace</a:t>
            </a:r>
          </a:p>
          <a:p>
            <a:r>
              <a:rPr lang="en-GB" sz="1100" dirty="0" smtClean="0"/>
              <a:t>Resident Access Only via Montpellier</a:t>
            </a:r>
          </a:p>
          <a:p>
            <a:r>
              <a:rPr lang="en-GB" sz="1100" dirty="0" smtClean="0"/>
              <a:t>1030-1800</a:t>
            </a:r>
          </a:p>
          <a:p>
            <a:endParaRPr lang="en-GB" sz="11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5116866" y="6124580"/>
            <a:ext cx="1337784" cy="1470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196403" y="10303597"/>
            <a:ext cx="448165" cy="13315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2992899" y="7898789"/>
            <a:ext cx="702126" cy="19178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005730" y="10135423"/>
            <a:ext cx="92621" cy="10131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66162" y="1186887"/>
            <a:ext cx="213904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Key</a:t>
            </a:r>
          </a:p>
          <a:p>
            <a:endParaRPr lang="en-GB" dirty="0"/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922734" y="1698171"/>
            <a:ext cx="53884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513768" y="1471044"/>
            <a:ext cx="14723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 Way Traffic in place for event</a:t>
            </a:r>
            <a:endParaRPr lang="en-GB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7500209" y="1897249"/>
            <a:ext cx="14723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 Way Traffic in place for event</a:t>
            </a:r>
            <a:endParaRPr lang="en-GB" sz="1200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6922734" y="2128082"/>
            <a:ext cx="577475" cy="2722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644568" y="11262513"/>
            <a:ext cx="227783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Timings Subject to change dependent on race speed / crowd levels and traffic levels</a:t>
            </a:r>
          </a:p>
          <a:p>
            <a:r>
              <a:rPr lang="en-GB" sz="1200" dirty="0" smtClean="0"/>
              <a:t>For more information see</a:t>
            </a:r>
          </a:p>
          <a:p>
            <a:r>
              <a:rPr lang="en-GB" sz="1200" dirty="0" smtClean="0">
                <a:hlinkClick r:id="rId3"/>
              </a:rPr>
              <a:t>www.yokrshire2019.co.uk</a:t>
            </a:r>
            <a:endParaRPr lang="en-GB" sz="1200" dirty="0" smtClean="0"/>
          </a:p>
          <a:p>
            <a:r>
              <a:rPr lang="en-GB" sz="1200" dirty="0" smtClean="0"/>
              <a:t>@yorkshire2019travel</a:t>
            </a:r>
          </a:p>
        </p:txBody>
      </p:sp>
    </p:spTree>
    <p:extLst>
      <p:ext uri="{BB962C8B-B14F-4D97-AF65-F5344CB8AC3E}">
        <p14:creationId xmlns:p14="http://schemas.microsoft.com/office/powerpoint/2010/main" val="3197926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27" y="-89110"/>
            <a:ext cx="9113658" cy="12890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91122" y="424296"/>
            <a:ext cx="295547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Harrogate Town Centre Closures Friday 27th</a:t>
            </a:r>
          </a:p>
          <a:p>
            <a:pPr algn="ctr"/>
            <a:r>
              <a:rPr lang="en-GB" b="1" dirty="0" smtClean="0"/>
              <a:t>September 2019 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01470" y="1960671"/>
            <a:ext cx="1747158" cy="60016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Deviation Route Closure</a:t>
            </a:r>
            <a:endParaRPr lang="en-GB" sz="1100" dirty="0" smtClean="0"/>
          </a:p>
          <a:p>
            <a:r>
              <a:rPr lang="en-GB" sz="1100" dirty="0" smtClean="0"/>
              <a:t>Closed 1030-1130</a:t>
            </a:r>
          </a:p>
          <a:p>
            <a:r>
              <a:rPr lang="en-GB" sz="1100" dirty="0" smtClean="0"/>
              <a:t>Closed 1750-1930</a:t>
            </a:r>
            <a:endParaRPr lang="en-GB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6252685" y="3492863"/>
            <a:ext cx="1438072" cy="6001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Main Shopping Area</a:t>
            </a:r>
          </a:p>
          <a:p>
            <a:r>
              <a:rPr lang="en-GB" sz="1100" dirty="0" smtClean="0"/>
              <a:t>No Vehicle Access 0900-2130</a:t>
            </a:r>
            <a:endParaRPr lang="en-GB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668313" y="1360507"/>
            <a:ext cx="1257300" cy="178510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rgbClr val="009999"/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Ripon Road Sector</a:t>
            </a:r>
          </a:p>
          <a:p>
            <a:r>
              <a:rPr lang="en-GB" sz="1100" dirty="0" smtClean="0"/>
              <a:t>Closed 0900-1300</a:t>
            </a:r>
          </a:p>
          <a:p>
            <a:r>
              <a:rPr lang="en-GB" sz="1100" dirty="0" smtClean="0"/>
              <a:t>Closed 1545-2030</a:t>
            </a:r>
          </a:p>
          <a:p>
            <a:r>
              <a:rPr lang="en-GB" sz="1100" dirty="0" smtClean="0"/>
              <a:t>See circuit Map for vehicle crossing Point info</a:t>
            </a:r>
          </a:p>
          <a:p>
            <a:r>
              <a:rPr lang="en-GB" sz="1100" dirty="0" smtClean="0"/>
              <a:t>*Swan Rd / Crescent Rd may be closed 1300-1545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80143" y="6356245"/>
            <a:ext cx="1438072" cy="769441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Finish Line Area</a:t>
            </a:r>
          </a:p>
          <a:p>
            <a:r>
              <a:rPr lang="en-GB" sz="1100" dirty="0" smtClean="0"/>
              <a:t>Closed 18.09.2019 to 01.10.2019</a:t>
            </a:r>
          </a:p>
          <a:p>
            <a:endParaRPr lang="en-GB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7216648" y="6793000"/>
            <a:ext cx="1438072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FCCFF"/>
              </a:gs>
              <a:gs pos="83000">
                <a:srgbClr val="FF99FF"/>
              </a:gs>
              <a:gs pos="100000">
                <a:srgbClr val="FF66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Tower Street and Belford Street</a:t>
            </a:r>
          </a:p>
          <a:p>
            <a:r>
              <a:rPr lang="en-GB" sz="1100" dirty="0" smtClean="0"/>
              <a:t>Local Access Only</a:t>
            </a:r>
          </a:p>
          <a:p>
            <a:endParaRPr lang="en-GB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6455633" y="10119867"/>
            <a:ext cx="2199087" cy="769441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2">
                  <a:lumMod val="40000"/>
                  <a:lumOff val="60000"/>
                </a:schemeClr>
              </a:gs>
              <a:gs pos="83000">
                <a:schemeClr val="accent2">
                  <a:lumMod val="40000"/>
                  <a:lumOff val="60000"/>
                </a:schemeClr>
              </a:gs>
              <a:gs pos="100000">
                <a:schemeClr val="accent2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York Place / Leeds Road</a:t>
            </a:r>
          </a:p>
          <a:p>
            <a:r>
              <a:rPr lang="en-GB" sz="1100" dirty="0" smtClean="0"/>
              <a:t>One Way York Place to Leeds Road </a:t>
            </a:r>
          </a:p>
          <a:p>
            <a:r>
              <a:rPr lang="en-GB" sz="1100" dirty="0" smtClean="0"/>
              <a:t>1545-1715 &amp; 1930-2030</a:t>
            </a:r>
          </a:p>
          <a:p>
            <a:r>
              <a:rPr lang="en-GB" sz="1100" dirty="0" smtClean="0"/>
              <a:t>Closed 1715-1930</a:t>
            </a:r>
            <a:endParaRPr lang="en-GB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3591128" y="11250469"/>
            <a:ext cx="1895273" cy="769441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Otley Road Race Route</a:t>
            </a:r>
            <a:endParaRPr lang="en-GB" sz="1100" dirty="0" smtClean="0"/>
          </a:p>
          <a:p>
            <a:r>
              <a:rPr lang="en-GB" sz="1100" dirty="0" smtClean="0"/>
              <a:t>Closed 1545-1715</a:t>
            </a:r>
          </a:p>
          <a:p>
            <a:r>
              <a:rPr lang="en-GB" sz="1100" dirty="0" smtClean="0"/>
              <a:t>See Circuit Map for vehicle Crossing Point Info</a:t>
            </a:r>
            <a:endParaRPr lang="en-GB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668313" y="9030508"/>
            <a:ext cx="1895273" cy="769441"/>
          </a:xfrm>
          <a:prstGeom prst="rect">
            <a:avLst/>
          </a:prstGeom>
          <a:gradFill>
            <a:gsLst>
              <a:gs pos="7000">
                <a:srgbClr val="00B0F0"/>
              </a:gs>
              <a:gs pos="50000">
                <a:srgbClr val="66FFFF"/>
              </a:gs>
              <a:gs pos="83000">
                <a:srgbClr val="66FFFF"/>
              </a:gs>
              <a:gs pos="99000">
                <a:srgbClr val="66FFFF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Beech Grove</a:t>
            </a:r>
          </a:p>
          <a:p>
            <a:r>
              <a:rPr lang="en-GB" sz="1100" b="1" dirty="0" smtClean="0"/>
              <a:t>Resident access only</a:t>
            </a:r>
          </a:p>
          <a:p>
            <a:endParaRPr lang="en-GB" sz="1100" dirty="0" smtClean="0"/>
          </a:p>
          <a:p>
            <a:endParaRPr lang="en-GB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7036455" y="5395475"/>
            <a:ext cx="1438072" cy="76944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FFFF00"/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Raglan Street &amp; Albert Street</a:t>
            </a:r>
          </a:p>
          <a:p>
            <a:r>
              <a:rPr lang="en-GB" sz="1100" dirty="0" smtClean="0"/>
              <a:t>Closed 1030-1130</a:t>
            </a:r>
          </a:p>
          <a:p>
            <a:r>
              <a:rPr lang="en-GB" sz="1100" dirty="0" smtClean="0"/>
              <a:t>Closed 1750-1930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926075" y="6183523"/>
            <a:ext cx="206250" cy="4906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278009" y="6451198"/>
            <a:ext cx="1511956" cy="4088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183757" y="9342497"/>
            <a:ext cx="1600200" cy="8772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980293" y="3603382"/>
            <a:ext cx="475844" cy="390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91128" y="8929978"/>
            <a:ext cx="1438072" cy="127727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6699FF"/>
              </a:gs>
              <a:gs pos="83000">
                <a:srgbClr val="6699FF"/>
              </a:gs>
              <a:gs pos="100000">
                <a:srgbClr val="0000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West Park</a:t>
            </a:r>
          </a:p>
          <a:p>
            <a:r>
              <a:rPr lang="en-GB" sz="1100" dirty="0" smtClean="0"/>
              <a:t>Closed 0800-2130</a:t>
            </a:r>
          </a:p>
          <a:p>
            <a:r>
              <a:rPr lang="en-GB" sz="1100" dirty="0" smtClean="0"/>
              <a:t>Managed access only outside of these times via Tower Street</a:t>
            </a:r>
          </a:p>
          <a:p>
            <a:endParaRPr lang="en-GB" sz="1100" dirty="0" smtClean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252685" y="6956409"/>
            <a:ext cx="195943" cy="108901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512282" y="5022811"/>
            <a:ext cx="986896" cy="61054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513361" y="4336390"/>
            <a:ext cx="1438072" cy="600164"/>
          </a:xfrm>
          <a:prstGeom prst="rect">
            <a:avLst/>
          </a:prstGeom>
          <a:gradFill>
            <a:gsLst>
              <a:gs pos="7000">
                <a:srgbClr val="66FF66"/>
              </a:gs>
              <a:gs pos="50000">
                <a:srgbClr val="66FF66"/>
              </a:gs>
              <a:gs pos="83000">
                <a:srgbClr val="00FF00"/>
              </a:gs>
              <a:gs pos="100000">
                <a:srgbClr val="00FF0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Race Areas + Team Parking</a:t>
            </a:r>
          </a:p>
          <a:p>
            <a:r>
              <a:rPr lang="en-GB" sz="1100" dirty="0" smtClean="0"/>
              <a:t>Closed 0800-2130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54064" y="6128657"/>
            <a:ext cx="1438072" cy="1107996"/>
          </a:xfrm>
          <a:prstGeom prst="rect">
            <a:avLst/>
          </a:prstGeom>
          <a:gradFill>
            <a:gsLst>
              <a:gs pos="700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The Ginnel &amp; Parliament Terrace</a:t>
            </a:r>
          </a:p>
          <a:p>
            <a:r>
              <a:rPr lang="en-GB" sz="1100" dirty="0" smtClean="0"/>
              <a:t>Resident Access Only via Montpellier</a:t>
            </a:r>
          </a:p>
          <a:p>
            <a:r>
              <a:rPr lang="en-GB" sz="1100" dirty="0" smtClean="0"/>
              <a:t>0800-2100</a:t>
            </a:r>
          </a:p>
          <a:p>
            <a:endParaRPr lang="en-GB" sz="11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5175577" y="6042201"/>
            <a:ext cx="1356430" cy="2060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183757" y="10250161"/>
            <a:ext cx="489856" cy="13471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2942271" y="7948290"/>
            <a:ext cx="702126" cy="19178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938563" y="10135423"/>
            <a:ext cx="92621" cy="10131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66162" y="1186887"/>
            <a:ext cx="213904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Key</a:t>
            </a:r>
          </a:p>
          <a:p>
            <a:endParaRPr lang="en-GB" dirty="0"/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922734" y="1698171"/>
            <a:ext cx="53884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513768" y="1471044"/>
            <a:ext cx="14723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 Way Traffic in place for event</a:t>
            </a:r>
            <a:endParaRPr lang="en-GB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7500209" y="1897249"/>
            <a:ext cx="14723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 Way Traffic in place for event</a:t>
            </a:r>
            <a:endParaRPr lang="en-GB" sz="1200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6922734" y="2128082"/>
            <a:ext cx="577475" cy="2722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644568" y="11262513"/>
            <a:ext cx="227783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Timings Subject to change dependent on race speed / crowd levels and traffic levels</a:t>
            </a:r>
          </a:p>
          <a:p>
            <a:r>
              <a:rPr lang="en-GB" sz="1200" dirty="0" smtClean="0"/>
              <a:t>For more information see</a:t>
            </a:r>
          </a:p>
          <a:p>
            <a:r>
              <a:rPr lang="en-GB" sz="1200" dirty="0" smtClean="0">
                <a:hlinkClick r:id="rId3"/>
              </a:rPr>
              <a:t>www.yokrshire2019.co.uk</a:t>
            </a:r>
            <a:endParaRPr lang="en-GB" sz="1200" dirty="0" smtClean="0"/>
          </a:p>
          <a:p>
            <a:r>
              <a:rPr lang="en-GB" sz="1200" dirty="0" smtClean="0"/>
              <a:t>@yorkshire2019travel</a:t>
            </a:r>
          </a:p>
        </p:txBody>
      </p:sp>
    </p:spTree>
    <p:extLst>
      <p:ext uri="{BB962C8B-B14F-4D97-AF65-F5344CB8AC3E}">
        <p14:creationId xmlns:p14="http://schemas.microsoft.com/office/powerpoint/2010/main" val="3112941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27" y="-89110"/>
            <a:ext cx="9113658" cy="12890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91122" y="424296"/>
            <a:ext cx="295547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Harrogate Town Centre Closures Saturday </a:t>
            </a:r>
          </a:p>
          <a:p>
            <a:pPr algn="ctr"/>
            <a:r>
              <a:rPr lang="en-GB" b="1" dirty="0" smtClean="0"/>
              <a:t>28</a:t>
            </a:r>
            <a:r>
              <a:rPr lang="en-GB" b="1" baseline="30000" dirty="0" smtClean="0"/>
              <a:t>th</a:t>
            </a:r>
            <a:r>
              <a:rPr lang="en-GB" b="1" dirty="0" smtClean="0"/>
              <a:t> September 2019 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01470" y="1960671"/>
            <a:ext cx="1747158" cy="430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Deviation Route Closure</a:t>
            </a:r>
            <a:endParaRPr lang="en-GB" sz="1100" dirty="0" smtClean="0"/>
          </a:p>
          <a:p>
            <a:r>
              <a:rPr lang="en-GB" sz="1100" dirty="0" smtClean="0"/>
              <a:t>Closed 1330-1610</a:t>
            </a:r>
            <a:endParaRPr lang="en-GB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6252685" y="3492863"/>
            <a:ext cx="1438072" cy="6001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Main Shopping Area</a:t>
            </a:r>
          </a:p>
          <a:p>
            <a:r>
              <a:rPr lang="en-GB" sz="1100" dirty="0" smtClean="0"/>
              <a:t>No Vehicle Access</a:t>
            </a:r>
          </a:p>
          <a:p>
            <a:r>
              <a:rPr lang="en-GB" sz="1100" dirty="0" smtClean="0"/>
              <a:t>1000-1800</a:t>
            </a:r>
            <a:endParaRPr lang="en-GB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668313" y="1360507"/>
            <a:ext cx="1257300" cy="93871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rgbClr val="009999"/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Ripon Road Sector</a:t>
            </a:r>
          </a:p>
          <a:p>
            <a:r>
              <a:rPr lang="en-GB" sz="1100" dirty="0" smtClean="0"/>
              <a:t>Closed 1200-1710</a:t>
            </a:r>
          </a:p>
          <a:p>
            <a:r>
              <a:rPr lang="en-GB" sz="1100" dirty="0" smtClean="0"/>
              <a:t>See circuit Map for vehicle crossing Point info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80143" y="6356245"/>
            <a:ext cx="1438072" cy="769441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Finish Line Area</a:t>
            </a:r>
          </a:p>
          <a:p>
            <a:r>
              <a:rPr lang="en-GB" sz="1100" dirty="0" smtClean="0"/>
              <a:t>Closed 18.09.2019 to 01.10.2019</a:t>
            </a:r>
          </a:p>
          <a:p>
            <a:endParaRPr lang="en-GB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7216648" y="6793000"/>
            <a:ext cx="1438072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FCCFF"/>
              </a:gs>
              <a:gs pos="83000">
                <a:srgbClr val="FF99FF"/>
              </a:gs>
              <a:gs pos="100000">
                <a:srgbClr val="FF66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Tower Street and Belford Street</a:t>
            </a:r>
          </a:p>
          <a:p>
            <a:r>
              <a:rPr lang="en-GB" sz="1100" dirty="0" smtClean="0"/>
              <a:t>Local Access Only</a:t>
            </a:r>
          </a:p>
          <a:p>
            <a:endParaRPr lang="en-GB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6455633" y="10119867"/>
            <a:ext cx="2199087" cy="430887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2">
                  <a:lumMod val="40000"/>
                  <a:lumOff val="60000"/>
                </a:schemeClr>
              </a:gs>
              <a:gs pos="83000">
                <a:schemeClr val="accent2">
                  <a:lumMod val="40000"/>
                  <a:lumOff val="60000"/>
                </a:schemeClr>
              </a:gs>
              <a:gs pos="100000">
                <a:schemeClr val="accent2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York Place / Leeds Road</a:t>
            </a:r>
          </a:p>
          <a:p>
            <a:r>
              <a:rPr lang="en-GB" sz="1100" dirty="0" smtClean="0"/>
              <a:t>Closed 1200-1710</a:t>
            </a:r>
            <a:endParaRPr lang="en-GB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3591128" y="11250469"/>
            <a:ext cx="1895273" cy="769441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Otley Road Race Route</a:t>
            </a:r>
          </a:p>
          <a:p>
            <a:r>
              <a:rPr lang="en-GB" sz="1100" dirty="0" smtClean="0"/>
              <a:t>Closed 1200-1710 </a:t>
            </a:r>
          </a:p>
          <a:p>
            <a:r>
              <a:rPr lang="en-GB" sz="1100" dirty="0" smtClean="0"/>
              <a:t>See Circuit Map for vehicle Crossing Point Info</a:t>
            </a:r>
            <a:endParaRPr lang="en-GB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668313" y="9030508"/>
            <a:ext cx="1895273" cy="769441"/>
          </a:xfrm>
          <a:prstGeom prst="rect">
            <a:avLst/>
          </a:prstGeom>
          <a:gradFill>
            <a:gsLst>
              <a:gs pos="7000">
                <a:srgbClr val="00B0F0"/>
              </a:gs>
              <a:gs pos="50000">
                <a:srgbClr val="66FFFF"/>
              </a:gs>
              <a:gs pos="83000">
                <a:srgbClr val="66FFFF"/>
              </a:gs>
              <a:gs pos="99000">
                <a:srgbClr val="66FFFF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Beech Grove</a:t>
            </a:r>
          </a:p>
          <a:p>
            <a:r>
              <a:rPr lang="en-GB" sz="1100" b="1" dirty="0" smtClean="0"/>
              <a:t>Resident access only</a:t>
            </a:r>
          </a:p>
          <a:p>
            <a:endParaRPr lang="en-GB" sz="1100" dirty="0" smtClean="0"/>
          </a:p>
          <a:p>
            <a:endParaRPr lang="en-GB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7036455" y="5395475"/>
            <a:ext cx="1438072" cy="6001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FFFF00"/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Raglan Street &amp; Albert Street</a:t>
            </a:r>
          </a:p>
          <a:p>
            <a:r>
              <a:rPr lang="en-GB" sz="1100" dirty="0" smtClean="0"/>
              <a:t>Closed 1330-1610</a:t>
            </a:r>
            <a:endParaRPr lang="en-GB" sz="11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963886" y="6164916"/>
            <a:ext cx="203526" cy="5760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250794" y="6452876"/>
            <a:ext cx="1511956" cy="4088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204565" y="9322506"/>
            <a:ext cx="1600200" cy="8772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980293" y="3536639"/>
            <a:ext cx="475844" cy="390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91128" y="8929978"/>
            <a:ext cx="1438072" cy="127727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6699FF"/>
              </a:gs>
              <a:gs pos="83000">
                <a:srgbClr val="6699FF"/>
              </a:gs>
              <a:gs pos="100000">
                <a:srgbClr val="0000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West Park</a:t>
            </a:r>
          </a:p>
          <a:p>
            <a:r>
              <a:rPr lang="en-GB" sz="1100" dirty="0" smtClean="0"/>
              <a:t>Closed 1100-1800</a:t>
            </a:r>
          </a:p>
          <a:p>
            <a:r>
              <a:rPr lang="en-GB" sz="1100" dirty="0" smtClean="0"/>
              <a:t>Managed access only outside of these times via Tower Street</a:t>
            </a:r>
          </a:p>
          <a:p>
            <a:endParaRPr lang="en-GB" sz="1100" dirty="0" smtClean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118377" y="7012943"/>
            <a:ext cx="272781" cy="102232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512282" y="5022811"/>
            <a:ext cx="986896" cy="61054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513361" y="4336390"/>
            <a:ext cx="1438072" cy="769441"/>
          </a:xfrm>
          <a:prstGeom prst="rect">
            <a:avLst/>
          </a:prstGeom>
          <a:gradFill>
            <a:gsLst>
              <a:gs pos="7000">
                <a:srgbClr val="66FF66"/>
              </a:gs>
              <a:gs pos="50000">
                <a:srgbClr val="66FF66"/>
              </a:gs>
              <a:gs pos="83000">
                <a:srgbClr val="00FF00"/>
              </a:gs>
              <a:gs pos="100000">
                <a:srgbClr val="00FF0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Race Areas + Team Parking</a:t>
            </a:r>
          </a:p>
          <a:p>
            <a:r>
              <a:rPr lang="en-GB" sz="1100" dirty="0" smtClean="0"/>
              <a:t>Closed 1100-1800</a:t>
            </a:r>
          </a:p>
          <a:p>
            <a:endParaRPr lang="en-GB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954064" y="6128657"/>
            <a:ext cx="1438072" cy="1107996"/>
          </a:xfrm>
          <a:prstGeom prst="rect">
            <a:avLst/>
          </a:prstGeom>
          <a:gradFill>
            <a:gsLst>
              <a:gs pos="700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The Ginnel &amp; Parliament Terrace</a:t>
            </a:r>
          </a:p>
          <a:p>
            <a:r>
              <a:rPr lang="en-GB" sz="1100" dirty="0" smtClean="0"/>
              <a:t>Resident Access Only via Montpellier</a:t>
            </a:r>
          </a:p>
          <a:p>
            <a:r>
              <a:rPr lang="en-GB" sz="1100" dirty="0" smtClean="0"/>
              <a:t>1200-1710</a:t>
            </a:r>
          </a:p>
          <a:p>
            <a:endParaRPr lang="en-GB" sz="11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5167412" y="6002839"/>
            <a:ext cx="1288221" cy="2239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175847" y="10258033"/>
            <a:ext cx="430623" cy="12187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3005730" y="7882059"/>
            <a:ext cx="702126" cy="19178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938426" y="10135423"/>
            <a:ext cx="92621" cy="10131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66162" y="1186887"/>
            <a:ext cx="213904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Key</a:t>
            </a:r>
          </a:p>
          <a:p>
            <a:endParaRPr lang="en-GB" dirty="0"/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922734" y="1698171"/>
            <a:ext cx="53884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513768" y="1471044"/>
            <a:ext cx="14723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 Way Traffic in place for event</a:t>
            </a:r>
            <a:endParaRPr lang="en-GB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7500209" y="1897249"/>
            <a:ext cx="14723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 Way Traffic in place for event</a:t>
            </a:r>
            <a:endParaRPr lang="en-GB" sz="1200" dirty="0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6922734" y="2128082"/>
            <a:ext cx="577475" cy="2722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644568" y="11262513"/>
            <a:ext cx="227783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Timings Subject to change dependent on race speed / crowd levels and traffic levels</a:t>
            </a:r>
          </a:p>
          <a:p>
            <a:r>
              <a:rPr lang="en-GB" sz="1200" dirty="0" smtClean="0"/>
              <a:t>For more information see</a:t>
            </a:r>
          </a:p>
          <a:p>
            <a:r>
              <a:rPr lang="en-GB" sz="1200" dirty="0" smtClean="0">
                <a:hlinkClick r:id="rId3"/>
              </a:rPr>
              <a:t>www.yokrshire2019.co.uk</a:t>
            </a:r>
            <a:endParaRPr lang="en-GB" sz="1200" dirty="0" smtClean="0"/>
          </a:p>
          <a:p>
            <a:r>
              <a:rPr lang="en-GB" sz="1200" dirty="0" smtClean="0"/>
              <a:t>@yorkshire2019travel</a:t>
            </a:r>
          </a:p>
        </p:txBody>
      </p:sp>
    </p:spTree>
    <p:extLst>
      <p:ext uri="{BB962C8B-B14F-4D97-AF65-F5344CB8AC3E}">
        <p14:creationId xmlns:p14="http://schemas.microsoft.com/office/powerpoint/2010/main" val="1691719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</TotalTime>
  <Words>1681</Words>
  <Application>Microsoft Office PowerPoint</Application>
  <PresentationFormat>A3 Paper (297x420 mm)</PresentationFormat>
  <Paragraphs>439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Harrogate Town Centre Closure Summary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NYCC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Gilroy</dc:creator>
  <cp:lastModifiedBy>James Gilroy</cp:lastModifiedBy>
  <cp:revision>33</cp:revision>
  <cp:lastPrinted>2019-07-05T15:43:08Z</cp:lastPrinted>
  <dcterms:created xsi:type="dcterms:W3CDTF">2019-07-05T09:39:17Z</dcterms:created>
  <dcterms:modified xsi:type="dcterms:W3CDTF">2019-07-24T14:20:29Z</dcterms:modified>
</cp:coreProperties>
</file>