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310" r:id="rId3"/>
    <p:sldId id="311" r:id="rId4"/>
    <p:sldId id="318" r:id="rId5"/>
    <p:sldId id="320" r:id="rId6"/>
    <p:sldId id="313" r:id="rId7"/>
    <p:sldId id="321" r:id="rId8"/>
    <p:sldId id="326" r:id="rId9"/>
    <p:sldId id="327" r:id="rId10"/>
    <p:sldId id="334" r:id="rId11"/>
    <p:sldId id="340" r:id="rId12"/>
    <p:sldId id="328" r:id="rId13"/>
    <p:sldId id="337" r:id="rId14"/>
    <p:sldId id="336" r:id="rId15"/>
    <p:sldId id="332" r:id="rId16"/>
    <p:sldId id="329" r:id="rId17"/>
    <p:sldId id="330" r:id="rId18"/>
    <p:sldId id="34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93"/>
    <a:srgbClr val="00ADC6"/>
    <a:srgbClr val="00AA9E"/>
    <a:srgbClr val="0091C9"/>
    <a:srgbClr val="E3E6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3"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D98D80-3B48-4B9E-A28F-8B0DEF8B2A23}" type="datetimeFigureOut">
              <a:rPr lang="en-GB" smtClean="0"/>
              <a:t>05/08/2019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30121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D98D80-3B48-4B9E-A28F-8B0DEF8B2A23}" type="datetimeFigureOut">
              <a:rPr lang="en-GB" smtClean="0"/>
              <a:t>05/08/2019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2496774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D98D80-3B48-4B9E-A28F-8B0DEF8B2A23}" type="datetimeFigureOut">
              <a:rPr lang="en-GB" smtClean="0"/>
              <a:t>05/08/2019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107650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D98D80-3B48-4B9E-A28F-8B0DEF8B2A23}" type="datetimeFigureOut">
              <a:rPr lang="en-GB" smtClean="0"/>
              <a:t>05/08/2019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5658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D98D80-3B48-4B9E-A28F-8B0DEF8B2A23}" type="datetimeFigureOut">
              <a:rPr lang="en-GB" smtClean="0"/>
              <a:t>05/08/2019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2474883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D98D80-3B48-4B9E-A28F-8B0DEF8B2A23}" type="datetimeFigureOut">
              <a:rPr lang="en-GB" smtClean="0"/>
              <a:t>05/08/2019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1374869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D98D80-3B48-4B9E-A28F-8B0DEF8B2A23}" type="datetimeFigureOut">
              <a:rPr lang="en-GB" smtClean="0"/>
              <a:t>05/08/2019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176943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D98D80-3B48-4B9E-A28F-8B0DEF8B2A23}" type="datetimeFigureOut">
              <a:rPr lang="en-GB" smtClean="0"/>
              <a:t>05/08/2019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2769244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98D80-3B48-4B9E-A28F-8B0DEF8B2A23}" type="datetimeFigureOut">
              <a:rPr lang="en-GB" smtClean="0"/>
              <a:t>05/08/2019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21313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D98D80-3B48-4B9E-A28F-8B0DEF8B2A23}" type="datetimeFigureOut">
              <a:rPr lang="en-GB" smtClean="0"/>
              <a:t>05/08/2019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106530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D98D80-3B48-4B9E-A28F-8B0DEF8B2A23}" type="datetimeFigureOut">
              <a:rPr lang="en-GB" smtClean="0"/>
              <a:t>05/08/2019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72B329-7D75-4F85-A287-0705C8278739}" type="slidenum">
              <a:rPr lang="en-GB" smtClean="0"/>
              <a:t>‹#›</a:t>
            </a:fld>
            <a:endParaRPr lang="en-GB"/>
          </a:p>
        </p:txBody>
      </p:sp>
    </p:spTree>
    <p:extLst>
      <p:ext uri="{BB962C8B-B14F-4D97-AF65-F5344CB8AC3E}">
        <p14:creationId xmlns:p14="http://schemas.microsoft.com/office/powerpoint/2010/main" val="1973765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D98D80-3B48-4B9E-A28F-8B0DEF8B2A23}" type="datetimeFigureOut">
              <a:rPr lang="en-GB" smtClean="0"/>
              <a:t>05/08/2019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2B329-7D75-4F85-A287-0705C8278739}" type="slidenum">
              <a:rPr lang="en-GB" smtClean="0"/>
              <a:t>‹#›</a:t>
            </a:fld>
            <a:endParaRPr lang="en-GB"/>
          </a:p>
        </p:txBody>
      </p:sp>
    </p:spTree>
    <p:extLst>
      <p:ext uri="{BB962C8B-B14F-4D97-AF65-F5344CB8AC3E}">
        <p14:creationId xmlns:p14="http://schemas.microsoft.com/office/powerpoint/2010/main" val="2562602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p:cNvSpPr>
            <a:spLocks noGrp="1"/>
          </p:cNvSpPr>
          <p:nvPr>
            <p:ph type="ctrTitle"/>
          </p:nvPr>
        </p:nvSpPr>
        <p:spPr>
          <a:xfrm>
            <a:off x="179512" y="3068960"/>
            <a:ext cx="7772400" cy="1470025"/>
          </a:xfrm>
        </p:spPr>
        <p:txBody>
          <a:bodyPr/>
          <a:lstStyle/>
          <a:p>
            <a:pPr algn="l"/>
            <a:r>
              <a:rPr lang="en-GB" b="1" dirty="0" smtClean="0">
                <a:solidFill>
                  <a:schemeClr val="bg1"/>
                </a:solidFill>
                <a:latin typeface="Arial" panose="020B0604020202020204" pitchFamily="34" charset="0"/>
                <a:cs typeface="Arial" panose="020B0604020202020204" pitchFamily="34" charset="0"/>
              </a:rPr>
              <a:t>Governor Questions</a:t>
            </a:r>
            <a:br>
              <a:rPr lang="en-GB" b="1" dirty="0" smtClean="0">
                <a:solidFill>
                  <a:schemeClr val="bg1"/>
                </a:solidFill>
                <a:latin typeface="Arial" panose="020B0604020202020204" pitchFamily="34" charset="0"/>
                <a:cs typeface="Arial" panose="020B0604020202020204" pitchFamily="34" charset="0"/>
              </a:rPr>
            </a:br>
            <a:r>
              <a:rPr lang="en-GB" sz="1800" b="1" dirty="0" smtClean="0">
                <a:solidFill>
                  <a:schemeClr val="bg1"/>
                </a:solidFill>
                <a:latin typeface="Arial" panose="020B0604020202020204" pitchFamily="34" charset="0"/>
                <a:cs typeface="Arial" panose="020B0604020202020204" pitchFamily="34" charset="0"/>
              </a:rPr>
              <a:t>7</a:t>
            </a:r>
            <a:r>
              <a:rPr lang="en-GB" sz="1800" b="1" baseline="30000" dirty="0" smtClean="0">
                <a:solidFill>
                  <a:schemeClr val="bg1"/>
                </a:solidFill>
                <a:latin typeface="Arial" panose="020B0604020202020204" pitchFamily="34" charset="0"/>
                <a:cs typeface="Arial" panose="020B0604020202020204" pitchFamily="34" charset="0"/>
              </a:rPr>
              <a:t>th</a:t>
            </a:r>
            <a:r>
              <a:rPr lang="en-GB" sz="1800" b="1" dirty="0" smtClean="0">
                <a:solidFill>
                  <a:schemeClr val="bg1"/>
                </a:solidFill>
                <a:latin typeface="Arial" panose="020B0604020202020204" pitchFamily="34" charset="0"/>
                <a:cs typeface="Arial" panose="020B0604020202020204" pitchFamily="34" charset="0"/>
              </a:rPr>
              <a:t> August 2019</a:t>
            </a:r>
            <a:endParaRPr lang="en-GB" sz="2400" dirty="0">
              <a:solidFill>
                <a:schemeClr val="bg1"/>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grpSp>
        <p:nvGrpSpPr>
          <p:cNvPr id="13" name="Group 12"/>
          <p:cNvGrpSpPr/>
          <p:nvPr/>
        </p:nvGrpSpPr>
        <p:grpSpPr>
          <a:xfrm>
            <a:off x="7739447" y="5488057"/>
            <a:ext cx="1404552" cy="1404550"/>
            <a:chOff x="5948534" y="1709192"/>
            <a:chExt cx="1404552" cy="1404550"/>
          </a:xfrm>
        </p:grpSpPr>
        <p:pic>
          <p:nvPicPr>
            <p:cNvPr id="1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ight Triangle 14"/>
            <p:cNvSpPr/>
            <p:nvPr/>
          </p:nvSpPr>
          <p:spPr>
            <a:xfrm rot="5400000">
              <a:off x="5948536" y="1709191"/>
              <a:ext cx="1404550" cy="1404551"/>
            </a:xfrm>
            <a:prstGeom prst="rtTriangle">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55746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ADC6"/>
                </a:solidFill>
                <a:latin typeface="Arial" panose="020B0604020202020204" pitchFamily="34" charset="0"/>
                <a:cs typeface="Arial" panose="020B0604020202020204" pitchFamily="34" charset="0"/>
              </a:rPr>
              <a:t>Learning (</a:t>
            </a:r>
            <a:r>
              <a:rPr lang="en-GB" sz="3200" b="1" dirty="0" smtClean="0">
                <a:solidFill>
                  <a:srgbClr val="00ADC6"/>
                </a:solidFill>
                <a:latin typeface="Arial" panose="020B0604020202020204" pitchFamily="34" charset="0"/>
                <a:cs typeface="Arial" panose="020B0604020202020204" pitchFamily="34" charset="0"/>
              </a:rPr>
              <a:t>1/2)</a:t>
            </a:r>
            <a:endParaRPr lang="en-GB" sz="3200" b="1" dirty="0">
              <a:solidFill>
                <a:srgbClr val="00ADC6"/>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A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smtClean="0">
              <a:solidFill>
                <a:schemeClr val="tx1"/>
              </a:solidFill>
              <a:latin typeface="Arial" pitchFamily="34" charset="0"/>
              <a:cs typeface="Arial" pitchFamily="34" charset="0"/>
            </a:endParaRPr>
          </a:p>
          <a:p>
            <a:endParaRPr lang="en-GB" dirty="0" smtClean="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The Quality Committee provides assurance in respect of the Trust’s approach to learning from complaints, national patient experience surveys, local friends and family test for satisfaction, incidents and serious incidents and receives a comprehensive quarterly report.  There are similar arrangements in place at a directorate level.</a:t>
            </a:r>
            <a:r>
              <a:rPr lang="en-GB" dirty="0">
                <a:solidFill>
                  <a:schemeClr val="tx1"/>
                </a:solidFill>
                <a:latin typeface="Arial" pitchFamily="34" charset="0"/>
                <a:cs typeface="Arial" pitchFamily="34" charset="0"/>
              </a:rPr>
              <a:t> </a:t>
            </a:r>
            <a:endParaRPr lang="en-GB" dirty="0" smtClean="0">
              <a:solidFill>
                <a:schemeClr val="tx1"/>
              </a:solidFill>
              <a:latin typeface="Arial" pitchFamily="34" charset="0"/>
              <a:cs typeface="Arial" pitchFamily="34" charset="0"/>
            </a:endParaRPr>
          </a:p>
          <a:p>
            <a:pPr marL="342900" indent="-342900">
              <a:buFont typeface="+mj-lt"/>
              <a:buAutoNum type="arabicPeriod"/>
            </a:pPr>
            <a:endParaRPr lang="en-GB" dirty="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Annually, a summary is </a:t>
            </a:r>
            <a:r>
              <a:rPr lang="en-GB" dirty="0">
                <a:solidFill>
                  <a:schemeClr val="tx1"/>
                </a:solidFill>
                <a:latin typeface="Arial" pitchFamily="34" charset="0"/>
                <a:cs typeface="Arial" pitchFamily="34" charset="0"/>
              </a:rPr>
              <a:t>provided in the Trust’s Quality Account which is publicly available and is also shared with all local stakeholders.</a:t>
            </a:r>
          </a:p>
          <a:p>
            <a:pPr marL="342900" indent="-342900">
              <a:buFont typeface="+mj-lt"/>
              <a:buAutoNum type="arabicPeriod"/>
            </a:pPr>
            <a:endParaRPr lang="en-GB" dirty="0" smtClean="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The Board is notified of all serious incidents, and a non-executive director oversees the progress of the investigation, and these are all reported to the Board.</a:t>
            </a:r>
          </a:p>
          <a:p>
            <a:pPr marL="342900" indent="-342900">
              <a:buFont typeface="+mj-lt"/>
              <a:buAutoNum type="arabicPeriod"/>
            </a:pPr>
            <a:endParaRPr lang="en-GB" dirty="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In respect of learning these reports also track the implementation of actions arising from the investigation of complaints and serious incidents.</a:t>
            </a:r>
          </a:p>
          <a:p>
            <a:pPr marL="342900" indent="-342900">
              <a:buFont typeface="+mj-lt"/>
              <a:buAutoNum type="arabicPeriod"/>
            </a:pPr>
            <a:endParaRPr lang="en-GB" sz="1600" dirty="0">
              <a:solidFill>
                <a:srgbClr val="003893"/>
              </a:solidFill>
              <a:latin typeface="Arial" pitchFamily="34" charset="0"/>
              <a:cs typeface="Arial" pitchFamily="34" charset="0"/>
            </a:endParaRPr>
          </a:p>
          <a:p>
            <a:r>
              <a:rPr lang="en-GB" sz="1600" dirty="0">
                <a:solidFill>
                  <a:srgbClr val="003893"/>
                </a:solidFill>
              </a:rPr>
              <a:t> </a:t>
            </a:r>
          </a:p>
        </p:txBody>
      </p:sp>
    </p:spTree>
    <p:extLst>
      <p:ext uri="{BB962C8B-B14F-4D97-AF65-F5344CB8AC3E}">
        <p14:creationId xmlns:p14="http://schemas.microsoft.com/office/powerpoint/2010/main" val="381443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ADC6"/>
                </a:solidFill>
                <a:latin typeface="Arial" panose="020B0604020202020204" pitchFamily="34" charset="0"/>
                <a:cs typeface="Arial" panose="020B0604020202020204" pitchFamily="34" charset="0"/>
              </a:rPr>
              <a:t>Learning </a:t>
            </a:r>
            <a:r>
              <a:rPr lang="en-GB" sz="3200" b="1" dirty="0" smtClean="0">
                <a:solidFill>
                  <a:srgbClr val="00ADC6"/>
                </a:solidFill>
                <a:latin typeface="Arial" panose="020B0604020202020204" pitchFamily="34" charset="0"/>
                <a:cs typeface="Arial" panose="020B0604020202020204" pitchFamily="34" charset="0"/>
              </a:rPr>
              <a:t>(2/2)</a:t>
            </a:r>
            <a:endParaRPr lang="en-GB" sz="3200" b="1" dirty="0">
              <a:solidFill>
                <a:srgbClr val="00ADC6"/>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A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7" y="1412776"/>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1600" dirty="0">
              <a:solidFill>
                <a:schemeClr val="tx1"/>
              </a:solidFill>
              <a:latin typeface="Arial" pitchFamily="34" charset="0"/>
              <a:cs typeface="Arial" pitchFamily="34" charset="0"/>
            </a:endParaRPr>
          </a:p>
          <a:p>
            <a:pPr algn="just"/>
            <a:endParaRPr lang="en-GB" sz="1600" dirty="0" smtClean="0">
              <a:solidFill>
                <a:schemeClr val="tx1"/>
              </a:solidFill>
              <a:latin typeface="Arial" pitchFamily="34" charset="0"/>
              <a:cs typeface="Arial" pitchFamily="34" charset="0"/>
            </a:endParaRPr>
          </a:p>
          <a:p>
            <a:pPr marL="342900" indent="-342900" algn="just">
              <a:buFont typeface="+mj-lt"/>
              <a:buAutoNum type="arabicPeriod" startAt="5"/>
            </a:pPr>
            <a:endParaRPr lang="en-GB" sz="1600" dirty="0" smtClean="0">
              <a:solidFill>
                <a:schemeClr val="tx1"/>
              </a:solidFill>
              <a:latin typeface="Arial" pitchFamily="34" charset="0"/>
              <a:cs typeface="Arial" pitchFamily="34" charset="0"/>
            </a:endParaRPr>
          </a:p>
          <a:p>
            <a:pPr marL="342900" indent="-342900" algn="just">
              <a:buFont typeface="+mj-lt"/>
              <a:buAutoNum type="arabicPeriod" startAt="5"/>
            </a:pPr>
            <a:r>
              <a:rPr lang="en-GB" sz="1600" dirty="0" smtClean="0">
                <a:solidFill>
                  <a:schemeClr val="tx1"/>
                </a:solidFill>
                <a:latin typeface="Arial" pitchFamily="34" charset="0"/>
                <a:cs typeface="Arial" pitchFamily="34" charset="0"/>
              </a:rPr>
              <a:t>Each serious incident has a set of agreed actions which are monitored at SMT to ensure progress is made.  The learning is summarised in a simple an accessible way known as “learning on a page”.  Each SI also includes </a:t>
            </a:r>
            <a:r>
              <a:rPr lang="en-GB" sz="1600" dirty="0">
                <a:solidFill>
                  <a:schemeClr val="tx1"/>
                </a:solidFill>
                <a:latin typeface="Arial" pitchFamily="34" charset="0"/>
                <a:cs typeface="Arial" pitchFamily="34" charset="0"/>
              </a:rPr>
              <a:t>a plan for audit to check that any actions taken have been embedded approx. 6 months after </a:t>
            </a:r>
            <a:r>
              <a:rPr lang="en-GB" sz="1600" dirty="0" smtClean="0">
                <a:solidFill>
                  <a:schemeClr val="tx1"/>
                </a:solidFill>
                <a:latin typeface="Arial" pitchFamily="34" charset="0"/>
                <a:cs typeface="Arial" pitchFamily="34" charset="0"/>
              </a:rPr>
              <a:t>the report is finalised. </a:t>
            </a:r>
          </a:p>
          <a:p>
            <a:pPr marL="342900" indent="-342900" algn="just">
              <a:buFont typeface="+mj-lt"/>
              <a:buAutoNum type="arabicPeriod" startAt="5"/>
            </a:pPr>
            <a:endParaRPr lang="en-GB" sz="900" dirty="0">
              <a:solidFill>
                <a:schemeClr val="tx1"/>
              </a:solidFill>
              <a:latin typeface="Arial" pitchFamily="34" charset="0"/>
              <a:cs typeface="Arial" pitchFamily="34" charset="0"/>
            </a:endParaRPr>
          </a:p>
          <a:p>
            <a:pPr marL="342900" indent="-342900" algn="just">
              <a:buFont typeface="+mj-lt"/>
              <a:buAutoNum type="arabicPeriod" startAt="5"/>
            </a:pPr>
            <a:r>
              <a:rPr lang="en-GB" sz="1600" dirty="0" smtClean="0">
                <a:solidFill>
                  <a:schemeClr val="tx1"/>
                </a:solidFill>
                <a:latin typeface="Arial" pitchFamily="34" charset="0"/>
                <a:cs typeface="Arial" pitchFamily="34" charset="0"/>
              </a:rPr>
              <a:t>For SI’s in 2017/18 there is only one action which is still to be completed, and for SI’s on 2018/19 there is one SI which has some outstanding actions.  These were discussed at SMT and support is being provided to ensure they are completed.</a:t>
            </a:r>
          </a:p>
          <a:p>
            <a:pPr marL="342900" indent="-342900">
              <a:buFont typeface="+mj-lt"/>
              <a:buAutoNum type="arabicPeriod" startAt="5"/>
            </a:pPr>
            <a:endParaRPr lang="en-GB" sz="900" dirty="0">
              <a:solidFill>
                <a:schemeClr val="tx1"/>
              </a:solidFill>
              <a:latin typeface="Arial" pitchFamily="34" charset="0"/>
              <a:cs typeface="Arial" pitchFamily="34" charset="0"/>
            </a:endParaRPr>
          </a:p>
          <a:p>
            <a:pPr marL="342900" indent="-342900" algn="just">
              <a:buFont typeface="+mj-lt"/>
              <a:buAutoNum type="arabicPeriod" startAt="5"/>
            </a:pPr>
            <a:r>
              <a:rPr lang="en-GB" sz="1600" dirty="0" smtClean="0">
                <a:solidFill>
                  <a:schemeClr val="tx1"/>
                </a:solidFill>
                <a:latin typeface="Arial" pitchFamily="34" charset="0"/>
                <a:cs typeface="Arial" pitchFamily="34" charset="0"/>
              </a:rPr>
              <a:t>In respect of the audit process, by way of an example there was a recent audit following an SI which was </a:t>
            </a:r>
            <a:r>
              <a:rPr lang="en-GB" sz="1600" dirty="0">
                <a:solidFill>
                  <a:schemeClr val="tx1"/>
                </a:solidFill>
                <a:latin typeface="Arial" pitchFamily="34" charset="0"/>
                <a:cs typeface="Arial" pitchFamily="34" charset="0"/>
              </a:rPr>
              <a:t>reviewed at </a:t>
            </a:r>
            <a:r>
              <a:rPr lang="en-GB" sz="1600" dirty="0" smtClean="0">
                <a:solidFill>
                  <a:schemeClr val="tx1"/>
                </a:solidFill>
                <a:latin typeface="Arial" pitchFamily="34" charset="0"/>
                <a:cs typeface="Arial" pitchFamily="34" charset="0"/>
              </a:rPr>
              <a:t>CORM. </a:t>
            </a:r>
            <a:r>
              <a:rPr lang="en-GB" sz="1600" dirty="0">
                <a:solidFill>
                  <a:schemeClr val="tx1"/>
                </a:solidFill>
                <a:latin typeface="Arial" pitchFamily="34" charset="0"/>
                <a:cs typeface="Arial" pitchFamily="34" charset="0"/>
              </a:rPr>
              <a:t>One of the issues in the SI was that we did not have access to the mother’s medical record from previous C-section at Leeds and if we had had this information, it may have affected management of the case. </a:t>
            </a:r>
            <a:r>
              <a:rPr lang="en-GB" sz="1600" dirty="0" smtClean="0">
                <a:solidFill>
                  <a:schemeClr val="tx1"/>
                </a:solidFill>
                <a:latin typeface="Arial" pitchFamily="34" charset="0"/>
                <a:cs typeface="Arial" pitchFamily="34" charset="0"/>
              </a:rPr>
              <a:t>Following the SI investigation a </a:t>
            </a:r>
            <a:r>
              <a:rPr lang="en-GB" sz="1600" dirty="0">
                <a:solidFill>
                  <a:schemeClr val="tx1"/>
                </a:solidFill>
                <a:latin typeface="Arial" pitchFamily="34" charset="0"/>
                <a:cs typeface="Arial" pitchFamily="34" charset="0"/>
              </a:rPr>
              <a:t>process </a:t>
            </a:r>
            <a:r>
              <a:rPr lang="en-GB" sz="1600" dirty="0" smtClean="0">
                <a:solidFill>
                  <a:schemeClr val="tx1"/>
                </a:solidFill>
                <a:latin typeface="Arial" pitchFamily="34" charset="0"/>
                <a:cs typeface="Arial" pitchFamily="34" charset="0"/>
              </a:rPr>
              <a:t>was introduced </a:t>
            </a:r>
            <a:r>
              <a:rPr lang="en-GB" sz="1600" dirty="0">
                <a:solidFill>
                  <a:schemeClr val="tx1"/>
                </a:solidFill>
                <a:latin typeface="Arial" pitchFamily="34" charset="0"/>
                <a:cs typeface="Arial" pitchFamily="34" charset="0"/>
              </a:rPr>
              <a:t>to ensure we routinely request and receive notes for relevant mothers. </a:t>
            </a:r>
            <a:r>
              <a:rPr lang="en-GB" sz="1600" dirty="0" smtClean="0">
                <a:solidFill>
                  <a:schemeClr val="tx1"/>
                </a:solidFill>
                <a:latin typeface="Arial" pitchFamily="34" charset="0"/>
                <a:cs typeface="Arial" pitchFamily="34" charset="0"/>
              </a:rPr>
              <a:t>In reviewing the results of the audit, it </a:t>
            </a:r>
            <a:r>
              <a:rPr lang="en-GB" sz="1600" dirty="0">
                <a:solidFill>
                  <a:schemeClr val="tx1"/>
                </a:solidFill>
                <a:latin typeface="Arial" pitchFamily="34" charset="0"/>
                <a:cs typeface="Arial" pitchFamily="34" charset="0"/>
              </a:rPr>
              <a:t>was agreed that positive steps </a:t>
            </a:r>
            <a:r>
              <a:rPr lang="en-GB" sz="1600" dirty="0" smtClean="0">
                <a:solidFill>
                  <a:schemeClr val="tx1"/>
                </a:solidFill>
                <a:latin typeface="Arial" pitchFamily="34" charset="0"/>
                <a:cs typeface="Arial" pitchFamily="34" charset="0"/>
              </a:rPr>
              <a:t>had </a:t>
            </a:r>
            <a:r>
              <a:rPr lang="en-GB" sz="1600" dirty="0">
                <a:solidFill>
                  <a:schemeClr val="tx1"/>
                </a:solidFill>
                <a:latin typeface="Arial" pitchFamily="34" charset="0"/>
                <a:cs typeface="Arial" pitchFamily="34" charset="0"/>
              </a:rPr>
              <a:t>been taken, but further work is needed to ensure this process is robust and happening consistently, so a re-audit has been requested for a further 6 months’ time. This will </a:t>
            </a:r>
            <a:r>
              <a:rPr lang="en-GB" sz="1600" dirty="0" smtClean="0">
                <a:solidFill>
                  <a:schemeClr val="tx1"/>
                </a:solidFill>
                <a:latin typeface="Arial" pitchFamily="34" charset="0"/>
                <a:cs typeface="Arial" pitchFamily="34" charset="0"/>
              </a:rPr>
              <a:t>go back </a:t>
            </a:r>
            <a:r>
              <a:rPr lang="en-GB" sz="1600" dirty="0">
                <a:solidFill>
                  <a:schemeClr val="tx1"/>
                </a:solidFill>
                <a:latin typeface="Arial" pitchFamily="34" charset="0"/>
                <a:cs typeface="Arial" pitchFamily="34" charset="0"/>
              </a:rPr>
              <a:t>to CORM for discussion once completed by the maternity department. </a:t>
            </a:r>
            <a:endParaRPr lang="en-GB" sz="1600" dirty="0" smtClean="0">
              <a:solidFill>
                <a:schemeClr val="tx1"/>
              </a:solidFill>
              <a:latin typeface="Arial" pitchFamily="34" charset="0"/>
              <a:cs typeface="Arial" pitchFamily="34" charset="0"/>
            </a:endParaRPr>
          </a:p>
          <a:p>
            <a:pPr marL="342900" indent="-342900" algn="just">
              <a:buFont typeface="+mj-lt"/>
              <a:buAutoNum type="arabicPeriod" startAt="5"/>
            </a:pPr>
            <a:endParaRPr lang="en-GB" sz="900" dirty="0">
              <a:solidFill>
                <a:schemeClr val="tx1"/>
              </a:solidFill>
              <a:latin typeface="Arial" pitchFamily="34" charset="0"/>
              <a:cs typeface="Arial" pitchFamily="34" charset="0"/>
            </a:endParaRPr>
          </a:p>
          <a:p>
            <a:pPr marL="342900" indent="-342900" algn="just">
              <a:buFont typeface="+mj-lt"/>
              <a:buAutoNum type="arabicPeriod" startAt="5"/>
            </a:pPr>
            <a:r>
              <a:rPr lang="en-GB" sz="1600" dirty="0">
                <a:solidFill>
                  <a:schemeClr val="tx1"/>
                </a:solidFill>
                <a:latin typeface="Arial" pitchFamily="34" charset="0"/>
                <a:cs typeface="Arial" pitchFamily="34" charset="0"/>
              </a:rPr>
              <a:t>Similarly, each complaint has an agreed set of agreed actions which are monitored at SMT to ensure progress is made.  The processing of auditing for impact is focused on more serious complaints rather than all complaints. </a:t>
            </a:r>
          </a:p>
          <a:p>
            <a:pPr marL="342900" indent="-342900" algn="just">
              <a:buFont typeface="+mj-lt"/>
              <a:buAutoNum type="arabicPeriod" startAt="5"/>
            </a:pPr>
            <a:endParaRPr lang="en-GB" sz="1600" dirty="0">
              <a:solidFill>
                <a:schemeClr val="tx1"/>
              </a:solidFill>
              <a:latin typeface="Arial" pitchFamily="34" charset="0"/>
              <a:cs typeface="Arial" pitchFamily="34" charset="0"/>
            </a:endParaRPr>
          </a:p>
          <a:p>
            <a:pPr marL="342900" indent="-342900">
              <a:buFont typeface="+mj-lt"/>
              <a:buAutoNum type="arabicPeriod" startAt="5"/>
            </a:pPr>
            <a:endParaRPr lang="en-GB" sz="1600" dirty="0">
              <a:solidFill>
                <a:schemeClr val="tx1"/>
              </a:solidFill>
              <a:latin typeface="Arial" pitchFamily="34" charset="0"/>
              <a:cs typeface="Arial" pitchFamily="34" charset="0"/>
            </a:endParaRPr>
          </a:p>
          <a:p>
            <a:r>
              <a:rPr lang="en-GB" sz="1600" dirty="0">
                <a:solidFill>
                  <a:schemeClr val="tx1"/>
                </a:solidFill>
              </a:rPr>
              <a:t> </a:t>
            </a:r>
          </a:p>
        </p:txBody>
      </p:sp>
    </p:spTree>
    <p:extLst>
      <p:ext uri="{BB962C8B-B14F-4D97-AF65-F5344CB8AC3E}">
        <p14:creationId xmlns:p14="http://schemas.microsoft.com/office/powerpoint/2010/main" val="382716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A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5" name="Title 4"/>
          <p:cNvSpPr>
            <a:spLocks noGrp="1"/>
          </p:cNvSpPr>
          <p:nvPr>
            <p:ph type="ctrTitle"/>
          </p:nvPr>
        </p:nvSpPr>
        <p:spPr>
          <a:xfrm>
            <a:off x="179512" y="3068960"/>
            <a:ext cx="7772400" cy="1470025"/>
          </a:xfrm>
        </p:spPr>
        <p:txBody>
          <a:bodyPr>
            <a:noAutofit/>
          </a:bodyPr>
          <a:lstStyle/>
          <a:p>
            <a:pPr algn="l"/>
            <a:r>
              <a:rPr lang="en-GB" sz="2400" b="1" dirty="0">
                <a:solidFill>
                  <a:schemeClr val="bg1"/>
                </a:solidFill>
                <a:latin typeface="Arial" pitchFamily="34" charset="0"/>
                <a:cs typeface="Arial" pitchFamily="34" charset="0"/>
              </a:rPr>
              <a:t>How are the NEDs assured regarding the Trust’s preparations for a significant increase in influenza cases in the coming Winter period, in light of the current experience in Australia, which tends to be repeated in the UK</a:t>
            </a:r>
            <a:r>
              <a:rPr lang="en-GB" sz="2400" b="1" dirty="0" smtClean="0">
                <a:solidFill>
                  <a:schemeClr val="bg1"/>
                </a:solidFill>
                <a:latin typeface="Arial" pitchFamily="34" charset="0"/>
                <a:cs typeface="Arial" pitchFamily="34" charset="0"/>
              </a:rPr>
              <a:t>?</a:t>
            </a:r>
            <a:endParaRPr lang="en-GB" sz="2400" b="1" dirty="0">
              <a:solidFill>
                <a:schemeClr val="bg1"/>
              </a:solidFill>
              <a:latin typeface="Arial" pitchFamily="34" charset="0"/>
              <a:cs typeface="Arial"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sp>
        <p:nvSpPr>
          <p:cNvPr id="10" name="TextBox 9"/>
          <p:cNvSpPr txBox="1"/>
          <p:nvPr/>
        </p:nvSpPr>
        <p:spPr>
          <a:xfrm>
            <a:off x="8388424" y="5657671"/>
            <a:ext cx="697627" cy="1200329"/>
          </a:xfrm>
          <a:prstGeom prst="rect">
            <a:avLst/>
          </a:prstGeom>
          <a:noFill/>
        </p:spPr>
        <p:txBody>
          <a:bodyPr wrap="none" rtlCol="0">
            <a:spAutoFit/>
          </a:bodyPr>
          <a:lstStyle/>
          <a:p>
            <a:r>
              <a:rPr lang="en-GB" sz="7200" b="1" dirty="0" smtClean="0">
                <a:solidFill>
                  <a:schemeClr val="bg1"/>
                </a:solidFill>
                <a:latin typeface="Arial" pitchFamily="34" charset="0"/>
                <a:cs typeface="Arial" pitchFamily="34" charset="0"/>
              </a:rPr>
              <a:t>4</a:t>
            </a:r>
          </a:p>
        </p:txBody>
      </p:sp>
    </p:spTree>
    <p:extLst>
      <p:ext uri="{BB962C8B-B14F-4D97-AF65-F5344CB8AC3E}">
        <p14:creationId xmlns:p14="http://schemas.microsoft.com/office/powerpoint/2010/main" val="3816165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AA9E"/>
                </a:solidFill>
                <a:latin typeface="Arial" panose="020B0604020202020204" pitchFamily="34" charset="0"/>
                <a:cs typeface="Arial" panose="020B0604020202020204" pitchFamily="34" charset="0"/>
              </a:rPr>
              <a:t>Influenza preparations (1/3)</a:t>
            </a:r>
            <a:endParaRPr lang="en-GB" sz="3200" b="1" dirty="0">
              <a:solidFill>
                <a:srgbClr val="00AA9E"/>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A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smtClean="0">
              <a:solidFill>
                <a:schemeClr val="tx1"/>
              </a:solidFill>
              <a:latin typeface="Arial" pitchFamily="34" charset="0"/>
              <a:cs typeface="Arial" pitchFamily="34" charset="0"/>
            </a:endParaRPr>
          </a:p>
          <a:p>
            <a:endParaRPr lang="en-GB" dirty="0" smtClean="0">
              <a:solidFill>
                <a:schemeClr val="tx1"/>
              </a:solidFill>
              <a:latin typeface="Arial" pitchFamily="34" charset="0"/>
              <a:cs typeface="Arial" pitchFamily="34" charset="0"/>
            </a:endParaRPr>
          </a:p>
          <a:p>
            <a:pPr marL="342900" indent="-342900">
              <a:buFont typeface="+mj-lt"/>
              <a:buAutoNum type="arabicPeriod"/>
            </a:pPr>
            <a:r>
              <a:rPr lang="en-GB" sz="1600" dirty="0" smtClean="0">
                <a:solidFill>
                  <a:schemeClr val="tx1"/>
                </a:solidFill>
                <a:latin typeface="Arial" pitchFamily="34" charset="0"/>
                <a:cs typeface="Arial" pitchFamily="34" charset="0"/>
              </a:rPr>
              <a:t>The arrangements for influenza preparation are reviewed by the Board on an annual basis, which includes a review of the previous year and the plans for the forthcoming influenza season.</a:t>
            </a:r>
          </a:p>
          <a:p>
            <a:pPr marL="342900" indent="-342900">
              <a:buFont typeface="+mj-lt"/>
              <a:buAutoNum type="arabicPeriod"/>
            </a:pPr>
            <a:endParaRPr lang="en-GB" sz="1600" dirty="0" smtClean="0">
              <a:solidFill>
                <a:schemeClr val="tx1"/>
              </a:solidFill>
              <a:latin typeface="Arial" pitchFamily="34" charset="0"/>
              <a:cs typeface="Arial" pitchFamily="34" charset="0"/>
            </a:endParaRPr>
          </a:p>
          <a:p>
            <a:pPr marL="342900" indent="-342900">
              <a:buFont typeface="+mj-lt"/>
              <a:buAutoNum type="arabicPeriod"/>
            </a:pPr>
            <a:r>
              <a:rPr lang="en-GB" sz="1600" dirty="0" smtClean="0">
                <a:solidFill>
                  <a:schemeClr val="tx1"/>
                </a:solidFill>
                <a:latin typeface="Arial" pitchFamily="34" charset="0"/>
                <a:cs typeface="Arial" pitchFamily="34" charset="0"/>
              </a:rPr>
              <a:t>There are </a:t>
            </a:r>
            <a:r>
              <a:rPr lang="en-GB" sz="1600" dirty="0" smtClean="0">
                <a:solidFill>
                  <a:schemeClr val="tx1"/>
                </a:solidFill>
                <a:latin typeface="Arial" pitchFamily="34" charset="0"/>
                <a:cs typeface="Arial" pitchFamily="34" charset="0"/>
              </a:rPr>
              <a:t>4 </a:t>
            </a:r>
            <a:r>
              <a:rPr lang="en-GB" sz="1600" dirty="0" smtClean="0">
                <a:solidFill>
                  <a:schemeClr val="tx1"/>
                </a:solidFill>
                <a:latin typeface="Arial" pitchFamily="34" charset="0"/>
                <a:cs typeface="Arial" pitchFamily="34" charset="0"/>
              </a:rPr>
              <a:t>key </a:t>
            </a:r>
            <a:r>
              <a:rPr lang="en-GB" sz="1600" dirty="0" smtClean="0">
                <a:solidFill>
                  <a:schemeClr val="tx1"/>
                </a:solidFill>
                <a:latin typeface="Arial" pitchFamily="34" charset="0"/>
                <a:cs typeface="Arial" pitchFamily="34" charset="0"/>
              </a:rPr>
              <a:t>components to these arrangements  - (i) </a:t>
            </a:r>
            <a:r>
              <a:rPr lang="en-GB" sz="1600" dirty="0" smtClean="0">
                <a:solidFill>
                  <a:schemeClr val="tx1"/>
                </a:solidFill>
                <a:latin typeface="Arial" pitchFamily="34" charset="0"/>
                <a:cs typeface="Arial" pitchFamily="34" charset="0"/>
              </a:rPr>
              <a:t>protecting vulnerable patients through vaccination, (ii) </a:t>
            </a:r>
            <a:r>
              <a:rPr lang="en-GB" sz="1600" dirty="0" smtClean="0">
                <a:solidFill>
                  <a:schemeClr val="tx1"/>
                </a:solidFill>
                <a:latin typeface="Arial" pitchFamily="34" charset="0"/>
                <a:cs typeface="Arial" pitchFamily="34" charset="0"/>
              </a:rPr>
              <a:t>vaccination </a:t>
            </a:r>
            <a:r>
              <a:rPr lang="en-GB" sz="1600" dirty="0" smtClean="0">
                <a:solidFill>
                  <a:schemeClr val="tx1"/>
                </a:solidFill>
                <a:latin typeface="Arial" pitchFamily="34" charset="0"/>
                <a:cs typeface="Arial" pitchFamily="34" charset="0"/>
              </a:rPr>
              <a:t>of </a:t>
            </a:r>
            <a:r>
              <a:rPr lang="en-GB" sz="1600" dirty="0" smtClean="0">
                <a:solidFill>
                  <a:schemeClr val="tx1"/>
                </a:solidFill>
                <a:latin typeface="Arial" pitchFamily="34" charset="0"/>
                <a:cs typeface="Arial" pitchFamily="34" charset="0"/>
              </a:rPr>
              <a:t>staff, (iii) treating patients with flu promptly </a:t>
            </a:r>
            <a:r>
              <a:rPr lang="en-GB" sz="1600" dirty="0" smtClean="0">
                <a:solidFill>
                  <a:schemeClr val="tx1"/>
                </a:solidFill>
                <a:latin typeface="Arial" pitchFamily="34" charset="0"/>
                <a:cs typeface="Arial" pitchFamily="34" charset="0"/>
              </a:rPr>
              <a:t>and (</a:t>
            </a:r>
            <a:r>
              <a:rPr lang="en-GB" sz="1600" dirty="0" smtClean="0">
                <a:solidFill>
                  <a:schemeClr val="tx1"/>
                </a:solidFill>
                <a:latin typeface="Arial" pitchFamily="34" charset="0"/>
                <a:cs typeface="Arial" pitchFamily="34" charset="0"/>
              </a:rPr>
              <a:t>iv) </a:t>
            </a:r>
            <a:r>
              <a:rPr lang="en-GB" sz="1600" dirty="0" smtClean="0">
                <a:solidFill>
                  <a:schemeClr val="tx1"/>
                </a:solidFill>
                <a:latin typeface="Arial" pitchFamily="34" charset="0"/>
                <a:cs typeface="Arial" pitchFamily="34" charset="0"/>
              </a:rPr>
              <a:t>the </a:t>
            </a:r>
            <a:r>
              <a:rPr lang="en-GB" sz="1600" dirty="0" smtClean="0">
                <a:solidFill>
                  <a:schemeClr val="tx1"/>
                </a:solidFill>
                <a:latin typeface="Arial" pitchFamily="34" charset="0"/>
                <a:cs typeface="Arial" pitchFamily="34" charset="0"/>
              </a:rPr>
              <a:t>plan to manage any </a:t>
            </a:r>
            <a:r>
              <a:rPr lang="en-GB" sz="1600" dirty="0" smtClean="0">
                <a:solidFill>
                  <a:schemeClr val="tx1"/>
                </a:solidFill>
                <a:latin typeface="Arial" pitchFamily="34" charset="0"/>
                <a:cs typeface="Arial" pitchFamily="34" charset="0"/>
              </a:rPr>
              <a:t>‘surge’ in admissions.  The Trust has a specific plan for managing extreme pressures due to influenza. </a:t>
            </a:r>
            <a:r>
              <a:rPr lang="en-GB" sz="1600" dirty="0" smtClean="0">
                <a:solidFill>
                  <a:schemeClr val="tx1"/>
                </a:solidFill>
                <a:latin typeface="Arial" pitchFamily="34" charset="0"/>
                <a:cs typeface="Arial" pitchFamily="34" charset="0"/>
              </a:rPr>
              <a:t>The plans are due </a:t>
            </a:r>
            <a:r>
              <a:rPr lang="en-GB" sz="1600" dirty="0" smtClean="0">
                <a:solidFill>
                  <a:schemeClr val="tx1"/>
                </a:solidFill>
                <a:latin typeface="Arial" pitchFamily="34" charset="0"/>
                <a:cs typeface="Arial" pitchFamily="34" charset="0"/>
              </a:rPr>
              <a:t>to be considered by the Board at the August workshop</a:t>
            </a:r>
            <a:r>
              <a:rPr lang="en-GB" sz="1600" dirty="0" smtClean="0">
                <a:solidFill>
                  <a:schemeClr val="tx1"/>
                </a:solidFill>
                <a:latin typeface="Arial" pitchFamily="34" charset="0"/>
                <a:cs typeface="Arial" pitchFamily="34" charset="0"/>
              </a:rPr>
              <a:t>.  </a:t>
            </a:r>
            <a:r>
              <a:rPr lang="en-GB" sz="1600" dirty="0" smtClean="0">
                <a:solidFill>
                  <a:schemeClr val="tx1"/>
                </a:solidFill>
                <a:latin typeface="Arial" pitchFamily="34" charset="0"/>
                <a:cs typeface="Arial" pitchFamily="34" charset="0"/>
              </a:rPr>
              <a:t>Jenny Childs, our medical microbiology lead is supporting the development of the plan.</a:t>
            </a:r>
            <a:endParaRPr lang="en-GB" sz="1600" dirty="0" smtClean="0">
              <a:solidFill>
                <a:schemeClr val="tx1"/>
              </a:solidFill>
              <a:latin typeface="Arial" pitchFamily="34" charset="0"/>
              <a:cs typeface="Arial" pitchFamily="34" charset="0"/>
            </a:endParaRPr>
          </a:p>
          <a:p>
            <a:pPr marL="342900" indent="-342900">
              <a:buFont typeface="+mj-lt"/>
              <a:buAutoNum type="arabicPeriod"/>
            </a:pPr>
            <a:endParaRPr lang="en-GB" sz="1600" dirty="0">
              <a:solidFill>
                <a:schemeClr val="tx1"/>
              </a:solidFill>
              <a:latin typeface="Arial" pitchFamily="34" charset="0"/>
              <a:cs typeface="Arial" pitchFamily="34" charset="0"/>
            </a:endParaRPr>
          </a:p>
          <a:p>
            <a:pPr marL="342900" indent="-342900">
              <a:buFont typeface="+mj-lt"/>
              <a:buAutoNum type="arabicPeriod"/>
            </a:pPr>
            <a:r>
              <a:rPr lang="en-GB" sz="1600" dirty="0" smtClean="0">
                <a:solidFill>
                  <a:schemeClr val="tx1"/>
                </a:solidFill>
                <a:latin typeface="Arial" pitchFamily="34" charset="0"/>
                <a:cs typeface="Arial" pitchFamily="34" charset="0"/>
              </a:rPr>
              <a:t>In 2018/19 the vaccination rate for frontline workers in HDFT was at its highest level at 61.7% which was the compared to the national expectation that 75% of staff would be vaccinated.  National uptake was 70.3%  </a:t>
            </a:r>
          </a:p>
          <a:p>
            <a:pPr marL="342900" indent="-342900">
              <a:buFont typeface="+mj-lt"/>
              <a:buAutoNum type="arabicPeriod"/>
            </a:pPr>
            <a:endParaRPr lang="en-GB" sz="900" dirty="0">
              <a:solidFill>
                <a:schemeClr val="tx1"/>
              </a:solidFill>
              <a:latin typeface="Arial" pitchFamily="34" charset="0"/>
              <a:cs typeface="Arial" pitchFamily="34" charset="0"/>
            </a:endParaRPr>
          </a:p>
          <a:p>
            <a:pPr marL="342900" indent="-342900">
              <a:buFont typeface="+mj-lt"/>
              <a:buAutoNum type="arabicPeriod"/>
            </a:pPr>
            <a:r>
              <a:rPr lang="en-GB" sz="1600" dirty="0" smtClean="0">
                <a:solidFill>
                  <a:schemeClr val="tx1"/>
                </a:solidFill>
                <a:latin typeface="Arial" pitchFamily="34" charset="0"/>
                <a:cs typeface="Arial" pitchFamily="34" charset="0"/>
              </a:rPr>
              <a:t>37 peer vaccinators delivered half of the total number of flu vaccinations.</a:t>
            </a:r>
          </a:p>
          <a:p>
            <a:pPr marL="342900" indent="-342900">
              <a:buFont typeface="+mj-lt"/>
              <a:buAutoNum type="arabicPeriod"/>
            </a:pPr>
            <a:endParaRPr lang="en-GB" sz="900" dirty="0">
              <a:solidFill>
                <a:schemeClr val="tx1"/>
              </a:solidFill>
              <a:latin typeface="Arial" pitchFamily="34" charset="0"/>
              <a:cs typeface="Arial" pitchFamily="34" charset="0"/>
            </a:endParaRPr>
          </a:p>
          <a:p>
            <a:pPr marL="342900" indent="-342900">
              <a:buFont typeface="+mj-lt"/>
              <a:buAutoNum type="arabicPeriod"/>
            </a:pPr>
            <a:r>
              <a:rPr lang="en-GB" sz="1600" dirty="0" smtClean="0">
                <a:solidFill>
                  <a:schemeClr val="tx1"/>
                </a:solidFill>
                <a:latin typeface="Arial" pitchFamily="34" charset="0"/>
                <a:cs typeface="Arial" pitchFamily="34" charset="0"/>
              </a:rPr>
              <a:t>63% of doctors, 60% of nurses, 61% of support workers and 68% of other clinical workers had their flu vaccination.</a:t>
            </a:r>
          </a:p>
          <a:p>
            <a:pPr marL="342900" indent="-342900">
              <a:buFont typeface="+mj-lt"/>
              <a:buAutoNum type="arabicPeriod"/>
            </a:pPr>
            <a:endParaRPr lang="en-GB" sz="900" dirty="0">
              <a:solidFill>
                <a:schemeClr val="tx1"/>
              </a:solidFill>
              <a:latin typeface="Arial" pitchFamily="34" charset="0"/>
              <a:cs typeface="Arial" pitchFamily="34" charset="0"/>
            </a:endParaRPr>
          </a:p>
          <a:p>
            <a:pPr marL="342900" indent="-342900">
              <a:buFont typeface="+mj-lt"/>
              <a:buAutoNum type="arabicPeriod"/>
            </a:pPr>
            <a:r>
              <a:rPr lang="en-GB" sz="1600" dirty="0" smtClean="0">
                <a:solidFill>
                  <a:schemeClr val="tx1"/>
                </a:solidFill>
                <a:latin typeface="Arial" pitchFamily="34" charset="0"/>
                <a:cs typeface="Arial" pitchFamily="34" charset="0"/>
              </a:rPr>
              <a:t>47% of those who told us why they didn’t have the vaccination said it was due to personal choice or because of concerns about the side effects.  Only 3% said they had an allergy or were vegan.</a:t>
            </a:r>
            <a:endParaRPr lang="en-GB"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261750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AA9E"/>
                </a:solidFill>
                <a:latin typeface="Arial" panose="020B0604020202020204" pitchFamily="34" charset="0"/>
                <a:cs typeface="Arial" panose="020B0604020202020204" pitchFamily="34" charset="0"/>
              </a:rPr>
              <a:t>Influenza preparations (2/3)</a:t>
            </a:r>
            <a:endParaRPr lang="en-GB" sz="3200" b="1" dirty="0">
              <a:solidFill>
                <a:srgbClr val="00AA9E"/>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A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6"/>
            </a:pPr>
            <a:r>
              <a:rPr lang="en-GB" sz="1600" dirty="0" smtClean="0">
                <a:solidFill>
                  <a:schemeClr val="tx1"/>
                </a:solidFill>
                <a:latin typeface="Arial" pitchFamily="34" charset="0"/>
                <a:cs typeface="Arial" pitchFamily="34" charset="0"/>
              </a:rPr>
              <a:t>In Australia there has been an peak of influenza illness around 2 months before the usual peak, although this appears to have stabilised during July.</a:t>
            </a:r>
          </a:p>
          <a:p>
            <a:pPr marL="342900" indent="-342900">
              <a:buFont typeface="+mj-lt"/>
              <a:buAutoNum type="arabicPeriod" startAt="6"/>
            </a:pPr>
            <a:endParaRPr lang="en-GB" sz="1600" dirty="0">
              <a:solidFill>
                <a:schemeClr val="tx1"/>
              </a:solidFill>
              <a:latin typeface="Arial" pitchFamily="34" charset="0"/>
              <a:cs typeface="Arial" pitchFamily="34" charset="0"/>
            </a:endParaRPr>
          </a:p>
          <a:p>
            <a:pPr marL="342900" indent="-342900">
              <a:buFont typeface="+mj-lt"/>
              <a:buAutoNum type="arabicPeriod" startAt="6"/>
            </a:pPr>
            <a:r>
              <a:rPr lang="en-GB" sz="1600" dirty="0" smtClean="0">
                <a:solidFill>
                  <a:schemeClr val="tx1"/>
                </a:solidFill>
                <a:latin typeface="Arial" pitchFamily="34" charset="0"/>
                <a:cs typeface="Arial" pitchFamily="34" charset="0"/>
              </a:rPr>
              <a:t>Although confirmations of flu (by a lab test) have been much higher than usual the “clinical severity” has been assessed as low, and the rate of admissions per 1,000 beds has been within the historical 5 year average, although it is higher than 2018.</a:t>
            </a:r>
          </a:p>
          <a:p>
            <a:pPr marL="342900" indent="-342900">
              <a:buFont typeface="+mj-lt"/>
              <a:buAutoNum type="arabicPeriod" startAt="6"/>
            </a:pPr>
            <a:endParaRPr lang="en-GB" sz="1600" dirty="0">
              <a:solidFill>
                <a:schemeClr val="tx1"/>
              </a:solidFill>
              <a:latin typeface="Arial" pitchFamily="34" charset="0"/>
              <a:cs typeface="Arial" pitchFamily="34" charset="0"/>
            </a:endParaRPr>
          </a:p>
          <a:p>
            <a:pPr marL="342900" indent="-342900">
              <a:buFont typeface="+mj-lt"/>
              <a:buAutoNum type="arabicPeriod" startAt="6"/>
            </a:pPr>
            <a:endParaRPr lang="en-GB" sz="1600" dirty="0" smtClean="0">
              <a:solidFill>
                <a:schemeClr val="tx1"/>
              </a:solidFill>
              <a:latin typeface="Arial" pitchFamily="34" charset="0"/>
              <a:cs typeface="Arial" pitchFamily="34" charset="0"/>
            </a:endParaRPr>
          </a:p>
          <a:p>
            <a:pPr marL="342900" indent="-342900">
              <a:buFont typeface="+mj-lt"/>
              <a:buAutoNum type="arabicPeriod" startAt="6"/>
            </a:pPr>
            <a:endParaRPr lang="en-GB" sz="1600" dirty="0">
              <a:solidFill>
                <a:schemeClr val="tx1"/>
              </a:solidFill>
              <a:latin typeface="Arial" pitchFamily="34" charset="0"/>
              <a:cs typeface="Arial" pitchFamily="34" charset="0"/>
            </a:endParaRPr>
          </a:p>
          <a:p>
            <a:pPr marL="342900" indent="-342900">
              <a:buFont typeface="+mj-lt"/>
              <a:buAutoNum type="arabicPeriod" startAt="6"/>
            </a:pPr>
            <a:endParaRPr lang="en-GB" sz="1600" dirty="0" smtClean="0">
              <a:solidFill>
                <a:schemeClr val="tx1"/>
              </a:solidFill>
              <a:latin typeface="Arial" pitchFamily="34" charset="0"/>
              <a:cs typeface="Arial" pitchFamily="34" charset="0"/>
            </a:endParaRPr>
          </a:p>
          <a:p>
            <a:pPr marL="342900" indent="-342900">
              <a:buFont typeface="+mj-lt"/>
              <a:buAutoNum type="arabicPeriod" startAt="6"/>
            </a:pPr>
            <a:endParaRPr lang="en-GB" sz="1600" dirty="0" smtClean="0">
              <a:solidFill>
                <a:schemeClr val="tx1"/>
              </a:solidFill>
              <a:latin typeface="Arial" pitchFamily="34" charset="0"/>
              <a:cs typeface="Arial" pitchFamily="34" charset="0"/>
            </a:endParaRPr>
          </a:p>
          <a:p>
            <a:pPr marL="342900" indent="-342900">
              <a:buFont typeface="+mj-lt"/>
              <a:buAutoNum type="arabicPeriod" startAt="6"/>
            </a:pPr>
            <a:endParaRPr lang="en-GB" sz="1600" dirty="0" smtClean="0">
              <a:solidFill>
                <a:schemeClr val="tx1"/>
              </a:solidFill>
              <a:latin typeface="Arial" pitchFamily="34" charset="0"/>
              <a:cs typeface="Arial" pitchFamily="34" charset="0"/>
            </a:endParaRPr>
          </a:p>
          <a:p>
            <a:pPr marL="342900" indent="-342900">
              <a:buFont typeface="+mj-lt"/>
              <a:buAutoNum type="arabicPeriod" startAt="6"/>
            </a:pPr>
            <a:endParaRPr lang="en-GB" sz="1600" dirty="0">
              <a:solidFill>
                <a:schemeClr val="tx1"/>
              </a:solidFill>
              <a:latin typeface="Arial" pitchFamily="34" charset="0"/>
              <a:cs typeface="Arial" pitchFamily="34" charset="0"/>
            </a:endParaRPr>
          </a:p>
          <a:p>
            <a:pPr marL="342900" indent="-342900">
              <a:buFont typeface="+mj-lt"/>
              <a:buAutoNum type="arabicPeriod" startAt="6"/>
            </a:pPr>
            <a:endParaRPr lang="en-GB" sz="1600" dirty="0" smtClean="0">
              <a:solidFill>
                <a:schemeClr val="tx1"/>
              </a:solidFill>
              <a:latin typeface="Arial" pitchFamily="34" charset="0"/>
              <a:cs typeface="Arial" pitchFamily="34" charset="0"/>
            </a:endParaRPr>
          </a:p>
          <a:p>
            <a:pPr marL="342900" indent="-342900">
              <a:buFont typeface="+mj-lt"/>
              <a:buAutoNum type="arabicPeriod" startAt="6"/>
            </a:pPr>
            <a:endParaRPr lang="en-GB" sz="1600" dirty="0">
              <a:solidFill>
                <a:schemeClr val="tx1"/>
              </a:solidFill>
              <a:latin typeface="Arial" pitchFamily="34" charset="0"/>
              <a:cs typeface="Arial" pitchFamily="34" charset="0"/>
            </a:endParaRP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2040" y="3520975"/>
            <a:ext cx="3672408" cy="2257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8693" y="3525234"/>
            <a:ext cx="4247382" cy="20640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8087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AA9E"/>
                </a:solidFill>
                <a:latin typeface="Arial" panose="020B0604020202020204" pitchFamily="34" charset="0"/>
                <a:cs typeface="Arial" panose="020B0604020202020204" pitchFamily="34" charset="0"/>
              </a:rPr>
              <a:t>Influenza preparations (3/3)</a:t>
            </a:r>
            <a:endParaRPr lang="en-GB" sz="3200" b="1" dirty="0">
              <a:solidFill>
                <a:srgbClr val="00AA9E"/>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A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8"/>
            </a:pPr>
            <a:r>
              <a:rPr lang="en-GB" sz="1600" dirty="0" smtClean="0">
                <a:solidFill>
                  <a:schemeClr val="tx1"/>
                </a:solidFill>
                <a:latin typeface="Arial" pitchFamily="34" charset="0"/>
                <a:cs typeface="Arial" pitchFamily="34" charset="0"/>
              </a:rPr>
              <a:t>Non-executive directors have expressed their expectation that much higher rates should be achieved.  </a:t>
            </a:r>
          </a:p>
          <a:p>
            <a:pPr marL="342900" indent="-342900">
              <a:buFont typeface="+mj-lt"/>
              <a:buAutoNum type="arabicPeriod" startAt="8"/>
            </a:pPr>
            <a:endParaRPr lang="en-GB" sz="1600" dirty="0">
              <a:solidFill>
                <a:schemeClr val="tx1"/>
              </a:solidFill>
              <a:latin typeface="Arial" pitchFamily="34" charset="0"/>
              <a:cs typeface="Arial" pitchFamily="34" charset="0"/>
            </a:endParaRPr>
          </a:p>
          <a:p>
            <a:pPr marL="342900" indent="-342900">
              <a:buFont typeface="+mj-lt"/>
              <a:buAutoNum type="arabicPeriod" startAt="8"/>
            </a:pPr>
            <a:r>
              <a:rPr lang="en-GB" sz="1600" dirty="0" smtClean="0">
                <a:solidFill>
                  <a:schemeClr val="tx1"/>
                </a:solidFill>
                <a:latin typeface="Arial" pitchFamily="34" charset="0"/>
                <a:cs typeface="Arial" pitchFamily="34" charset="0"/>
              </a:rPr>
              <a:t>The Trust’s Chief Nurse with the support of the Trust’s Medical Director lead the Trust’s work in respect of the flu vaccination work, and the Trust’s Chief Operating Officer leads the work to ensure we are well prepared for surges in admissions.</a:t>
            </a:r>
          </a:p>
          <a:p>
            <a:pPr marL="342900" indent="-342900">
              <a:buFont typeface="+mj-lt"/>
              <a:buAutoNum type="arabicPeriod" startAt="8"/>
            </a:pPr>
            <a:endParaRPr lang="en-GB" sz="1600" dirty="0" smtClean="0">
              <a:solidFill>
                <a:schemeClr val="tx1"/>
              </a:solidFill>
              <a:latin typeface="Arial" pitchFamily="34" charset="0"/>
              <a:cs typeface="Arial" pitchFamily="34" charset="0"/>
            </a:endParaRPr>
          </a:p>
          <a:p>
            <a:pPr marL="342900" indent="-342900">
              <a:buFont typeface="+mj-lt"/>
              <a:buAutoNum type="arabicPeriod" startAt="8"/>
            </a:pPr>
            <a:r>
              <a:rPr lang="en-GB" sz="1600" dirty="0" smtClean="0">
                <a:solidFill>
                  <a:schemeClr val="tx1"/>
                </a:solidFill>
                <a:latin typeface="Arial" pitchFamily="34" charset="0"/>
                <a:cs typeface="Arial" pitchFamily="34" charset="0"/>
              </a:rPr>
              <a:t>The focus of the 2019/20 preparations are in the following areas:</a:t>
            </a:r>
          </a:p>
          <a:p>
            <a:pPr marL="800100" lvl="1" indent="-342900">
              <a:buFont typeface="Arial" pitchFamily="34" charset="0"/>
              <a:buChar char="•"/>
            </a:pPr>
            <a:endParaRPr lang="en-GB" sz="1600" dirty="0" smtClean="0">
              <a:solidFill>
                <a:schemeClr val="tx1"/>
              </a:solidFill>
              <a:latin typeface="Arial" pitchFamily="34" charset="0"/>
              <a:cs typeface="Arial" pitchFamily="34" charset="0"/>
            </a:endParaRPr>
          </a:p>
          <a:p>
            <a:pPr marL="800100" lvl="1" indent="-342900">
              <a:buFont typeface="Arial" pitchFamily="34" charset="0"/>
              <a:buChar char="•"/>
            </a:pPr>
            <a:r>
              <a:rPr lang="en-GB" sz="1600" dirty="0" smtClean="0">
                <a:solidFill>
                  <a:schemeClr val="tx1"/>
                </a:solidFill>
                <a:latin typeface="Arial" pitchFamily="34" charset="0"/>
                <a:cs typeface="Arial" pitchFamily="34" charset="0"/>
              </a:rPr>
              <a:t>Strengthening the use of peer vaccinators and a more condensed campaign period</a:t>
            </a:r>
          </a:p>
          <a:p>
            <a:pPr marL="800100" lvl="1" indent="-342900">
              <a:buFont typeface="Arial" pitchFamily="34" charset="0"/>
              <a:buChar char="•"/>
            </a:pPr>
            <a:r>
              <a:rPr lang="en-GB" sz="1600" dirty="0" smtClean="0">
                <a:solidFill>
                  <a:schemeClr val="tx1"/>
                </a:solidFill>
                <a:latin typeface="Arial" pitchFamily="34" charset="0"/>
                <a:cs typeface="Arial" pitchFamily="34" charset="0"/>
              </a:rPr>
              <a:t>A more stringent model of requiring consent and opt-out</a:t>
            </a:r>
          </a:p>
          <a:p>
            <a:pPr marL="800100" lvl="1" indent="-342900">
              <a:buFont typeface="Arial" pitchFamily="34" charset="0"/>
              <a:buChar char="•"/>
            </a:pPr>
            <a:r>
              <a:rPr lang="en-GB" sz="1600" dirty="0" smtClean="0">
                <a:solidFill>
                  <a:schemeClr val="tx1"/>
                </a:solidFill>
                <a:latin typeface="Arial" pitchFamily="34" charset="0"/>
                <a:cs typeface="Arial" pitchFamily="34" charset="0"/>
              </a:rPr>
              <a:t>Further information to staff to dispel myths</a:t>
            </a:r>
          </a:p>
          <a:p>
            <a:pPr marL="800100" lvl="1" indent="-342900">
              <a:buFont typeface="Arial" pitchFamily="34" charset="0"/>
              <a:buChar char="•"/>
            </a:pPr>
            <a:r>
              <a:rPr lang="en-GB" sz="1600" dirty="0" smtClean="0">
                <a:solidFill>
                  <a:schemeClr val="tx1"/>
                </a:solidFill>
                <a:latin typeface="Arial" pitchFamily="34" charset="0"/>
                <a:cs typeface="Arial" pitchFamily="34" charset="0"/>
              </a:rPr>
              <a:t>Working with the CCG to ensure high-risk patients are vaccinated</a:t>
            </a:r>
            <a:r>
              <a:rPr lang="en-GB" sz="1600" dirty="0" smtClean="0">
                <a:solidFill>
                  <a:schemeClr val="tx1"/>
                </a:solidFill>
                <a:latin typeface="Arial" pitchFamily="34" charset="0"/>
                <a:cs typeface="Arial" pitchFamily="34" charset="0"/>
              </a:rPr>
              <a:t>.</a:t>
            </a:r>
          </a:p>
          <a:p>
            <a:pPr marL="800100" lvl="1" indent="-342900">
              <a:buFont typeface="Arial" pitchFamily="34" charset="0"/>
              <a:buChar char="•"/>
            </a:pPr>
            <a:r>
              <a:rPr lang="en-GB" sz="1600" dirty="0" smtClean="0">
                <a:solidFill>
                  <a:schemeClr val="tx1"/>
                </a:solidFill>
                <a:latin typeface="Arial" pitchFamily="34" charset="0"/>
                <a:cs typeface="Arial" pitchFamily="34" charset="0"/>
              </a:rPr>
              <a:t>Same day flu testing</a:t>
            </a:r>
          </a:p>
          <a:p>
            <a:pPr marL="800100" lvl="1" indent="-342900">
              <a:buFont typeface="Arial" pitchFamily="34" charset="0"/>
              <a:buChar char="•"/>
            </a:pPr>
            <a:r>
              <a:rPr lang="en-GB" sz="1600" dirty="0" smtClean="0">
                <a:solidFill>
                  <a:schemeClr val="tx1"/>
                </a:solidFill>
                <a:latin typeface="Arial" pitchFamily="34" charset="0"/>
                <a:cs typeface="Arial" pitchFamily="34" charset="0"/>
              </a:rPr>
              <a:t>The use of personal protective equipment for staff treating patients with respiratory illness</a:t>
            </a:r>
          </a:p>
          <a:p>
            <a:pPr marL="800100" lvl="1" indent="-342900">
              <a:buFont typeface="Arial" pitchFamily="34" charset="0"/>
              <a:buChar char="•"/>
            </a:pPr>
            <a:r>
              <a:rPr lang="en-GB" sz="1600" dirty="0" smtClean="0">
                <a:solidFill>
                  <a:schemeClr val="tx1"/>
                </a:solidFill>
                <a:latin typeface="Arial" pitchFamily="34" charset="0"/>
                <a:cs typeface="Arial" pitchFamily="34" charset="0"/>
              </a:rPr>
              <a:t>Testing for staff </a:t>
            </a:r>
            <a:endParaRPr lang="en-GB"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144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5" name="Title 4"/>
          <p:cNvSpPr>
            <a:spLocks noGrp="1"/>
          </p:cNvSpPr>
          <p:nvPr>
            <p:ph type="ctrTitle"/>
          </p:nvPr>
        </p:nvSpPr>
        <p:spPr>
          <a:xfrm>
            <a:off x="179512" y="3068960"/>
            <a:ext cx="7772400" cy="1470025"/>
          </a:xfrm>
        </p:spPr>
        <p:txBody>
          <a:bodyPr>
            <a:noAutofit/>
          </a:bodyPr>
          <a:lstStyle/>
          <a:p>
            <a:pPr algn="l"/>
            <a:r>
              <a:rPr lang="en-GB" sz="2400" b="1" dirty="0">
                <a:solidFill>
                  <a:schemeClr val="bg1"/>
                </a:solidFill>
                <a:latin typeface="Arial" pitchFamily="34" charset="0"/>
                <a:cs typeface="Arial" pitchFamily="34" charset="0"/>
              </a:rPr>
              <a:t>Can a study be undertaken to look at the possibility of adding A&amp;E, Minor Injuries Units and Medical Centres to the App for the Harrogate Area. and possibly encouraging York, Leeds and Bradford to add their facilities to the App </a:t>
            </a: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sp>
        <p:nvSpPr>
          <p:cNvPr id="10" name="TextBox 9"/>
          <p:cNvSpPr txBox="1"/>
          <p:nvPr/>
        </p:nvSpPr>
        <p:spPr>
          <a:xfrm>
            <a:off x="8388424" y="5657671"/>
            <a:ext cx="697627" cy="1200329"/>
          </a:xfrm>
          <a:prstGeom prst="rect">
            <a:avLst/>
          </a:prstGeom>
          <a:noFill/>
        </p:spPr>
        <p:txBody>
          <a:bodyPr wrap="none" rtlCol="0">
            <a:spAutoFit/>
          </a:bodyPr>
          <a:lstStyle/>
          <a:p>
            <a:r>
              <a:rPr lang="en-GB" sz="7200" b="1" dirty="0" smtClean="0">
                <a:solidFill>
                  <a:schemeClr val="bg1"/>
                </a:solidFill>
                <a:latin typeface="Arial" pitchFamily="34" charset="0"/>
                <a:cs typeface="Arial" pitchFamily="34" charset="0"/>
              </a:rPr>
              <a:t>5</a:t>
            </a:r>
          </a:p>
        </p:txBody>
      </p:sp>
    </p:spTree>
    <p:extLst>
      <p:ext uri="{BB962C8B-B14F-4D97-AF65-F5344CB8AC3E}">
        <p14:creationId xmlns:p14="http://schemas.microsoft.com/office/powerpoint/2010/main" val="345911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err="1" smtClean="0">
                <a:solidFill>
                  <a:srgbClr val="003893"/>
                </a:solidFill>
                <a:latin typeface="Arial" panose="020B0604020202020204" pitchFamily="34" charset="0"/>
                <a:cs typeface="Arial" panose="020B0604020202020204" pitchFamily="34" charset="0"/>
              </a:rPr>
              <a:t>Waitless</a:t>
            </a:r>
            <a:r>
              <a:rPr lang="en-GB" sz="3200" b="1" dirty="0" smtClean="0">
                <a:solidFill>
                  <a:srgbClr val="003893"/>
                </a:solidFill>
                <a:latin typeface="Arial" panose="020B0604020202020204" pitchFamily="34" charset="0"/>
                <a:cs typeface="Arial" panose="020B0604020202020204" pitchFamily="34" charset="0"/>
              </a:rPr>
              <a:t> app</a:t>
            </a:r>
            <a:endParaRPr lang="en-GB" sz="3200" b="1" dirty="0">
              <a:solidFill>
                <a:srgbClr val="003893"/>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GB" dirty="0" err="1" smtClean="0">
                <a:solidFill>
                  <a:schemeClr val="tx1"/>
                </a:solidFill>
                <a:latin typeface="Arial" pitchFamily="34" charset="0"/>
                <a:cs typeface="Arial" pitchFamily="34" charset="0"/>
              </a:rPr>
              <a:t>Waitless</a:t>
            </a:r>
            <a:r>
              <a:rPr lang="en-GB" dirty="0" smtClean="0">
                <a:solidFill>
                  <a:schemeClr val="tx1"/>
                </a:solidFill>
                <a:latin typeface="Arial" pitchFamily="34" charset="0"/>
                <a:cs typeface="Arial" pitchFamily="34" charset="0"/>
              </a:rPr>
              <a:t> is </a:t>
            </a:r>
            <a:r>
              <a:rPr lang="en-GB" dirty="0">
                <a:solidFill>
                  <a:schemeClr val="tx1"/>
                </a:solidFill>
                <a:latin typeface="Arial" pitchFamily="34" charset="0"/>
                <a:cs typeface="Arial" pitchFamily="34" charset="0"/>
              </a:rPr>
              <a:t>in use in the South East coastal area.  This App provides information </a:t>
            </a:r>
            <a:r>
              <a:rPr lang="en-GB" dirty="0" smtClean="0">
                <a:solidFill>
                  <a:schemeClr val="tx1"/>
                </a:solidFill>
                <a:latin typeface="Arial" pitchFamily="34" charset="0"/>
                <a:cs typeface="Arial" pitchFamily="34" charset="0"/>
              </a:rPr>
              <a:t>for the public about real-time waiting </a:t>
            </a:r>
            <a:r>
              <a:rPr lang="en-GB" dirty="0">
                <a:solidFill>
                  <a:schemeClr val="tx1"/>
                </a:solidFill>
                <a:latin typeface="Arial" pitchFamily="34" charset="0"/>
                <a:cs typeface="Arial" pitchFamily="34" charset="0"/>
              </a:rPr>
              <a:t>times in Urgent Care units across a defined geography.  </a:t>
            </a:r>
            <a:endParaRPr lang="en-GB" dirty="0" smtClean="0">
              <a:solidFill>
                <a:schemeClr val="tx1"/>
              </a:solidFill>
              <a:latin typeface="Arial" pitchFamily="34" charset="0"/>
              <a:cs typeface="Arial" pitchFamily="34" charset="0"/>
            </a:endParaRPr>
          </a:p>
          <a:p>
            <a:pPr marL="342900" indent="-342900">
              <a:buFont typeface="+mj-lt"/>
              <a:buAutoNum type="arabicPeriod"/>
            </a:pPr>
            <a:endParaRPr lang="en-GB" dirty="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To </a:t>
            </a:r>
            <a:r>
              <a:rPr lang="en-GB" dirty="0">
                <a:solidFill>
                  <a:schemeClr val="tx1"/>
                </a:solidFill>
                <a:latin typeface="Arial" pitchFamily="34" charset="0"/>
                <a:cs typeface="Arial" pitchFamily="34" charset="0"/>
              </a:rPr>
              <a:t>be effective it requires coverage of a number of </a:t>
            </a:r>
            <a:r>
              <a:rPr lang="en-GB" dirty="0" smtClean="0">
                <a:solidFill>
                  <a:schemeClr val="tx1"/>
                </a:solidFill>
                <a:latin typeface="Arial" pitchFamily="34" charset="0"/>
                <a:cs typeface="Arial" pitchFamily="34" charset="0"/>
              </a:rPr>
              <a:t>alternative services (usually minor in jury units) in the area </a:t>
            </a:r>
            <a:r>
              <a:rPr lang="en-GB" dirty="0">
                <a:solidFill>
                  <a:schemeClr val="tx1"/>
                </a:solidFill>
                <a:latin typeface="Arial" pitchFamily="34" charset="0"/>
                <a:cs typeface="Arial" pitchFamily="34" charset="0"/>
              </a:rPr>
              <a:t>as it is designed to assist patients to identify the unit with the shortest waiting time within a reasonable distance.  </a:t>
            </a:r>
            <a:endParaRPr lang="en-GB" dirty="0" smtClean="0">
              <a:solidFill>
                <a:schemeClr val="tx1"/>
              </a:solidFill>
              <a:latin typeface="Arial" pitchFamily="34" charset="0"/>
              <a:cs typeface="Arial" pitchFamily="34" charset="0"/>
            </a:endParaRPr>
          </a:p>
          <a:p>
            <a:pPr marL="342900" indent="-342900">
              <a:buFont typeface="+mj-lt"/>
              <a:buAutoNum type="arabicPeriod"/>
            </a:pPr>
            <a:endParaRPr lang="en-GB" dirty="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There </a:t>
            </a:r>
            <a:r>
              <a:rPr lang="en-GB" dirty="0">
                <a:solidFill>
                  <a:schemeClr val="tx1"/>
                </a:solidFill>
                <a:latin typeface="Arial" pitchFamily="34" charset="0"/>
                <a:cs typeface="Arial" pitchFamily="34" charset="0"/>
              </a:rPr>
              <a:t>are a wider set of </a:t>
            </a:r>
            <a:r>
              <a:rPr lang="en-GB" dirty="0" smtClean="0">
                <a:solidFill>
                  <a:schemeClr val="tx1"/>
                </a:solidFill>
                <a:latin typeface="Arial" pitchFamily="34" charset="0"/>
                <a:cs typeface="Arial" pitchFamily="34" charset="0"/>
              </a:rPr>
              <a:t>options for patients </a:t>
            </a:r>
            <a:r>
              <a:rPr lang="en-GB" dirty="0">
                <a:solidFill>
                  <a:schemeClr val="tx1"/>
                </a:solidFill>
                <a:latin typeface="Arial" pitchFamily="34" charset="0"/>
                <a:cs typeface="Arial" pitchFamily="34" charset="0"/>
              </a:rPr>
              <a:t>in the South East Coast which </a:t>
            </a:r>
            <a:r>
              <a:rPr lang="en-GB" dirty="0" smtClean="0">
                <a:solidFill>
                  <a:schemeClr val="tx1"/>
                </a:solidFill>
                <a:latin typeface="Arial" pitchFamily="34" charset="0"/>
                <a:cs typeface="Arial" pitchFamily="34" charset="0"/>
              </a:rPr>
              <a:t>has a large number of MIUs that are accessible and </a:t>
            </a:r>
            <a:r>
              <a:rPr lang="en-GB" dirty="0" err="1" smtClean="0">
                <a:solidFill>
                  <a:schemeClr val="tx1"/>
                </a:solidFill>
                <a:latin typeface="Arial" pitchFamily="34" charset="0"/>
                <a:cs typeface="Arial" pitchFamily="34" charset="0"/>
              </a:rPr>
              <a:t>reasonaby</a:t>
            </a:r>
            <a:r>
              <a:rPr lang="en-GB" dirty="0" smtClean="0">
                <a:solidFill>
                  <a:schemeClr val="tx1"/>
                </a:solidFill>
                <a:latin typeface="Arial" pitchFamily="34" charset="0"/>
                <a:cs typeface="Arial" pitchFamily="34" charset="0"/>
              </a:rPr>
              <a:t> close to the major hospital A&amp;E departments and this is why </a:t>
            </a:r>
            <a:r>
              <a:rPr lang="en-GB" dirty="0">
                <a:solidFill>
                  <a:schemeClr val="tx1"/>
                </a:solidFill>
                <a:latin typeface="Arial" pitchFamily="34" charset="0"/>
                <a:cs typeface="Arial" pitchFamily="34" charset="0"/>
              </a:rPr>
              <a:t>it has been </a:t>
            </a:r>
            <a:r>
              <a:rPr lang="en-GB" dirty="0" smtClean="0">
                <a:solidFill>
                  <a:schemeClr val="tx1"/>
                </a:solidFill>
                <a:latin typeface="Arial" pitchFamily="34" charset="0"/>
                <a:cs typeface="Arial" pitchFamily="34" charset="0"/>
              </a:rPr>
              <a:t>introduced.</a:t>
            </a:r>
          </a:p>
          <a:p>
            <a:pPr marL="342900" indent="-342900">
              <a:buFont typeface="+mj-lt"/>
              <a:buAutoNum type="arabicPeriod"/>
            </a:pPr>
            <a:endParaRPr lang="en-GB" dirty="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It </a:t>
            </a:r>
            <a:r>
              <a:rPr lang="en-GB" dirty="0">
                <a:solidFill>
                  <a:schemeClr val="tx1"/>
                </a:solidFill>
                <a:latin typeface="Arial" pitchFamily="34" charset="0"/>
                <a:cs typeface="Arial" pitchFamily="34" charset="0"/>
              </a:rPr>
              <a:t>was evaluated for </a:t>
            </a:r>
            <a:r>
              <a:rPr lang="en-GB" dirty="0" smtClean="0">
                <a:solidFill>
                  <a:schemeClr val="tx1"/>
                </a:solidFill>
                <a:latin typeface="Arial" pitchFamily="34" charset="0"/>
                <a:cs typeface="Arial" pitchFamily="34" charset="0"/>
              </a:rPr>
              <a:t>possible use in </a:t>
            </a:r>
            <a:r>
              <a:rPr lang="en-GB" dirty="0">
                <a:solidFill>
                  <a:schemeClr val="tx1"/>
                </a:solidFill>
                <a:latin typeface="Arial" pitchFamily="34" charset="0"/>
                <a:cs typeface="Arial" pitchFamily="34" charset="0"/>
              </a:rPr>
              <a:t>West Yorkshire and Harrogate and deemed to be not cost effective for the area due to the </a:t>
            </a:r>
            <a:r>
              <a:rPr lang="en-GB" dirty="0" smtClean="0">
                <a:solidFill>
                  <a:schemeClr val="tx1"/>
                </a:solidFill>
                <a:latin typeface="Arial" pitchFamily="34" charset="0"/>
                <a:cs typeface="Arial" pitchFamily="34" charset="0"/>
              </a:rPr>
              <a:t>limited alternative units available and </a:t>
            </a:r>
            <a:r>
              <a:rPr lang="en-GB" dirty="0">
                <a:solidFill>
                  <a:schemeClr val="tx1"/>
                </a:solidFill>
                <a:latin typeface="Arial" pitchFamily="34" charset="0"/>
                <a:cs typeface="Arial" pitchFamily="34" charset="0"/>
              </a:rPr>
              <a:t>the cost of the system.</a:t>
            </a:r>
          </a:p>
          <a:p>
            <a:endParaRPr lang="en-GB"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8144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p:cNvSpPr>
            <a:spLocks noGrp="1"/>
          </p:cNvSpPr>
          <p:nvPr>
            <p:ph type="ctrTitle"/>
          </p:nvPr>
        </p:nvSpPr>
        <p:spPr>
          <a:xfrm>
            <a:off x="179512" y="3068960"/>
            <a:ext cx="7772400" cy="1470025"/>
          </a:xfrm>
        </p:spPr>
        <p:txBody>
          <a:bodyPr/>
          <a:lstStyle/>
          <a:p>
            <a:pPr algn="l"/>
            <a:r>
              <a:rPr lang="en-GB" b="1" dirty="0" smtClean="0">
                <a:solidFill>
                  <a:schemeClr val="bg1"/>
                </a:solidFill>
                <a:latin typeface="Arial" panose="020B0604020202020204" pitchFamily="34" charset="0"/>
                <a:cs typeface="Arial" panose="020B0604020202020204" pitchFamily="34" charset="0"/>
              </a:rPr>
              <a:t>Governor Questions</a:t>
            </a:r>
            <a:br>
              <a:rPr lang="en-GB" b="1" dirty="0" smtClean="0">
                <a:solidFill>
                  <a:schemeClr val="bg1"/>
                </a:solidFill>
                <a:latin typeface="Arial" panose="020B0604020202020204" pitchFamily="34" charset="0"/>
                <a:cs typeface="Arial" panose="020B0604020202020204" pitchFamily="34" charset="0"/>
              </a:rPr>
            </a:br>
            <a:r>
              <a:rPr lang="en-GB" sz="1800" b="1" dirty="0" smtClean="0">
                <a:solidFill>
                  <a:schemeClr val="bg1"/>
                </a:solidFill>
                <a:latin typeface="Arial" panose="020B0604020202020204" pitchFamily="34" charset="0"/>
                <a:cs typeface="Arial" panose="020B0604020202020204" pitchFamily="34" charset="0"/>
              </a:rPr>
              <a:t>7</a:t>
            </a:r>
            <a:r>
              <a:rPr lang="en-GB" sz="1800" b="1" baseline="30000" dirty="0" smtClean="0">
                <a:solidFill>
                  <a:schemeClr val="bg1"/>
                </a:solidFill>
                <a:latin typeface="Arial" panose="020B0604020202020204" pitchFamily="34" charset="0"/>
                <a:cs typeface="Arial" panose="020B0604020202020204" pitchFamily="34" charset="0"/>
              </a:rPr>
              <a:t>th</a:t>
            </a:r>
            <a:r>
              <a:rPr lang="en-GB" sz="1800" b="1" dirty="0" smtClean="0">
                <a:solidFill>
                  <a:schemeClr val="bg1"/>
                </a:solidFill>
                <a:latin typeface="Arial" panose="020B0604020202020204" pitchFamily="34" charset="0"/>
                <a:cs typeface="Arial" panose="020B0604020202020204" pitchFamily="34" charset="0"/>
              </a:rPr>
              <a:t> August 2019</a:t>
            </a:r>
            <a:endParaRPr lang="en-GB" sz="2400" dirty="0">
              <a:solidFill>
                <a:schemeClr val="bg1"/>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grpSp>
        <p:nvGrpSpPr>
          <p:cNvPr id="13" name="Group 12"/>
          <p:cNvGrpSpPr/>
          <p:nvPr/>
        </p:nvGrpSpPr>
        <p:grpSpPr>
          <a:xfrm>
            <a:off x="7739447" y="5488057"/>
            <a:ext cx="1404552" cy="1404550"/>
            <a:chOff x="5948534" y="1709192"/>
            <a:chExt cx="1404552" cy="1404550"/>
          </a:xfrm>
        </p:grpSpPr>
        <p:pic>
          <p:nvPicPr>
            <p:cNvPr id="1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ight Triangle 14"/>
            <p:cNvSpPr/>
            <p:nvPr/>
          </p:nvSpPr>
          <p:spPr>
            <a:xfrm rot="5400000">
              <a:off x="5948536" y="1709191"/>
              <a:ext cx="1404550" cy="1404551"/>
            </a:xfrm>
            <a:prstGeom prst="rtTriangle">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354378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p:cNvSpPr>
            <a:spLocks noGrp="1"/>
          </p:cNvSpPr>
          <p:nvPr>
            <p:ph type="ctrTitle"/>
          </p:nvPr>
        </p:nvSpPr>
        <p:spPr>
          <a:xfrm>
            <a:off x="179512" y="3068960"/>
            <a:ext cx="7772400" cy="1470025"/>
          </a:xfrm>
        </p:spPr>
        <p:txBody>
          <a:bodyPr>
            <a:noAutofit/>
          </a:bodyPr>
          <a:lstStyle/>
          <a:p>
            <a:pPr lvl="0" algn="l"/>
            <a:r>
              <a:rPr lang="en-GB" sz="2400" b="1" dirty="0" smtClean="0">
                <a:solidFill>
                  <a:schemeClr val="bg1"/>
                </a:solidFill>
                <a:latin typeface="Arial" pitchFamily="34" charset="0"/>
                <a:cs typeface="Arial" pitchFamily="34" charset="0"/>
              </a:rPr>
              <a:t/>
            </a:r>
            <a:br>
              <a:rPr lang="en-GB" sz="2400" b="1" dirty="0" smtClean="0">
                <a:solidFill>
                  <a:schemeClr val="bg1"/>
                </a:solidFill>
                <a:latin typeface="Arial" pitchFamily="34" charset="0"/>
                <a:cs typeface="Arial" pitchFamily="34" charset="0"/>
              </a:rPr>
            </a:br>
            <a:r>
              <a:rPr lang="en-GB" sz="2400" b="1" dirty="0">
                <a:solidFill>
                  <a:schemeClr val="bg1"/>
                </a:solidFill>
                <a:latin typeface="Arial" pitchFamily="34" charset="0"/>
                <a:cs typeface="Arial" pitchFamily="34" charset="0"/>
              </a:rPr>
              <a:t/>
            </a:r>
            <a:br>
              <a:rPr lang="en-GB" sz="2400" b="1" dirty="0">
                <a:solidFill>
                  <a:schemeClr val="bg1"/>
                </a:solidFill>
                <a:latin typeface="Arial" pitchFamily="34" charset="0"/>
                <a:cs typeface="Arial" pitchFamily="34" charset="0"/>
              </a:rPr>
            </a:br>
            <a:r>
              <a:rPr lang="en-GB" sz="2400" b="1" dirty="0" smtClean="0">
                <a:solidFill>
                  <a:schemeClr val="bg1"/>
                </a:solidFill>
                <a:latin typeface="Arial" pitchFamily="34" charset="0"/>
                <a:cs typeface="Arial" pitchFamily="34" charset="0"/>
              </a:rPr>
              <a:t>There </a:t>
            </a:r>
            <a:r>
              <a:rPr lang="en-GB" sz="2400" b="1" dirty="0">
                <a:solidFill>
                  <a:schemeClr val="bg1"/>
                </a:solidFill>
                <a:latin typeface="Arial" pitchFamily="34" charset="0"/>
                <a:cs typeface="Arial" pitchFamily="34" charset="0"/>
              </a:rPr>
              <a:t>are considerable waiting list issues with services such as Autism (2years) Paediatric Dental (1yr</a:t>
            </a:r>
            <a:r>
              <a:rPr lang="en-GB" sz="2400" b="1" dirty="0" smtClean="0">
                <a:solidFill>
                  <a:schemeClr val="bg1"/>
                </a:solidFill>
                <a:latin typeface="Arial" pitchFamily="34" charset="0"/>
                <a:cs typeface="Arial" pitchFamily="34" charset="0"/>
              </a:rPr>
              <a:t>).</a:t>
            </a:r>
            <a:br>
              <a:rPr lang="en-GB" sz="2400" b="1" dirty="0" smtClean="0">
                <a:solidFill>
                  <a:schemeClr val="bg1"/>
                </a:solidFill>
                <a:latin typeface="Arial" pitchFamily="34" charset="0"/>
                <a:cs typeface="Arial" pitchFamily="34" charset="0"/>
              </a:rPr>
            </a:br>
            <a:r>
              <a:rPr lang="en-GB" sz="2400" b="1" dirty="0">
                <a:solidFill>
                  <a:schemeClr val="bg1"/>
                </a:solidFill>
                <a:latin typeface="Arial" pitchFamily="34" charset="0"/>
                <a:cs typeface="Arial" pitchFamily="34" charset="0"/>
              </a:rPr>
              <a:t/>
            </a:r>
            <a:br>
              <a:rPr lang="en-GB" sz="2400" b="1" dirty="0">
                <a:solidFill>
                  <a:schemeClr val="bg1"/>
                </a:solidFill>
                <a:latin typeface="Arial" pitchFamily="34" charset="0"/>
                <a:cs typeface="Arial" pitchFamily="34" charset="0"/>
              </a:rPr>
            </a:br>
            <a:r>
              <a:rPr lang="en-GB" sz="2400" b="1" dirty="0" smtClean="0">
                <a:solidFill>
                  <a:schemeClr val="bg1"/>
                </a:solidFill>
                <a:latin typeface="Arial" pitchFamily="34" charset="0"/>
                <a:cs typeface="Arial" pitchFamily="34" charset="0"/>
              </a:rPr>
              <a:t>How </a:t>
            </a:r>
            <a:r>
              <a:rPr lang="en-GB" sz="2400" b="1" dirty="0">
                <a:solidFill>
                  <a:schemeClr val="bg1"/>
                </a:solidFill>
                <a:latin typeface="Arial" pitchFamily="34" charset="0"/>
                <a:cs typeface="Arial" pitchFamily="34" charset="0"/>
              </a:rPr>
              <a:t>assured are NEDs that there is sufficient attention being paid to managing waiting lists (in general) that would be deemed unacceptable, the potential impact on patients and that there is a more robust strategy going </a:t>
            </a:r>
            <a:r>
              <a:rPr lang="en-GB" sz="2400" b="1" dirty="0" smtClean="0">
                <a:solidFill>
                  <a:schemeClr val="bg1"/>
                </a:solidFill>
                <a:latin typeface="Arial" pitchFamily="34" charset="0"/>
                <a:cs typeface="Arial" pitchFamily="34" charset="0"/>
              </a:rPr>
              <a:t>forward</a:t>
            </a:r>
            <a:endParaRPr lang="en-GB" sz="2400" b="1" dirty="0">
              <a:solidFill>
                <a:schemeClr val="bg1"/>
              </a:solidFill>
              <a:latin typeface="Arial" pitchFamily="34" charset="0"/>
              <a:cs typeface="Arial"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sp>
        <p:nvSpPr>
          <p:cNvPr id="7" name="TextBox 6"/>
          <p:cNvSpPr txBox="1"/>
          <p:nvPr/>
        </p:nvSpPr>
        <p:spPr>
          <a:xfrm>
            <a:off x="8388424" y="5657671"/>
            <a:ext cx="697627" cy="1200329"/>
          </a:xfrm>
          <a:prstGeom prst="rect">
            <a:avLst/>
          </a:prstGeom>
          <a:noFill/>
        </p:spPr>
        <p:txBody>
          <a:bodyPr wrap="none" rtlCol="0">
            <a:spAutoFit/>
          </a:bodyPr>
          <a:lstStyle/>
          <a:p>
            <a:r>
              <a:rPr lang="en-GB" sz="7200" b="1" dirty="0">
                <a:solidFill>
                  <a:schemeClr val="bg1"/>
                </a:solidFill>
                <a:latin typeface="Arial" pitchFamily="34" charset="0"/>
                <a:cs typeface="Arial" pitchFamily="34" charset="0"/>
              </a:rPr>
              <a:t>1</a:t>
            </a:r>
            <a:endParaRPr lang="en-GB" sz="7200" b="1"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37360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3893"/>
                </a:solidFill>
                <a:latin typeface="Arial" panose="020B0604020202020204" pitchFamily="34" charset="0"/>
                <a:cs typeface="Arial" panose="020B0604020202020204" pitchFamily="34" charset="0"/>
              </a:rPr>
              <a:t>Waiting times (1/3)</a:t>
            </a:r>
            <a:endParaRPr lang="en-GB" sz="3200" b="1" dirty="0">
              <a:solidFill>
                <a:srgbClr val="003893"/>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smtClean="0">
              <a:solidFill>
                <a:schemeClr val="tx1"/>
              </a:solidFill>
              <a:latin typeface="Arial" pitchFamily="34" charset="0"/>
              <a:cs typeface="Arial" pitchFamily="34" charset="0"/>
            </a:endParaRPr>
          </a:p>
          <a:p>
            <a:pPr marL="342900" indent="-342900" algn="just">
              <a:buFont typeface="+mj-lt"/>
              <a:buAutoNum type="arabicPeriod"/>
            </a:pPr>
            <a:endParaRPr lang="en-GB" dirty="0" smtClean="0">
              <a:solidFill>
                <a:schemeClr val="tx1"/>
              </a:solidFill>
              <a:latin typeface="Arial" pitchFamily="34" charset="0"/>
              <a:cs typeface="Arial" pitchFamily="34" charset="0"/>
            </a:endParaRPr>
          </a:p>
          <a:p>
            <a:pPr marL="342900" indent="-342900" algn="just">
              <a:buFont typeface="+mj-lt"/>
              <a:buAutoNum type="arabicPeriod"/>
            </a:pPr>
            <a:r>
              <a:rPr lang="en-GB" dirty="0" smtClean="0">
                <a:solidFill>
                  <a:schemeClr val="tx1"/>
                </a:solidFill>
                <a:latin typeface="Arial" pitchFamily="34" charset="0"/>
                <a:cs typeface="Arial" pitchFamily="34" charset="0"/>
              </a:rPr>
              <a:t>Waiting time expectations are set by NHS England and local commissioners.</a:t>
            </a:r>
          </a:p>
          <a:p>
            <a:pPr marL="342900" indent="-342900" algn="just">
              <a:buFont typeface="+mj-lt"/>
              <a:buAutoNum type="arabicPeriod"/>
            </a:pPr>
            <a:endParaRPr lang="en-GB" sz="900" dirty="0">
              <a:solidFill>
                <a:schemeClr val="tx1"/>
              </a:solidFill>
              <a:latin typeface="Arial" pitchFamily="34" charset="0"/>
              <a:cs typeface="Arial" pitchFamily="34" charset="0"/>
            </a:endParaRPr>
          </a:p>
          <a:p>
            <a:pPr marL="342900" indent="-342900" algn="just">
              <a:buFont typeface="+mj-lt"/>
              <a:buAutoNum type="arabicPeriod"/>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oversight of waiting times takes place on a weekly basis through the Operational Performance meeting which is chaired by the Chief Operating </a:t>
            </a:r>
            <a:r>
              <a:rPr lang="en-GB" dirty="0" smtClean="0">
                <a:solidFill>
                  <a:schemeClr val="tx1"/>
                </a:solidFill>
                <a:latin typeface="Arial" pitchFamily="34" charset="0"/>
                <a:cs typeface="Arial" pitchFamily="34" charset="0"/>
              </a:rPr>
              <a:t>Officer.</a:t>
            </a:r>
          </a:p>
          <a:p>
            <a:pPr marL="342900" indent="-342900" algn="just">
              <a:buFont typeface="+mj-lt"/>
              <a:buAutoNum type="arabicPeriod"/>
            </a:pPr>
            <a:endParaRPr lang="en-GB" sz="900" dirty="0" smtClean="0">
              <a:solidFill>
                <a:schemeClr val="tx1"/>
              </a:solidFill>
              <a:latin typeface="Arial" pitchFamily="34" charset="0"/>
              <a:cs typeface="Arial" pitchFamily="34" charset="0"/>
            </a:endParaRPr>
          </a:p>
          <a:p>
            <a:pPr marL="342900" indent="-342900" algn="just">
              <a:buFont typeface="+mj-lt"/>
              <a:buAutoNum type="arabicPeriod"/>
            </a:pPr>
            <a:r>
              <a:rPr lang="en-GB" dirty="0" smtClean="0">
                <a:solidFill>
                  <a:schemeClr val="tx1"/>
                </a:solidFill>
                <a:latin typeface="Arial" pitchFamily="34" charset="0"/>
                <a:cs typeface="Arial" pitchFamily="34" charset="0"/>
              </a:rPr>
              <a:t>This </a:t>
            </a:r>
            <a:r>
              <a:rPr lang="en-GB" dirty="0">
                <a:solidFill>
                  <a:schemeClr val="tx1"/>
                </a:solidFill>
                <a:latin typeface="Arial" pitchFamily="34" charset="0"/>
                <a:cs typeface="Arial" pitchFamily="34" charset="0"/>
              </a:rPr>
              <a:t>brings together the information from services within the Directorate teams to enable an understanding of capacity constraints, changes in demand and any resulting impact on the length of wait for urgent care, Cancer care and planned care.  Where specific actions are required it is agreed through this group and monitored weekly.  </a:t>
            </a:r>
            <a:endParaRPr lang="en-GB" dirty="0" smtClean="0">
              <a:solidFill>
                <a:schemeClr val="tx1"/>
              </a:solidFill>
              <a:latin typeface="Arial" pitchFamily="34" charset="0"/>
              <a:cs typeface="Arial" pitchFamily="34" charset="0"/>
            </a:endParaRPr>
          </a:p>
          <a:p>
            <a:pPr marL="342900" indent="-342900" algn="just">
              <a:buFont typeface="+mj-lt"/>
              <a:buAutoNum type="arabicPeriod"/>
            </a:pPr>
            <a:endParaRPr lang="en-GB" sz="900" dirty="0">
              <a:solidFill>
                <a:schemeClr val="tx1"/>
              </a:solidFill>
              <a:latin typeface="Arial" pitchFamily="34" charset="0"/>
              <a:cs typeface="Arial" pitchFamily="34" charset="0"/>
            </a:endParaRPr>
          </a:p>
          <a:p>
            <a:pPr marL="342900" indent="-342900" algn="just">
              <a:buFont typeface="+mj-lt"/>
              <a:buAutoNum type="arabicPeriod"/>
            </a:pPr>
            <a:r>
              <a:rPr lang="en-GB" dirty="0" smtClean="0">
                <a:solidFill>
                  <a:schemeClr val="tx1"/>
                </a:solidFill>
                <a:latin typeface="Arial" pitchFamily="34" charset="0"/>
                <a:cs typeface="Arial" pitchFamily="34" charset="0"/>
              </a:rPr>
              <a:t>In </a:t>
            </a:r>
            <a:r>
              <a:rPr lang="en-GB" dirty="0">
                <a:solidFill>
                  <a:schemeClr val="tx1"/>
                </a:solidFill>
                <a:latin typeface="Arial" pitchFamily="34" charset="0"/>
                <a:cs typeface="Arial" pitchFamily="34" charset="0"/>
              </a:rPr>
              <a:t>addition, </a:t>
            </a: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constitutional </a:t>
            </a:r>
            <a:r>
              <a:rPr lang="en-GB" dirty="0" smtClean="0">
                <a:solidFill>
                  <a:schemeClr val="tx1"/>
                </a:solidFill>
                <a:latin typeface="Arial" pitchFamily="34" charset="0"/>
                <a:cs typeface="Arial" pitchFamily="34" charset="0"/>
              </a:rPr>
              <a:t>standards (RTT) </a:t>
            </a:r>
            <a:r>
              <a:rPr lang="en-GB" dirty="0">
                <a:solidFill>
                  <a:schemeClr val="tx1"/>
                </a:solidFill>
                <a:latin typeface="Arial" pitchFamily="34" charset="0"/>
                <a:cs typeface="Arial" pitchFamily="34" charset="0"/>
              </a:rPr>
              <a:t>are fully reported within the Integrated Board Report which goes to Senior Management Team, Quality Committee and the Board of Directors on a monthly basis and is publically reported.  </a:t>
            </a:r>
            <a:endParaRPr lang="en-GB" dirty="0" smtClean="0">
              <a:solidFill>
                <a:schemeClr val="tx1"/>
              </a:solidFill>
              <a:latin typeface="Arial" pitchFamily="34" charset="0"/>
              <a:cs typeface="Arial" pitchFamily="34" charset="0"/>
            </a:endParaRPr>
          </a:p>
          <a:p>
            <a:pPr marL="342900" indent="-342900" algn="just">
              <a:buFont typeface="+mj-lt"/>
              <a:buAutoNum type="arabicPeriod"/>
            </a:pPr>
            <a:endParaRPr lang="en-GB" sz="900" dirty="0">
              <a:solidFill>
                <a:schemeClr val="tx1"/>
              </a:solidFill>
              <a:latin typeface="Arial" pitchFamily="34" charset="0"/>
              <a:cs typeface="Arial" pitchFamily="34" charset="0"/>
            </a:endParaRPr>
          </a:p>
          <a:p>
            <a:pPr marL="342900" indent="-342900" algn="just">
              <a:buFont typeface="+mj-lt"/>
              <a:buAutoNum type="arabicPeriod"/>
            </a:pPr>
            <a:r>
              <a:rPr lang="en-GB" dirty="0" smtClean="0">
                <a:solidFill>
                  <a:schemeClr val="tx1"/>
                </a:solidFill>
                <a:latin typeface="Arial" pitchFamily="34" charset="0"/>
                <a:cs typeface="Arial" pitchFamily="34" charset="0"/>
              </a:rPr>
              <a:t>Where </a:t>
            </a:r>
            <a:r>
              <a:rPr lang="en-GB" dirty="0">
                <a:solidFill>
                  <a:schemeClr val="tx1"/>
                </a:solidFill>
                <a:latin typeface="Arial" pitchFamily="34" charset="0"/>
                <a:cs typeface="Arial" pitchFamily="34" charset="0"/>
              </a:rPr>
              <a:t>waiting </a:t>
            </a:r>
            <a:r>
              <a:rPr lang="en-GB" dirty="0" smtClean="0">
                <a:solidFill>
                  <a:schemeClr val="tx1"/>
                </a:solidFill>
                <a:latin typeface="Arial" pitchFamily="34" charset="0"/>
                <a:cs typeface="Arial" pitchFamily="34" charset="0"/>
              </a:rPr>
              <a:t>times are </a:t>
            </a:r>
            <a:r>
              <a:rPr lang="en-GB" dirty="0">
                <a:solidFill>
                  <a:schemeClr val="tx1"/>
                </a:solidFill>
                <a:latin typeface="Arial" pitchFamily="34" charset="0"/>
                <a:cs typeface="Arial" pitchFamily="34" charset="0"/>
              </a:rPr>
              <a:t>not directly included within the constitutional </a:t>
            </a:r>
            <a:r>
              <a:rPr lang="en-GB" dirty="0" smtClean="0">
                <a:solidFill>
                  <a:schemeClr val="tx1"/>
                </a:solidFill>
                <a:latin typeface="Arial" pitchFamily="34" charset="0"/>
                <a:cs typeface="Arial" pitchFamily="34" charset="0"/>
              </a:rPr>
              <a:t>standards (including autism and dentistry), </a:t>
            </a:r>
            <a:r>
              <a:rPr lang="en-GB" dirty="0">
                <a:solidFill>
                  <a:schemeClr val="tx1"/>
                </a:solidFill>
                <a:latin typeface="Arial" pitchFamily="34" charset="0"/>
                <a:cs typeface="Arial" pitchFamily="34" charset="0"/>
              </a:rPr>
              <a:t>local waiting times are monitored.  Where these are identified as a risk they are </a:t>
            </a:r>
            <a:r>
              <a:rPr lang="en-GB" dirty="0" smtClean="0">
                <a:solidFill>
                  <a:schemeClr val="tx1"/>
                </a:solidFill>
                <a:latin typeface="Arial" pitchFamily="34" charset="0"/>
                <a:cs typeface="Arial" pitchFamily="34" charset="0"/>
              </a:rPr>
              <a:t>escalated </a:t>
            </a:r>
            <a:r>
              <a:rPr lang="en-GB" dirty="0">
                <a:solidFill>
                  <a:schemeClr val="tx1"/>
                </a:solidFill>
                <a:latin typeface="Arial" pitchFamily="34" charset="0"/>
                <a:cs typeface="Arial" pitchFamily="34" charset="0"/>
              </a:rPr>
              <a:t>through the risk management </a:t>
            </a:r>
            <a:r>
              <a:rPr lang="en-GB" dirty="0" smtClean="0">
                <a:solidFill>
                  <a:schemeClr val="tx1"/>
                </a:solidFill>
                <a:latin typeface="Arial" pitchFamily="34" charset="0"/>
                <a:cs typeface="Arial" pitchFamily="34" charset="0"/>
              </a:rPr>
              <a:t>process.</a:t>
            </a:r>
          </a:p>
          <a:p>
            <a:pPr marL="342900" indent="-342900">
              <a:buFont typeface="+mj-lt"/>
              <a:buAutoNum type="arabicPeriod"/>
            </a:pPr>
            <a:endParaRPr lang="en-GB"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061294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3893"/>
                </a:solidFill>
                <a:latin typeface="Arial" panose="020B0604020202020204" pitchFamily="34" charset="0"/>
                <a:cs typeface="Arial" panose="020B0604020202020204" pitchFamily="34" charset="0"/>
              </a:rPr>
              <a:t>Waiting times (2/3)</a:t>
            </a:r>
            <a:endParaRPr lang="en-GB" sz="3200" b="1" dirty="0">
              <a:solidFill>
                <a:srgbClr val="003893"/>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smtClean="0">
              <a:solidFill>
                <a:schemeClr val="tx1"/>
              </a:solidFill>
              <a:latin typeface="Arial" pitchFamily="34" charset="0"/>
              <a:cs typeface="Arial" pitchFamily="34" charset="0"/>
            </a:endParaRPr>
          </a:p>
          <a:p>
            <a:pPr marL="342900" indent="-342900">
              <a:buFont typeface="+mj-lt"/>
              <a:buAutoNum type="arabicPeriod" startAt="5"/>
            </a:pPr>
            <a:endParaRPr lang="en-GB" dirty="0" smtClean="0">
              <a:solidFill>
                <a:schemeClr val="tx1"/>
              </a:solidFill>
              <a:latin typeface="Arial" pitchFamily="34" charset="0"/>
              <a:cs typeface="Arial" pitchFamily="34" charset="0"/>
            </a:endParaRPr>
          </a:p>
          <a:p>
            <a:pPr marL="342900" indent="-342900">
              <a:buFont typeface="+mj-lt"/>
              <a:buAutoNum type="arabicPeriod" startAt="5"/>
            </a:pPr>
            <a:endParaRPr lang="en-GB" dirty="0">
              <a:solidFill>
                <a:schemeClr val="tx1"/>
              </a:solidFill>
              <a:latin typeface="Arial" pitchFamily="34" charset="0"/>
              <a:cs typeface="Arial" pitchFamily="34" charset="0"/>
            </a:endParaRPr>
          </a:p>
          <a:p>
            <a:pPr marL="342900" indent="-342900">
              <a:buFont typeface="+mj-lt"/>
              <a:buAutoNum type="arabicPeriod" startAt="5"/>
            </a:pPr>
            <a:r>
              <a:rPr lang="en-GB" dirty="0" smtClean="0">
                <a:solidFill>
                  <a:schemeClr val="tx1"/>
                </a:solidFill>
                <a:latin typeface="Arial" pitchFamily="34" charset="0"/>
                <a:cs typeface="Arial" pitchFamily="34" charset="0"/>
              </a:rPr>
              <a:t> An </a:t>
            </a:r>
            <a:r>
              <a:rPr lang="en-GB" dirty="0">
                <a:solidFill>
                  <a:schemeClr val="tx1"/>
                </a:solidFill>
                <a:latin typeface="Arial" pitchFamily="34" charset="0"/>
                <a:cs typeface="Arial" pitchFamily="34" charset="0"/>
              </a:rPr>
              <a:t>example of this has been the waiting times for AHD </a:t>
            </a:r>
            <a:r>
              <a:rPr lang="en-GB" dirty="0" smtClean="0">
                <a:solidFill>
                  <a:schemeClr val="tx1"/>
                </a:solidFill>
                <a:latin typeface="Arial" pitchFamily="34" charset="0"/>
                <a:cs typeface="Arial" pitchFamily="34" charset="0"/>
              </a:rPr>
              <a:t>assessments which were identified from the directorate risk register; and was escalated to the Board in January 2019.</a:t>
            </a:r>
            <a:r>
              <a:rPr lang="en-GB" dirty="0">
                <a:solidFill>
                  <a:schemeClr val="tx1"/>
                </a:solidFill>
                <a:latin typeface="Arial" pitchFamily="34" charset="0"/>
                <a:cs typeface="Arial" pitchFamily="34" charset="0"/>
              </a:rPr>
              <a:t>  </a:t>
            </a:r>
            <a:r>
              <a:rPr lang="en-GB" dirty="0" smtClean="0">
                <a:solidFill>
                  <a:schemeClr val="tx1"/>
                </a:solidFill>
                <a:latin typeface="Arial" pitchFamily="34" charset="0"/>
                <a:cs typeface="Arial" pitchFamily="34" charset="0"/>
              </a:rPr>
              <a:t>The Trust was commissioned for a specific number of assessments, but higher demand resulted in long waits.</a:t>
            </a:r>
          </a:p>
          <a:p>
            <a:pPr marL="342900" indent="-342900">
              <a:buFont typeface="+mj-lt"/>
              <a:buAutoNum type="arabicPeriod" startAt="5"/>
            </a:pPr>
            <a:endParaRPr lang="en-GB" sz="900" dirty="0">
              <a:solidFill>
                <a:schemeClr val="tx1"/>
              </a:solidFill>
              <a:latin typeface="Arial" pitchFamily="34" charset="0"/>
              <a:cs typeface="Arial" pitchFamily="34" charset="0"/>
            </a:endParaRPr>
          </a:p>
          <a:p>
            <a:pPr marL="342900" indent="-342900">
              <a:buFont typeface="+mj-lt"/>
              <a:buAutoNum type="arabicPeriod" startAt="5"/>
            </a:pPr>
            <a:r>
              <a:rPr lang="en-GB" dirty="0" smtClean="0">
                <a:solidFill>
                  <a:schemeClr val="tx1"/>
                </a:solidFill>
                <a:latin typeface="Arial" pitchFamily="34" charset="0"/>
                <a:cs typeface="Arial" pitchFamily="34" charset="0"/>
              </a:rPr>
              <a:t>This </a:t>
            </a:r>
            <a:r>
              <a:rPr lang="en-GB" dirty="0">
                <a:solidFill>
                  <a:schemeClr val="tx1"/>
                </a:solidFill>
                <a:latin typeface="Arial" pitchFamily="34" charset="0"/>
                <a:cs typeface="Arial" pitchFamily="34" charset="0"/>
              </a:rPr>
              <a:t>resulted in the Trust having to suspend the acceptance of new referrals from the Hambleton and </a:t>
            </a:r>
            <a:r>
              <a:rPr lang="en-GB" dirty="0" err="1">
                <a:solidFill>
                  <a:schemeClr val="tx1"/>
                </a:solidFill>
                <a:latin typeface="Arial" pitchFamily="34" charset="0"/>
                <a:cs typeface="Arial" pitchFamily="34" charset="0"/>
              </a:rPr>
              <a:t>Richmondshire</a:t>
            </a:r>
            <a:r>
              <a:rPr lang="en-GB" dirty="0">
                <a:solidFill>
                  <a:schemeClr val="tx1"/>
                </a:solidFill>
                <a:latin typeface="Arial" pitchFamily="34" charset="0"/>
                <a:cs typeface="Arial" pitchFamily="34" charset="0"/>
              </a:rPr>
              <a:t> area until a plan was agreed with </a:t>
            </a:r>
            <a:r>
              <a:rPr lang="en-GB" dirty="0" smtClean="0">
                <a:solidFill>
                  <a:schemeClr val="tx1"/>
                </a:solidFill>
                <a:latin typeface="Arial" pitchFamily="34" charset="0"/>
                <a:cs typeface="Arial" pitchFamily="34" charset="0"/>
              </a:rPr>
              <a:t>commissioners.</a:t>
            </a:r>
          </a:p>
          <a:p>
            <a:pPr marL="342900" indent="-342900">
              <a:buFont typeface="+mj-lt"/>
              <a:buAutoNum type="arabicPeriod" startAt="5"/>
            </a:pPr>
            <a:endParaRPr lang="en-GB" dirty="0">
              <a:solidFill>
                <a:schemeClr val="tx1"/>
              </a:solidFill>
              <a:latin typeface="Arial" pitchFamily="34" charset="0"/>
              <a:cs typeface="Arial" pitchFamily="34" charset="0"/>
            </a:endParaRPr>
          </a:p>
          <a:p>
            <a:pPr marL="342900" indent="-342900">
              <a:buFont typeface="+mj-lt"/>
              <a:buAutoNum type="arabicPeriod" startAt="5"/>
            </a:pPr>
            <a:r>
              <a:rPr lang="en-GB" dirty="0" smtClean="0">
                <a:solidFill>
                  <a:schemeClr val="tx1"/>
                </a:solidFill>
                <a:latin typeface="Arial" pitchFamily="34" charset="0"/>
                <a:cs typeface="Arial" pitchFamily="34" charset="0"/>
              </a:rPr>
              <a:t>We ran </a:t>
            </a:r>
            <a:r>
              <a:rPr lang="en-GB" dirty="0" smtClean="0">
                <a:solidFill>
                  <a:schemeClr val="tx1"/>
                </a:solidFill>
                <a:latin typeface="Arial" pitchFamily="34" charset="0"/>
                <a:cs typeface="Arial" pitchFamily="34" charset="0"/>
              </a:rPr>
              <a:t>a rapid improvement week applying our quality improvement approach and the clinical </a:t>
            </a:r>
            <a:r>
              <a:rPr lang="en-GB" dirty="0" smtClean="0">
                <a:solidFill>
                  <a:schemeClr val="tx1"/>
                </a:solidFill>
                <a:latin typeface="Arial" pitchFamily="34" charset="0"/>
                <a:cs typeface="Arial" pitchFamily="34" charset="0"/>
              </a:rPr>
              <a:t>team</a:t>
            </a:r>
            <a:r>
              <a:rPr lang="en-GB" dirty="0" smtClean="0">
                <a:solidFill>
                  <a:schemeClr val="tx1"/>
                </a:solidFill>
                <a:latin typeface="Arial" pitchFamily="34" charset="0"/>
                <a:cs typeface="Arial" pitchFamily="34" charset="0"/>
              </a:rPr>
              <a:t> </a:t>
            </a:r>
            <a:r>
              <a:rPr lang="en-GB" dirty="0">
                <a:solidFill>
                  <a:schemeClr val="tx1"/>
                </a:solidFill>
                <a:latin typeface="Arial" pitchFamily="34" charset="0"/>
                <a:cs typeface="Arial" pitchFamily="34" charset="0"/>
              </a:rPr>
              <a:t>refined the process into a pathway with four streams. This </a:t>
            </a:r>
            <a:r>
              <a:rPr lang="en-GB" dirty="0" smtClean="0">
                <a:solidFill>
                  <a:schemeClr val="tx1"/>
                </a:solidFill>
                <a:latin typeface="Arial" pitchFamily="34" charset="0"/>
                <a:cs typeface="Arial" pitchFamily="34" charset="0"/>
              </a:rPr>
              <a:t>reduced </a:t>
            </a:r>
            <a:r>
              <a:rPr lang="en-GB" dirty="0">
                <a:solidFill>
                  <a:schemeClr val="tx1"/>
                </a:solidFill>
                <a:latin typeface="Arial" pitchFamily="34" charset="0"/>
                <a:cs typeface="Arial" pitchFamily="34" charset="0"/>
              </a:rPr>
              <a:t>the need for face to face contact by 44</a:t>
            </a:r>
            <a:r>
              <a:rPr lang="en-GB" dirty="0" smtClean="0">
                <a:solidFill>
                  <a:schemeClr val="tx1"/>
                </a:solidFill>
                <a:latin typeface="Arial" pitchFamily="34" charset="0"/>
                <a:cs typeface="Arial" pitchFamily="34" charset="0"/>
              </a:rPr>
              <a:t>% so the service has more capacity to assess children </a:t>
            </a:r>
            <a:r>
              <a:rPr lang="en-GB" dirty="0" smtClean="0">
                <a:solidFill>
                  <a:schemeClr val="tx1"/>
                </a:solidFill>
                <a:latin typeface="Arial" pitchFamily="34" charset="0"/>
                <a:cs typeface="Arial" pitchFamily="34" charset="0"/>
              </a:rPr>
              <a:t>with </a:t>
            </a:r>
            <a:r>
              <a:rPr lang="en-GB" dirty="0" smtClean="0">
                <a:solidFill>
                  <a:schemeClr val="tx1"/>
                </a:solidFill>
                <a:latin typeface="Arial" pitchFamily="34" charset="0"/>
                <a:cs typeface="Arial" pitchFamily="34" charset="0"/>
              </a:rPr>
              <a:t>no new resources.  This means that we are able to offer enough capacity to match current demand, although we need to monitor what happens to demand.</a:t>
            </a:r>
          </a:p>
          <a:p>
            <a:pPr marL="342900" indent="-342900">
              <a:buFont typeface="+mj-lt"/>
              <a:buAutoNum type="arabicPeriod" startAt="5"/>
            </a:pPr>
            <a:endParaRPr lang="en-GB" sz="900" dirty="0">
              <a:solidFill>
                <a:schemeClr val="tx1"/>
              </a:solidFill>
              <a:latin typeface="Arial" pitchFamily="34" charset="0"/>
              <a:cs typeface="Arial" pitchFamily="34" charset="0"/>
            </a:endParaRPr>
          </a:p>
          <a:p>
            <a:pPr marL="342900" indent="-342900">
              <a:buFont typeface="+mj-lt"/>
              <a:buAutoNum type="arabicPeriod" startAt="5"/>
            </a:pPr>
            <a:r>
              <a:rPr lang="en-GB" dirty="0" smtClean="0">
                <a:solidFill>
                  <a:schemeClr val="tx1"/>
                </a:solidFill>
                <a:latin typeface="Arial" pitchFamily="34" charset="0"/>
                <a:cs typeface="Arial" pitchFamily="34" charset="0"/>
              </a:rPr>
              <a:t>We have also agreed a plan to assess those children who have been waiting  for a long time, and commissioners have provided one-off funding for this.   We expect waiting times to fall from now, and by </a:t>
            </a:r>
            <a:r>
              <a:rPr lang="en-GB" dirty="0" smtClean="0">
                <a:solidFill>
                  <a:schemeClr val="tx1"/>
                </a:solidFill>
                <a:latin typeface="Arial" pitchFamily="34" charset="0"/>
                <a:cs typeface="Arial" pitchFamily="34" charset="0"/>
              </a:rPr>
              <a:t>July 2020 </a:t>
            </a:r>
            <a:r>
              <a:rPr lang="en-GB" dirty="0" smtClean="0">
                <a:solidFill>
                  <a:schemeClr val="tx1"/>
                </a:solidFill>
                <a:latin typeface="Arial" pitchFamily="34" charset="0"/>
                <a:cs typeface="Arial" pitchFamily="34" charset="0"/>
              </a:rPr>
              <a:t>waiting times should be no more than 3 months (assuming demand does not </a:t>
            </a:r>
            <a:r>
              <a:rPr lang="en-GB" dirty="0" smtClean="0">
                <a:solidFill>
                  <a:schemeClr val="tx1"/>
                </a:solidFill>
                <a:latin typeface="Arial" pitchFamily="34" charset="0"/>
                <a:cs typeface="Arial" pitchFamily="34" charset="0"/>
              </a:rPr>
              <a:t>change)</a:t>
            </a:r>
            <a:endParaRPr lang="en-GB" dirty="0" smtClean="0">
              <a:solidFill>
                <a:schemeClr val="tx1"/>
              </a:solidFill>
              <a:latin typeface="Arial" pitchFamily="34" charset="0"/>
              <a:cs typeface="Arial" pitchFamily="34" charset="0"/>
            </a:endParaRPr>
          </a:p>
          <a:p>
            <a:endParaRPr lang="en-GB"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043037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188640"/>
            <a:ext cx="6697962" cy="628942"/>
          </a:xfrm>
        </p:spPr>
        <p:txBody>
          <a:bodyPr>
            <a:normAutofit/>
          </a:bodyPr>
          <a:lstStyle/>
          <a:p>
            <a:pPr algn="l"/>
            <a:r>
              <a:rPr lang="en-GB" sz="3200" b="1" dirty="0" smtClean="0">
                <a:solidFill>
                  <a:srgbClr val="003893"/>
                </a:solidFill>
                <a:latin typeface="Arial" panose="020B0604020202020204" pitchFamily="34" charset="0"/>
                <a:cs typeface="Arial" panose="020B0604020202020204" pitchFamily="34" charset="0"/>
              </a:rPr>
              <a:t>Waiting times (3/3)</a:t>
            </a:r>
            <a:endParaRPr lang="en-GB" sz="3200" b="1" dirty="0">
              <a:solidFill>
                <a:srgbClr val="003893"/>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smtClean="0">
              <a:solidFill>
                <a:schemeClr val="tx1"/>
              </a:solidFill>
              <a:latin typeface="Arial" pitchFamily="34" charset="0"/>
              <a:cs typeface="Arial" pitchFamily="34" charset="0"/>
            </a:endParaRPr>
          </a:p>
          <a:p>
            <a:pPr marL="342900" indent="-342900">
              <a:buFont typeface="+mj-lt"/>
              <a:buAutoNum type="arabicPeriod" startAt="9"/>
            </a:pPr>
            <a:endParaRPr lang="en-GB" dirty="0" smtClean="0">
              <a:solidFill>
                <a:schemeClr val="tx1"/>
              </a:solidFill>
              <a:latin typeface="Arial" pitchFamily="34" charset="0"/>
              <a:cs typeface="Arial" pitchFamily="34" charset="0"/>
            </a:endParaRPr>
          </a:p>
          <a:p>
            <a:pPr marL="342900" indent="-342900">
              <a:buFont typeface="+mj-lt"/>
              <a:buAutoNum type="arabicPeriod" startAt="9"/>
            </a:pPr>
            <a:endParaRPr lang="en-GB" dirty="0">
              <a:solidFill>
                <a:schemeClr val="tx1"/>
              </a:solidFill>
              <a:latin typeface="Arial" pitchFamily="34" charset="0"/>
              <a:cs typeface="Arial" pitchFamily="34" charset="0"/>
            </a:endParaRPr>
          </a:p>
          <a:p>
            <a:pPr marL="342900" indent="-342900">
              <a:buFont typeface="+mj-lt"/>
              <a:buAutoNum type="arabicPeriod" startAt="9"/>
            </a:pPr>
            <a:r>
              <a:rPr lang="en-GB" dirty="0" smtClean="0">
                <a:solidFill>
                  <a:schemeClr val="tx1"/>
                </a:solidFill>
                <a:latin typeface="Arial" pitchFamily="34" charset="0"/>
                <a:cs typeface="Arial" pitchFamily="34" charset="0"/>
              </a:rPr>
              <a:t>In </a:t>
            </a:r>
            <a:r>
              <a:rPr lang="en-GB" dirty="0">
                <a:solidFill>
                  <a:schemeClr val="tx1"/>
                </a:solidFill>
                <a:latin typeface="Arial" pitchFamily="34" charset="0"/>
                <a:cs typeface="Arial" pitchFamily="34" charset="0"/>
              </a:rPr>
              <a:t>respect of Dental waiting times, the Trust has continued to work with NHS </a:t>
            </a:r>
            <a:r>
              <a:rPr lang="en-GB" dirty="0" smtClean="0">
                <a:solidFill>
                  <a:schemeClr val="tx1"/>
                </a:solidFill>
                <a:latin typeface="Arial" pitchFamily="34" charset="0"/>
                <a:cs typeface="Arial" pitchFamily="34" charset="0"/>
              </a:rPr>
              <a:t>England </a:t>
            </a:r>
            <a:r>
              <a:rPr lang="en-GB" dirty="0">
                <a:solidFill>
                  <a:schemeClr val="tx1"/>
                </a:solidFill>
                <a:latin typeface="Arial" pitchFamily="34" charset="0"/>
                <a:cs typeface="Arial" pitchFamily="34" charset="0"/>
              </a:rPr>
              <a:t>and had agreed funding to support waiting list initiatives on a number of </a:t>
            </a:r>
            <a:r>
              <a:rPr lang="en-GB" dirty="0" smtClean="0">
                <a:solidFill>
                  <a:schemeClr val="tx1"/>
                </a:solidFill>
                <a:latin typeface="Arial" pitchFamily="34" charset="0"/>
                <a:cs typeface="Arial" pitchFamily="34" charset="0"/>
              </a:rPr>
              <a:t>occasions.  However</a:t>
            </a:r>
            <a:r>
              <a:rPr lang="en-GB" dirty="0">
                <a:solidFill>
                  <a:schemeClr val="tx1"/>
                </a:solidFill>
                <a:latin typeface="Arial" pitchFamily="34" charset="0"/>
                <a:cs typeface="Arial" pitchFamily="34" charset="0"/>
              </a:rPr>
              <a:t>, the challenges recruiting sufficient dentists, particularly in locations such as Scarborough, </a:t>
            </a:r>
            <a:r>
              <a:rPr lang="en-GB" dirty="0" smtClean="0">
                <a:solidFill>
                  <a:schemeClr val="tx1"/>
                </a:solidFill>
                <a:latin typeface="Arial" pitchFamily="34" charset="0"/>
                <a:cs typeface="Arial" pitchFamily="34" charset="0"/>
              </a:rPr>
              <a:t>continues </a:t>
            </a:r>
            <a:r>
              <a:rPr lang="en-GB" dirty="0">
                <a:solidFill>
                  <a:schemeClr val="tx1"/>
                </a:solidFill>
                <a:latin typeface="Arial" pitchFamily="34" charset="0"/>
                <a:cs typeface="Arial" pitchFamily="34" charset="0"/>
              </a:rPr>
              <a:t>to affect the waiting times.  The oversight of Dental waiting times will be simplified from October 2019 when all pathways will be deemed consultant led and as such will all be reported through the same </a:t>
            </a:r>
            <a:r>
              <a:rPr lang="en-GB" dirty="0" smtClean="0">
                <a:solidFill>
                  <a:schemeClr val="tx1"/>
                </a:solidFill>
                <a:latin typeface="Arial" pitchFamily="34" charset="0"/>
                <a:cs typeface="Arial" pitchFamily="34" charset="0"/>
              </a:rPr>
              <a:t>mechanism. </a:t>
            </a:r>
            <a:endParaRPr lang="en-GB" dirty="0" smtClean="0">
              <a:solidFill>
                <a:schemeClr val="tx1"/>
              </a:solidFill>
              <a:latin typeface="Arial" pitchFamily="34" charset="0"/>
              <a:cs typeface="Arial" pitchFamily="34" charset="0"/>
            </a:endParaRPr>
          </a:p>
          <a:p>
            <a:pPr marL="342900" indent="-342900">
              <a:buFont typeface="+mj-lt"/>
              <a:buAutoNum type="arabicPeriod" startAt="9"/>
            </a:pPr>
            <a:endParaRPr lang="en-GB" sz="900" dirty="0">
              <a:solidFill>
                <a:schemeClr val="tx1"/>
              </a:solidFill>
              <a:latin typeface="Arial" pitchFamily="34" charset="0"/>
              <a:cs typeface="Arial" pitchFamily="34" charset="0"/>
            </a:endParaRPr>
          </a:p>
          <a:p>
            <a:pPr marL="342900" indent="-342900">
              <a:buFont typeface="+mj-lt"/>
              <a:buAutoNum type="arabicPeriod" startAt="9"/>
            </a:pPr>
            <a:r>
              <a:rPr lang="en-GB" dirty="0" smtClean="0">
                <a:solidFill>
                  <a:schemeClr val="tx1"/>
                </a:solidFill>
                <a:latin typeface="Arial" pitchFamily="34" charset="0"/>
                <a:cs typeface="Arial" pitchFamily="34" charset="0"/>
              </a:rPr>
              <a:t>Waiting </a:t>
            </a:r>
            <a:r>
              <a:rPr lang="en-GB" dirty="0">
                <a:solidFill>
                  <a:schemeClr val="tx1"/>
                </a:solidFill>
                <a:latin typeface="Arial" pitchFamily="34" charset="0"/>
                <a:cs typeface="Arial" pitchFamily="34" charset="0"/>
              </a:rPr>
              <a:t>times have been rising nationally for a number of </a:t>
            </a:r>
            <a:r>
              <a:rPr lang="en-GB" dirty="0" smtClean="0">
                <a:solidFill>
                  <a:schemeClr val="tx1"/>
                </a:solidFill>
                <a:latin typeface="Arial" pitchFamily="34" charset="0"/>
                <a:cs typeface="Arial" pitchFamily="34" charset="0"/>
              </a:rPr>
              <a:t>years, and this </a:t>
            </a:r>
            <a:r>
              <a:rPr lang="en-GB" dirty="0">
                <a:solidFill>
                  <a:schemeClr val="tx1"/>
                </a:solidFill>
                <a:latin typeface="Arial" pitchFamily="34" charset="0"/>
                <a:cs typeface="Arial" pitchFamily="34" charset="0"/>
              </a:rPr>
              <a:t>is also the case in </a:t>
            </a:r>
            <a:r>
              <a:rPr lang="en-GB" dirty="0" smtClean="0">
                <a:solidFill>
                  <a:schemeClr val="tx1"/>
                </a:solidFill>
                <a:latin typeface="Arial" pitchFamily="34" charset="0"/>
                <a:cs typeface="Arial" pitchFamily="34" charset="0"/>
              </a:rPr>
              <a:t>Harrogate because of both </a:t>
            </a:r>
            <a:r>
              <a:rPr lang="en-GB" dirty="0">
                <a:solidFill>
                  <a:schemeClr val="tx1"/>
                </a:solidFill>
                <a:latin typeface="Arial" pitchFamily="34" charset="0"/>
                <a:cs typeface="Arial" pitchFamily="34" charset="0"/>
              </a:rPr>
              <a:t>the funding available and </a:t>
            </a:r>
            <a:r>
              <a:rPr lang="en-GB" dirty="0" smtClean="0">
                <a:solidFill>
                  <a:schemeClr val="tx1"/>
                </a:solidFill>
                <a:latin typeface="Arial" pitchFamily="34" charset="0"/>
                <a:cs typeface="Arial" pitchFamily="34" charset="0"/>
              </a:rPr>
              <a:t>the availability of workforce.</a:t>
            </a:r>
            <a:r>
              <a:rPr lang="en-GB" dirty="0">
                <a:solidFill>
                  <a:schemeClr val="tx1"/>
                </a:solidFill>
                <a:latin typeface="Arial" pitchFamily="34" charset="0"/>
                <a:cs typeface="Arial" pitchFamily="34" charset="0"/>
              </a:rPr>
              <a:t>  </a:t>
            </a:r>
            <a:r>
              <a:rPr lang="en-GB" dirty="0" smtClean="0">
                <a:solidFill>
                  <a:schemeClr val="tx1"/>
                </a:solidFill>
                <a:latin typeface="Arial" pitchFamily="34" charset="0"/>
                <a:cs typeface="Arial" pitchFamily="34" charset="0"/>
              </a:rPr>
              <a:t>In </a:t>
            </a:r>
            <a:r>
              <a:rPr lang="en-GB" dirty="0">
                <a:solidFill>
                  <a:schemeClr val="tx1"/>
                </a:solidFill>
                <a:latin typeface="Arial" pitchFamily="34" charset="0"/>
                <a:cs typeface="Arial" pitchFamily="34" charset="0"/>
              </a:rPr>
              <a:t>a number of performance standards continues to be ahead of the national position, however, the waiting times for routine procedures are closer to the national </a:t>
            </a:r>
            <a:r>
              <a:rPr lang="en-GB" dirty="0" smtClean="0">
                <a:solidFill>
                  <a:schemeClr val="tx1"/>
                </a:solidFill>
                <a:latin typeface="Arial" pitchFamily="34" charset="0"/>
                <a:cs typeface="Arial" pitchFamily="34" charset="0"/>
              </a:rPr>
              <a:t>average, but still lower (92</a:t>
            </a:r>
            <a:r>
              <a:rPr lang="en-GB" baseline="30000" dirty="0" smtClean="0">
                <a:solidFill>
                  <a:schemeClr val="tx1"/>
                </a:solidFill>
                <a:latin typeface="Arial" pitchFamily="34" charset="0"/>
                <a:cs typeface="Arial" pitchFamily="34" charset="0"/>
              </a:rPr>
              <a:t>nd</a:t>
            </a:r>
            <a:r>
              <a:rPr lang="en-GB" dirty="0" smtClean="0">
                <a:solidFill>
                  <a:schemeClr val="tx1"/>
                </a:solidFill>
                <a:latin typeface="Arial" pitchFamily="34" charset="0"/>
                <a:cs typeface="Arial" pitchFamily="34" charset="0"/>
              </a:rPr>
              <a:t> centile wait is </a:t>
            </a:r>
            <a:r>
              <a:rPr lang="en-GB" b="1" dirty="0" smtClean="0">
                <a:solidFill>
                  <a:schemeClr val="tx1"/>
                </a:solidFill>
                <a:latin typeface="Arial" pitchFamily="34" charset="0"/>
                <a:cs typeface="Arial" pitchFamily="34" charset="0"/>
              </a:rPr>
              <a:t>23 weeks </a:t>
            </a:r>
            <a:r>
              <a:rPr lang="en-GB" dirty="0" smtClean="0">
                <a:solidFill>
                  <a:schemeClr val="tx1"/>
                </a:solidFill>
                <a:latin typeface="Arial" pitchFamily="34" charset="0"/>
                <a:cs typeface="Arial" pitchFamily="34" charset="0"/>
              </a:rPr>
              <a:t>and median is </a:t>
            </a:r>
            <a:r>
              <a:rPr lang="en-GB" b="1" dirty="0" smtClean="0">
                <a:solidFill>
                  <a:schemeClr val="tx1"/>
                </a:solidFill>
                <a:latin typeface="Arial" pitchFamily="34" charset="0"/>
                <a:cs typeface="Arial" pitchFamily="34" charset="0"/>
              </a:rPr>
              <a:t>8 weeks </a:t>
            </a:r>
            <a:r>
              <a:rPr lang="en-GB" dirty="0" smtClean="0">
                <a:solidFill>
                  <a:schemeClr val="tx1"/>
                </a:solidFill>
                <a:latin typeface="Arial" pitchFamily="34" charset="0"/>
                <a:cs typeface="Arial" pitchFamily="34" charset="0"/>
              </a:rPr>
              <a:t>nationally, HDFT is </a:t>
            </a:r>
            <a:r>
              <a:rPr lang="en-GB" b="1" dirty="0" smtClean="0">
                <a:solidFill>
                  <a:schemeClr val="tx1"/>
                </a:solidFill>
                <a:latin typeface="Arial" pitchFamily="34" charset="0"/>
                <a:cs typeface="Arial" pitchFamily="34" charset="0"/>
              </a:rPr>
              <a:t>21 weeks and 6 weeks</a:t>
            </a:r>
            <a:r>
              <a:rPr lang="en-GB" dirty="0" smtClean="0">
                <a:solidFill>
                  <a:schemeClr val="tx1"/>
                </a:solidFill>
                <a:latin typeface="Arial" pitchFamily="34" charset="0"/>
                <a:cs typeface="Arial" pitchFamily="34" charset="0"/>
              </a:rPr>
              <a:t>).</a:t>
            </a:r>
            <a:r>
              <a:rPr lang="en-GB" dirty="0">
                <a:solidFill>
                  <a:srgbClr val="FF0000"/>
                </a:solidFill>
                <a:latin typeface="Arial" pitchFamily="34" charset="0"/>
                <a:cs typeface="Arial" pitchFamily="34" charset="0"/>
              </a:rPr>
              <a:t> </a:t>
            </a:r>
            <a:r>
              <a:rPr lang="en-GB" dirty="0">
                <a:solidFill>
                  <a:schemeClr val="tx1"/>
                </a:solidFill>
                <a:latin typeface="Arial" pitchFamily="34" charset="0"/>
                <a:cs typeface="Arial" pitchFamily="34" charset="0"/>
              </a:rPr>
              <a:t> </a:t>
            </a:r>
            <a:endParaRPr lang="en-GB" dirty="0" smtClean="0">
              <a:solidFill>
                <a:schemeClr val="tx1"/>
              </a:solidFill>
              <a:latin typeface="Arial" pitchFamily="34" charset="0"/>
              <a:cs typeface="Arial" pitchFamily="34" charset="0"/>
            </a:endParaRPr>
          </a:p>
          <a:p>
            <a:pPr marL="342900" indent="-342900">
              <a:buFont typeface="+mj-lt"/>
              <a:buAutoNum type="arabicPeriod" startAt="9"/>
            </a:pPr>
            <a:endParaRPr lang="en-GB" sz="900" dirty="0">
              <a:solidFill>
                <a:schemeClr val="tx1"/>
              </a:solidFill>
              <a:latin typeface="Arial" pitchFamily="34" charset="0"/>
              <a:cs typeface="Arial" pitchFamily="34" charset="0"/>
            </a:endParaRPr>
          </a:p>
          <a:p>
            <a:pPr marL="342900" indent="-342900">
              <a:buFont typeface="+mj-lt"/>
              <a:buAutoNum type="arabicPeriod" startAt="9"/>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Planned care transformation programme which continues to develop with commissioners, is seeking to ensure that demand is managed effectively and that pathways or care are as efficient as possible to maximise the use of available resources. </a:t>
            </a:r>
          </a:p>
          <a:p>
            <a:endParaRPr lang="en-GB"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372732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4"/>
          <p:cNvSpPr>
            <a:spLocks noGrp="1"/>
          </p:cNvSpPr>
          <p:nvPr>
            <p:ph type="ctrTitle"/>
          </p:nvPr>
        </p:nvSpPr>
        <p:spPr>
          <a:xfrm>
            <a:off x="179512" y="3068960"/>
            <a:ext cx="7772400" cy="1470025"/>
          </a:xfrm>
        </p:spPr>
        <p:txBody>
          <a:bodyPr>
            <a:noAutofit/>
          </a:bodyPr>
          <a:lstStyle/>
          <a:p>
            <a:pPr lvl="0" algn="l"/>
            <a:r>
              <a:rPr lang="en-GB" sz="2400" b="1" dirty="0" smtClean="0">
                <a:solidFill>
                  <a:schemeClr val="bg1"/>
                </a:solidFill>
                <a:latin typeface="Arial" pitchFamily="34" charset="0"/>
                <a:cs typeface="Arial" pitchFamily="34" charset="0"/>
              </a:rPr>
              <a:t/>
            </a:r>
            <a:br>
              <a:rPr lang="en-GB" sz="2400" b="1" dirty="0" smtClean="0">
                <a:solidFill>
                  <a:schemeClr val="bg1"/>
                </a:solidFill>
                <a:latin typeface="Arial" pitchFamily="34" charset="0"/>
                <a:cs typeface="Arial" pitchFamily="34" charset="0"/>
              </a:rPr>
            </a:br>
            <a:r>
              <a:rPr lang="en-GB" sz="2400" b="1" dirty="0">
                <a:solidFill>
                  <a:schemeClr val="bg1"/>
                </a:solidFill>
                <a:latin typeface="Arial" pitchFamily="34" charset="0"/>
                <a:cs typeface="Arial" pitchFamily="34" charset="0"/>
              </a:rPr>
              <a:t/>
            </a:r>
            <a:br>
              <a:rPr lang="en-GB" sz="2400" b="1" dirty="0">
                <a:solidFill>
                  <a:schemeClr val="bg1"/>
                </a:solidFill>
                <a:latin typeface="Arial" pitchFamily="34" charset="0"/>
                <a:cs typeface="Arial" pitchFamily="34" charset="0"/>
              </a:rPr>
            </a:br>
            <a:r>
              <a:rPr lang="en-GB" sz="2400" b="1" dirty="0">
                <a:solidFill>
                  <a:schemeClr val="bg1"/>
                </a:solidFill>
                <a:latin typeface="Arial" pitchFamily="34" charset="0"/>
                <a:cs typeface="Arial" pitchFamily="34" charset="0"/>
              </a:rPr>
              <a:t>In the context of current plans for the UK to leave the EU on 31 October, what assurance can the Trust give that appropriate plans are in place to ensure continuity of supply in relation to all medicines and medical supplies in the event of a no-deal scenario and that patients will not be negatively affected? </a:t>
            </a: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sp>
        <p:nvSpPr>
          <p:cNvPr id="10" name="TextBox 9"/>
          <p:cNvSpPr txBox="1"/>
          <p:nvPr/>
        </p:nvSpPr>
        <p:spPr>
          <a:xfrm>
            <a:off x="8388424" y="5657671"/>
            <a:ext cx="697627" cy="1200329"/>
          </a:xfrm>
          <a:prstGeom prst="rect">
            <a:avLst/>
          </a:prstGeom>
          <a:noFill/>
        </p:spPr>
        <p:txBody>
          <a:bodyPr wrap="none" rtlCol="0">
            <a:spAutoFit/>
          </a:bodyPr>
          <a:lstStyle/>
          <a:p>
            <a:r>
              <a:rPr lang="en-GB" sz="7200" b="1" dirty="0" smtClean="0">
                <a:solidFill>
                  <a:schemeClr val="bg1"/>
                </a:solidFill>
                <a:latin typeface="Arial" pitchFamily="34" charset="0"/>
                <a:cs typeface="Arial" pitchFamily="34" charset="0"/>
              </a:rPr>
              <a:t>2</a:t>
            </a:r>
          </a:p>
        </p:txBody>
      </p:sp>
    </p:spTree>
    <p:extLst>
      <p:ext uri="{BB962C8B-B14F-4D97-AF65-F5344CB8AC3E}">
        <p14:creationId xmlns:p14="http://schemas.microsoft.com/office/powerpoint/2010/main" val="1505730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91C9"/>
                </a:solidFill>
                <a:latin typeface="Arial" panose="020B0604020202020204" pitchFamily="34" charset="0"/>
                <a:cs typeface="Arial" panose="020B0604020202020204" pitchFamily="34" charset="0"/>
              </a:rPr>
              <a:t>EU Exit preparations (1/2)</a:t>
            </a:r>
            <a:endParaRPr lang="en-GB" sz="3200" b="1" dirty="0">
              <a:solidFill>
                <a:srgbClr val="0091C9"/>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00" dirty="0" smtClean="0">
              <a:solidFill>
                <a:schemeClr val="tx1"/>
              </a:solidFill>
              <a:latin typeface="Arial" pitchFamily="34" charset="0"/>
              <a:cs typeface="Arial" pitchFamily="34" charset="0"/>
            </a:endParaRPr>
          </a:p>
          <a:p>
            <a:endParaRPr lang="en-GB" dirty="0" smtClean="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Department for Health and Social Care is the lead </a:t>
            </a:r>
            <a:r>
              <a:rPr lang="en-GB" dirty="0" smtClean="0">
                <a:solidFill>
                  <a:schemeClr val="tx1"/>
                </a:solidFill>
                <a:latin typeface="Arial" pitchFamily="34" charset="0"/>
                <a:cs typeface="Arial" pitchFamily="34" charset="0"/>
              </a:rPr>
              <a:t>agency for </a:t>
            </a:r>
            <a:r>
              <a:rPr lang="en-GB" dirty="0">
                <a:solidFill>
                  <a:schemeClr val="tx1"/>
                </a:solidFill>
                <a:latin typeface="Arial" pitchFamily="34" charset="0"/>
                <a:cs typeface="Arial" pitchFamily="34" charset="0"/>
              </a:rPr>
              <a:t>contingency planning and is </a:t>
            </a:r>
            <a:r>
              <a:rPr lang="en-GB" dirty="0" smtClean="0">
                <a:solidFill>
                  <a:schemeClr val="tx1"/>
                </a:solidFill>
                <a:latin typeface="Arial" pitchFamily="34" charset="0"/>
                <a:cs typeface="Arial" pitchFamily="34" charset="0"/>
              </a:rPr>
              <a:t>directing the NHS in respect of preparations .  </a:t>
            </a:r>
            <a:r>
              <a:rPr lang="en-GB" dirty="0">
                <a:solidFill>
                  <a:schemeClr val="tx1"/>
                </a:solidFill>
                <a:latin typeface="Arial" pitchFamily="34" charset="0"/>
                <a:cs typeface="Arial" pitchFamily="34" charset="0"/>
              </a:rPr>
              <a:t>NHS England has established an EU Exit Team which is led by Professor Keith Willett. The central team are responsible for coordination of the national response including supply lines and contingency planning, particularly the supply of medical devices and medicines, with 75% of those products being sourced from EU countries at present. </a:t>
            </a:r>
            <a:endParaRPr lang="en-GB" dirty="0" smtClean="0">
              <a:solidFill>
                <a:schemeClr val="tx1"/>
              </a:solidFill>
              <a:latin typeface="Arial" pitchFamily="34" charset="0"/>
              <a:cs typeface="Arial" pitchFamily="34" charset="0"/>
            </a:endParaRPr>
          </a:p>
          <a:p>
            <a:pPr marL="342900" indent="-342900">
              <a:buFont typeface="+mj-lt"/>
              <a:buAutoNum type="arabicPeriod"/>
            </a:pPr>
            <a:endParaRPr lang="en-GB" sz="900" dirty="0">
              <a:solidFill>
                <a:schemeClr val="tx1"/>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Trusts have been directed that they </a:t>
            </a:r>
            <a:r>
              <a:rPr lang="en-GB" b="1" u="sng" dirty="0" smtClean="0">
                <a:solidFill>
                  <a:schemeClr val="tx1"/>
                </a:solidFill>
                <a:latin typeface="Arial" pitchFamily="34" charset="0"/>
                <a:cs typeface="Arial" pitchFamily="34" charset="0"/>
              </a:rPr>
              <a:t>should not </a:t>
            </a:r>
            <a:r>
              <a:rPr lang="en-GB" dirty="0" smtClean="0">
                <a:solidFill>
                  <a:schemeClr val="tx1"/>
                </a:solidFill>
                <a:latin typeface="Arial" pitchFamily="34" charset="0"/>
                <a:cs typeface="Arial" pitchFamily="34" charset="0"/>
              </a:rPr>
              <a:t>stockpile </a:t>
            </a:r>
            <a:r>
              <a:rPr lang="en-GB" dirty="0">
                <a:solidFill>
                  <a:schemeClr val="tx1"/>
                </a:solidFill>
                <a:latin typeface="Arial" pitchFamily="34" charset="0"/>
                <a:cs typeface="Arial" pitchFamily="34" charset="0"/>
              </a:rPr>
              <a:t>supplies in advance of EU </a:t>
            </a:r>
            <a:r>
              <a:rPr lang="en-GB" dirty="0" smtClean="0">
                <a:solidFill>
                  <a:schemeClr val="tx1"/>
                </a:solidFill>
                <a:latin typeface="Arial" pitchFamily="34" charset="0"/>
                <a:cs typeface="Arial" pitchFamily="34" charset="0"/>
              </a:rPr>
              <a:t>Exit, that clinicians </a:t>
            </a:r>
            <a:r>
              <a:rPr lang="en-GB" b="1" u="sng" dirty="0" smtClean="0">
                <a:solidFill>
                  <a:schemeClr val="tx1"/>
                </a:solidFill>
                <a:latin typeface="Arial" pitchFamily="34" charset="0"/>
                <a:cs typeface="Arial" pitchFamily="34" charset="0"/>
              </a:rPr>
              <a:t>should not </a:t>
            </a:r>
            <a:r>
              <a:rPr lang="en-GB" dirty="0" smtClean="0">
                <a:solidFill>
                  <a:schemeClr val="tx1"/>
                </a:solidFill>
                <a:latin typeface="Arial" pitchFamily="34" charset="0"/>
                <a:cs typeface="Arial" pitchFamily="34" charset="0"/>
              </a:rPr>
              <a:t>write </a:t>
            </a:r>
            <a:r>
              <a:rPr lang="en-GB" dirty="0">
                <a:solidFill>
                  <a:schemeClr val="tx1"/>
                </a:solidFill>
                <a:latin typeface="Arial" pitchFamily="34" charset="0"/>
                <a:cs typeface="Arial" pitchFamily="34" charset="0"/>
              </a:rPr>
              <a:t>longer NHS prescriptions and the public </a:t>
            </a:r>
            <a:r>
              <a:rPr lang="en-GB" b="1" u="sng" dirty="0">
                <a:solidFill>
                  <a:schemeClr val="tx1"/>
                </a:solidFill>
                <a:latin typeface="Arial" pitchFamily="34" charset="0"/>
                <a:cs typeface="Arial" pitchFamily="34" charset="0"/>
              </a:rPr>
              <a:t>should </a:t>
            </a:r>
            <a:r>
              <a:rPr lang="en-GB" b="1" u="sng" dirty="0" smtClean="0">
                <a:solidFill>
                  <a:schemeClr val="tx1"/>
                </a:solidFill>
                <a:latin typeface="Arial" pitchFamily="34" charset="0"/>
                <a:cs typeface="Arial" pitchFamily="34" charset="0"/>
              </a:rPr>
              <a:t>not </a:t>
            </a:r>
            <a:r>
              <a:rPr lang="en-GB" dirty="0" smtClean="0">
                <a:solidFill>
                  <a:schemeClr val="tx1"/>
                </a:solidFill>
                <a:latin typeface="Arial" pitchFamily="34" charset="0"/>
                <a:cs typeface="Arial" pitchFamily="34" charset="0"/>
              </a:rPr>
              <a:t>stockpile.  More </a:t>
            </a:r>
            <a:r>
              <a:rPr lang="en-GB" dirty="0">
                <a:solidFill>
                  <a:schemeClr val="tx1"/>
                </a:solidFill>
                <a:latin typeface="Arial" pitchFamily="34" charset="0"/>
                <a:cs typeface="Arial" pitchFamily="34" charset="0"/>
              </a:rPr>
              <a:t>recent communication has indicated that further guidance will be issued towards the end of August.  </a:t>
            </a:r>
            <a:endParaRPr lang="en-GB" dirty="0" smtClean="0">
              <a:solidFill>
                <a:schemeClr val="tx1"/>
              </a:solidFill>
              <a:latin typeface="Arial" pitchFamily="34" charset="0"/>
              <a:cs typeface="Arial" pitchFamily="34" charset="0"/>
            </a:endParaRPr>
          </a:p>
          <a:p>
            <a:pPr marL="342900" indent="-342900">
              <a:buFont typeface="+mj-lt"/>
              <a:buAutoNum type="arabicPeriod"/>
            </a:pPr>
            <a:endParaRPr lang="en-GB" sz="900" dirty="0">
              <a:solidFill>
                <a:srgbClr val="FF0000"/>
              </a:solidFill>
              <a:latin typeface="Arial" pitchFamily="34" charset="0"/>
              <a:cs typeface="Arial" pitchFamily="34" charset="0"/>
            </a:endParaRPr>
          </a:p>
          <a:p>
            <a:pPr marL="342900" indent="-342900">
              <a:buFont typeface="+mj-lt"/>
              <a:buAutoNum type="arabicPeriod"/>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Board received a full update on the Trusts preparations for the EU Exit at the meeting in March, in advance of the original planned leave date.  This included an update on the desktop exercise to test the Trusts business continuity </a:t>
            </a:r>
            <a:r>
              <a:rPr lang="en-GB" dirty="0" smtClean="0">
                <a:solidFill>
                  <a:schemeClr val="tx1"/>
                </a:solidFill>
                <a:latin typeface="Arial" pitchFamily="34" charset="0"/>
                <a:cs typeface="Arial" pitchFamily="34" charset="0"/>
              </a:rPr>
              <a:t>plans. The Trust has an EU Exit planning team in place, led by the </a:t>
            </a:r>
            <a:r>
              <a:rPr lang="en-GB" dirty="0">
                <a:solidFill>
                  <a:schemeClr val="tx1"/>
                </a:solidFill>
                <a:latin typeface="Arial" pitchFamily="34" charset="0"/>
                <a:cs typeface="Arial" pitchFamily="34" charset="0"/>
              </a:rPr>
              <a:t>Trusts Chief Operating Officer, the SRO for EU Exit and Accountable Emergency </a:t>
            </a:r>
            <a:r>
              <a:rPr lang="en-GB" dirty="0" smtClean="0">
                <a:solidFill>
                  <a:schemeClr val="tx1"/>
                </a:solidFill>
                <a:latin typeface="Arial" pitchFamily="34" charset="0"/>
                <a:cs typeface="Arial" pitchFamily="34" charset="0"/>
              </a:rPr>
              <a:t>Officer.</a:t>
            </a:r>
            <a:r>
              <a:rPr lang="en-GB" dirty="0">
                <a:solidFill>
                  <a:schemeClr val="tx1"/>
                </a:solidFill>
                <a:latin typeface="Arial" pitchFamily="34" charset="0"/>
                <a:cs typeface="Arial" pitchFamily="34" charset="0"/>
              </a:rPr>
              <a:t> </a:t>
            </a:r>
            <a:endParaRPr lang="en-GB"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91197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4319" y="207770"/>
            <a:ext cx="6697962" cy="628942"/>
          </a:xfrm>
        </p:spPr>
        <p:txBody>
          <a:bodyPr>
            <a:normAutofit/>
          </a:bodyPr>
          <a:lstStyle/>
          <a:p>
            <a:pPr algn="l"/>
            <a:r>
              <a:rPr lang="en-GB" sz="3200" b="1" dirty="0" smtClean="0">
                <a:solidFill>
                  <a:srgbClr val="0091C9"/>
                </a:solidFill>
                <a:latin typeface="Arial" panose="020B0604020202020204" pitchFamily="34" charset="0"/>
                <a:cs typeface="Arial" panose="020B0604020202020204" pitchFamily="34" charset="0"/>
              </a:rPr>
              <a:t>EU Exit preparations (2/2)</a:t>
            </a:r>
            <a:endParaRPr lang="en-GB" sz="3200" b="1" dirty="0">
              <a:solidFill>
                <a:srgbClr val="0091C9"/>
              </a:solidFill>
              <a:latin typeface="Arial" panose="020B0604020202020204" pitchFamily="34" charset="0"/>
              <a:cs typeface="Arial" panose="020B0604020202020204"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7175376" y="207770"/>
            <a:ext cx="1968624" cy="700950"/>
          </a:xfrm>
          <a:prstGeom prst="rect">
            <a:avLst/>
          </a:prstGeom>
          <a:noFill/>
        </p:spPr>
      </p:pic>
      <p:sp>
        <p:nvSpPr>
          <p:cNvPr id="7" name="Rectangle 6"/>
          <p:cNvSpPr/>
          <p:nvPr/>
        </p:nvSpPr>
        <p:spPr>
          <a:xfrm>
            <a:off x="394318" y="916123"/>
            <a:ext cx="8570170" cy="61156"/>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p:nvPr/>
        </p:nvPicPr>
        <p:blipFill rotWithShape="1">
          <a:blip r:embed="rId3">
            <a:extLst>
              <a:ext uri="{28A0092B-C50C-407E-A947-70E740481C1C}">
                <a14:useLocalDpi xmlns:a14="http://schemas.microsoft.com/office/drawing/2010/main" val="0"/>
              </a:ext>
            </a:extLst>
          </a:blip>
          <a:srcRect l="50486" t="-141" b="141"/>
          <a:stretch/>
        </p:blipFill>
        <p:spPr bwMode="auto">
          <a:xfrm>
            <a:off x="0" y="6453336"/>
            <a:ext cx="3203848" cy="404665"/>
          </a:xfrm>
          <a:prstGeom prst="rect">
            <a:avLst/>
          </a:prstGeom>
          <a:noFill/>
          <a:ln>
            <a:noFill/>
          </a:ln>
          <a:extLst>
            <a:ext uri="{53640926-AAD7-44D8-BBD7-CCE9431645EC}">
              <a14:shadowObscured xmlns:a14="http://schemas.microsoft.com/office/drawing/2010/main"/>
            </a:ext>
          </a:extLst>
        </p:spPr>
      </p:pic>
      <p:grpSp>
        <p:nvGrpSpPr>
          <p:cNvPr id="11" name="Group 10"/>
          <p:cNvGrpSpPr/>
          <p:nvPr/>
        </p:nvGrpSpPr>
        <p:grpSpPr>
          <a:xfrm>
            <a:off x="7739448" y="5453450"/>
            <a:ext cx="1404552" cy="1404550"/>
            <a:chOff x="5948534" y="1709192"/>
            <a:chExt cx="1404552" cy="1404550"/>
          </a:xfrm>
        </p:grpSpPr>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081" t="32615" r="10535"/>
            <a:stretch/>
          </p:blipFill>
          <p:spPr bwMode="auto">
            <a:xfrm rot="10800000">
              <a:off x="5948534" y="1709192"/>
              <a:ext cx="1404551" cy="140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ight Triangle 12"/>
            <p:cNvSpPr/>
            <p:nvPr/>
          </p:nvSpPr>
          <p:spPr>
            <a:xfrm rot="5400000">
              <a:off x="5948536" y="1709191"/>
              <a:ext cx="1404550" cy="1404551"/>
            </a:xfrm>
            <a:prstGeom prst="rtTriangl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p:cNvSpPr/>
          <p:nvPr/>
        </p:nvSpPr>
        <p:spPr>
          <a:xfrm>
            <a:off x="400606" y="1268760"/>
            <a:ext cx="8563881" cy="448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4"/>
            </a:pPr>
            <a:r>
              <a:rPr lang="en-GB" dirty="0" smtClean="0">
                <a:solidFill>
                  <a:schemeClr val="tx1"/>
                </a:solidFill>
                <a:latin typeface="Arial" pitchFamily="34" charset="0"/>
                <a:cs typeface="Arial" pitchFamily="34" charset="0"/>
              </a:rPr>
              <a:t>Some examples of the actions being taken by the DHSC and industry are:</a:t>
            </a:r>
          </a:p>
          <a:p>
            <a:pPr marL="800100" lvl="1" indent="-342900">
              <a:buFont typeface="Arial" pitchFamily="34" charset="0"/>
              <a:buChar char="•"/>
            </a:pPr>
            <a:endParaRPr lang="en-GB" sz="900" dirty="0" smtClean="0">
              <a:solidFill>
                <a:schemeClr val="tx1"/>
              </a:solidFill>
              <a:latin typeface="Arial" pitchFamily="34" charset="0"/>
              <a:cs typeface="Arial" pitchFamily="34" charset="0"/>
            </a:endParaRPr>
          </a:p>
          <a:p>
            <a:pPr marL="800100" lvl="1" indent="-342900">
              <a:buFont typeface="Arial" pitchFamily="34" charset="0"/>
              <a:buChar char="•"/>
            </a:pPr>
            <a:r>
              <a:rPr lang="en-GB" dirty="0" smtClean="0">
                <a:solidFill>
                  <a:schemeClr val="tx1"/>
                </a:solidFill>
                <a:latin typeface="Arial" pitchFamily="34" charset="0"/>
                <a:cs typeface="Arial" pitchFamily="34" charset="0"/>
              </a:rPr>
              <a:t>Companies </a:t>
            </a:r>
            <a:r>
              <a:rPr lang="en-GB" dirty="0">
                <a:solidFill>
                  <a:schemeClr val="tx1"/>
                </a:solidFill>
                <a:latin typeface="Arial" pitchFamily="34" charset="0"/>
                <a:cs typeface="Arial" pitchFamily="34" charset="0"/>
              </a:rPr>
              <a:t>were asked to ensure they have a minimum of six weeks’ additional supply in the UK, over and above their business as usual buffer stocks, and asked to make arrangements to air freight medicines with a short shelf life, such as medical radioisotopes. </a:t>
            </a:r>
            <a:endParaRPr lang="en-GB" dirty="0" smtClean="0">
              <a:solidFill>
                <a:schemeClr val="tx1"/>
              </a:solidFill>
              <a:latin typeface="Arial" pitchFamily="34" charset="0"/>
              <a:cs typeface="Arial" pitchFamily="34" charset="0"/>
            </a:endParaRPr>
          </a:p>
          <a:p>
            <a:pPr marL="800100" lvl="1" indent="-342900">
              <a:buFont typeface="Arial" pitchFamily="34" charset="0"/>
              <a:buChar char="•"/>
            </a:pPr>
            <a:endParaRPr lang="en-GB" sz="900" dirty="0" smtClean="0">
              <a:solidFill>
                <a:schemeClr val="tx1"/>
              </a:solidFill>
              <a:latin typeface="Arial" pitchFamily="34" charset="0"/>
              <a:cs typeface="Arial" pitchFamily="34" charset="0"/>
            </a:endParaRPr>
          </a:p>
          <a:p>
            <a:pPr marL="800100" lvl="1" indent="-342900">
              <a:buFont typeface="Arial" pitchFamily="34" charset="0"/>
              <a:buChar char="•"/>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Government has secured additional roll-on, roll-off ferry capacity between the UK and EU specifically for critical goods such as </a:t>
            </a:r>
            <a:r>
              <a:rPr lang="en-GB" dirty="0" smtClean="0">
                <a:solidFill>
                  <a:schemeClr val="tx1"/>
                </a:solidFill>
                <a:latin typeface="Arial" pitchFamily="34" charset="0"/>
                <a:cs typeface="Arial" pitchFamily="34" charset="0"/>
              </a:rPr>
              <a:t>medicines</a:t>
            </a:r>
          </a:p>
          <a:p>
            <a:pPr marL="800100" lvl="1" indent="-342900">
              <a:buFont typeface="Arial" pitchFamily="34" charset="0"/>
              <a:buChar char="•"/>
            </a:pPr>
            <a:endParaRPr lang="en-GB" sz="900" dirty="0" smtClean="0">
              <a:solidFill>
                <a:schemeClr val="tx1"/>
              </a:solidFill>
              <a:latin typeface="Arial" pitchFamily="34" charset="0"/>
              <a:cs typeface="Arial" pitchFamily="34" charset="0"/>
            </a:endParaRPr>
          </a:p>
          <a:p>
            <a:pPr marL="800100" lvl="1" indent="-342900">
              <a:buFont typeface="Arial" pitchFamily="34" charset="0"/>
              <a:buChar char="•"/>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Government has agreed that medicines and medical products will be prioritised on these alternative routes to ensure the flow of all these products will continue. This includes all medicines, including general sales list medicines.  </a:t>
            </a:r>
            <a:endParaRPr lang="en-GB" dirty="0" smtClean="0">
              <a:solidFill>
                <a:schemeClr val="tx1"/>
              </a:solidFill>
              <a:latin typeface="Arial" pitchFamily="34" charset="0"/>
              <a:cs typeface="Arial" pitchFamily="34" charset="0"/>
            </a:endParaRPr>
          </a:p>
          <a:p>
            <a:pPr marL="800100" lvl="1" indent="-342900">
              <a:buFont typeface="Arial" pitchFamily="34" charset="0"/>
              <a:buChar char="•"/>
            </a:pPr>
            <a:endParaRPr lang="en-GB" sz="900" dirty="0" smtClean="0">
              <a:solidFill>
                <a:schemeClr val="tx1"/>
              </a:solidFill>
              <a:latin typeface="Arial" pitchFamily="34" charset="0"/>
              <a:cs typeface="Arial" pitchFamily="34" charset="0"/>
            </a:endParaRPr>
          </a:p>
          <a:p>
            <a:pPr marL="800100" lvl="1" indent="-342900">
              <a:buFont typeface="Arial" pitchFamily="34" charset="0"/>
              <a:buChar char="•"/>
            </a:pPr>
            <a:r>
              <a:rPr lang="en-GB" dirty="0" smtClean="0">
                <a:solidFill>
                  <a:schemeClr val="tx1"/>
                </a:solidFill>
                <a:latin typeface="Arial" pitchFamily="34" charset="0"/>
                <a:cs typeface="Arial" pitchFamily="34" charset="0"/>
              </a:rPr>
              <a:t>The </a:t>
            </a:r>
            <a:r>
              <a:rPr lang="en-GB" dirty="0">
                <a:solidFill>
                  <a:schemeClr val="tx1"/>
                </a:solidFill>
                <a:latin typeface="Arial" pitchFamily="34" charset="0"/>
                <a:cs typeface="Arial" pitchFamily="34" charset="0"/>
              </a:rPr>
              <a:t>Government has confirmed that, in the event of any disruption at the border, medicines will be prioritised</a:t>
            </a:r>
            <a:r>
              <a:rPr lang="en-GB" dirty="0" smtClean="0">
                <a:latin typeface="Arial" pitchFamily="34" charset="0"/>
                <a:cs typeface="Arial" pitchFamily="34" charset="0"/>
              </a:rPr>
              <a:t>.</a:t>
            </a:r>
          </a:p>
        </p:txBody>
      </p:sp>
    </p:spTree>
    <p:extLst>
      <p:ext uri="{BB962C8B-B14F-4D97-AF65-F5344CB8AC3E}">
        <p14:creationId xmlns:p14="http://schemas.microsoft.com/office/powerpoint/2010/main" val="3262728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3" y="1633751"/>
            <a:ext cx="9143837" cy="5257884"/>
          </a:xfrm>
          <a:prstGeom prst="rect">
            <a:avLst/>
          </a:prstGeom>
          <a:solidFill>
            <a:srgbClr val="00A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5" name="Title 4"/>
          <p:cNvSpPr>
            <a:spLocks noGrp="1"/>
          </p:cNvSpPr>
          <p:nvPr>
            <p:ph type="ctrTitle"/>
          </p:nvPr>
        </p:nvSpPr>
        <p:spPr>
          <a:xfrm>
            <a:off x="179512" y="3068960"/>
            <a:ext cx="7772400" cy="1470025"/>
          </a:xfrm>
        </p:spPr>
        <p:txBody>
          <a:bodyPr>
            <a:noAutofit/>
          </a:bodyPr>
          <a:lstStyle/>
          <a:p>
            <a:pPr algn="l"/>
            <a:r>
              <a:rPr lang="en-GB" sz="2400" b="1" dirty="0">
                <a:solidFill>
                  <a:schemeClr val="bg1"/>
                </a:solidFill>
                <a:latin typeface="Arial" pitchFamily="34" charset="0"/>
                <a:cs typeface="Arial" pitchFamily="34" charset="0"/>
              </a:rPr>
              <a:t>Can the NEDs assure the public how the Trust continuously improves services in a responsive manager following patient feedback, complaints and serious incidents; it would help to have regular supporting statistics, examples of improvements and typical elapsed times from being raised to embedding </a:t>
            </a:r>
            <a:r>
              <a:rPr lang="en-GB" sz="2400" b="1" dirty="0" smtClean="0">
                <a:solidFill>
                  <a:schemeClr val="bg1"/>
                </a:solidFill>
                <a:latin typeface="Arial" pitchFamily="34" charset="0"/>
                <a:cs typeface="Arial" pitchFamily="34" charset="0"/>
              </a:rPr>
              <a:t>change</a:t>
            </a:r>
            <a:endParaRPr lang="en-GB" sz="2400" b="1" dirty="0">
              <a:solidFill>
                <a:schemeClr val="bg1"/>
              </a:solidFill>
              <a:latin typeface="Arial" pitchFamily="34" charset="0"/>
              <a:cs typeface="Arial" pitchFamily="34" charset="0"/>
            </a:endParaRPr>
          </a:p>
        </p:txBody>
      </p:sp>
      <p:pic>
        <p:nvPicPr>
          <p:cNvPr id="4" name="Picture 3" descr="Harrogate and District NHS Foundation Trust RGB BLUE"/>
          <p:cNvPicPr/>
          <p:nvPr/>
        </p:nvPicPr>
        <p:blipFill>
          <a:blip r:embed="rId2" cstate="print">
            <a:extLst>
              <a:ext uri="{28A0092B-C50C-407E-A947-70E740481C1C}">
                <a14:useLocalDpi xmlns:a14="http://schemas.microsoft.com/office/drawing/2010/main" val="0"/>
              </a:ext>
            </a:extLst>
          </a:blip>
          <a:srcRect l="23836" t="16324" b="25455"/>
          <a:stretch>
            <a:fillRect/>
          </a:stretch>
        </p:blipFill>
        <p:spPr bwMode="auto">
          <a:xfrm>
            <a:off x="5724128" y="207770"/>
            <a:ext cx="3264768" cy="1132998"/>
          </a:xfrm>
          <a:prstGeom prst="rect">
            <a:avLst/>
          </a:prstGeom>
          <a:noFill/>
        </p:spPr>
      </p:pic>
      <p:sp>
        <p:nvSpPr>
          <p:cNvPr id="10" name="TextBox 9"/>
          <p:cNvSpPr txBox="1"/>
          <p:nvPr/>
        </p:nvSpPr>
        <p:spPr>
          <a:xfrm>
            <a:off x="8388424" y="5657671"/>
            <a:ext cx="697627" cy="1200329"/>
          </a:xfrm>
          <a:prstGeom prst="rect">
            <a:avLst/>
          </a:prstGeom>
          <a:noFill/>
        </p:spPr>
        <p:txBody>
          <a:bodyPr wrap="none" rtlCol="0">
            <a:spAutoFit/>
          </a:bodyPr>
          <a:lstStyle/>
          <a:p>
            <a:r>
              <a:rPr lang="en-GB" sz="7200" b="1" dirty="0">
                <a:solidFill>
                  <a:schemeClr val="bg1"/>
                </a:solidFill>
                <a:latin typeface="Arial" pitchFamily="34" charset="0"/>
                <a:cs typeface="Arial" pitchFamily="34" charset="0"/>
              </a:rPr>
              <a:t>3</a:t>
            </a:r>
            <a:endParaRPr lang="en-GB" sz="7200" b="1"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589840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6565</TotalTime>
  <Words>1654</Words>
  <Application>Microsoft Office PowerPoint</Application>
  <PresentationFormat>On-screen Show (4:3)</PresentationFormat>
  <Paragraphs>135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Governor Questions 7th August 2019</vt:lpstr>
      <vt:lpstr>  There are considerable waiting list issues with services such as Autism (2years) Paediatric Dental (1yr).  How assured are NEDs that there is sufficient attention being paid to managing waiting lists (in general) that would be deemed unacceptable, the potential impact on patients and that there is a more robust strategy going forward</vt:lpstr>
      <vt:lpstr>Waiting times (1/3)</vt:lpstr>
      <vt:lpstr>Waiting times (2/3)</vt:lpstr>
      <vt:lpstr>Waiting times (3/3)</vt:lpstr>
      <vt:lpstr>  In the context of current plans for the UK to leave the EU on 31 October, what assurance can the Trust give that appropriate plans are in place to ensure continuity of supply in relation to all medicines and medical supplies in the event of a no-deal scenario and that patients will not be negatively affected? </vt:lpstr>
      <vt:lpstr>EU Exit preparations (1/2)</vt:lpstr>
      <vt:lpstr>EU Exit preparations (2/2)</vt:lpstr>
      <vt:lpstr>Can the NEDs assure the public how the Trust continuously improves services in a responsive manager following patient feedback, complaints and serious incidents; it would help to have regular supporting statistics, examples of improvements and typical elapsed times from being raised to embedding change</vt:lpstr>
      <vt:lpstr>Learning (1/2)</vt:lpstr>
      <vt:lpstr>Learning (2/2)</vt:lpstr>
      <vt:lpstr>How are the NEDs assured regarding the Trust’s preparations for a significant increase in influenza cases in the coming Winter period, in light of the current experience in Australia, which tends to be repeated in the UK?</vt:lpstr>
      <vt:lpstr>Influenza preparations (1/3)</vt:lpstr>
      <vt:lpstr>Influenza preparations (2/3)</vt:lpstr>
      <vt:lpstr>Influenza preparations (3/3)</vt:lpstr>
      <vt:lpstr>Can a study be undertaken to look at the possibility of adding A&amp;E, Minor Injuries Units and Medical Centres to the App for the Harrogate Area. and possibly encouraging York, Leeds and Bradford to add their facilities to the App </vt:lpstr>
      <vt:lpstr>Waitless app</vt:lpstr>
      <vt:lpstr>Governor Questions 7th August 2019</vt:lpstr>
    </vt:vector>
  </TitlesOfParts>
  <Company>Harrogate and  District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Harrogate and District NHS Foundation Trust</dc:title>
  <dc:creator>Hinks Lucy [RCD]</dc:creator>
  <cp:lastModifiedBy>Russell Steve (RCD)</cp:lastModifiedBy>
  <cp:revision>110</cp:revision>
  <dcterms:created xsi:type="dcterms:W3CDTF">2017-03-02T11:55:32Z</dcterms:created>
  <dcterms:modified xsi:type="dcterms:W3CDTF">2019-08-05T20:40:32Z</dcterms:modified>
</cp:coreProperties>
</file>