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0" r:id="rId3"/>
    <p:sldId id="347" r:id="rId4"/>
    <p:sldId id="313" r:id="rId5"/>
    <p:sldId id="349" r:id="rId6"/>
    <p:sldId id="311" r:id="rId7"/>
    <p:sldId id="327" r:id="rId8"/>
    <p:sldId id="351" r:id="rId9"/>
    <p:sldId id="328" r:id="rId10"/>
    <p:sldId id="352" r:id="rId11"/>
    <p:sldId id="329" r:id="rId12"/>
    <p:sldId id="341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9"/>
    <a:srgbClr val="00ADC6"/>
    <a:srgbClr val="00AA9E"/>
    <a:srgbClr val="003893"/>
    <a:srgbClr val="E3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09" y="-1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8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6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8D80-3B48-4B9E-A28F-8B0DEF8B2A23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B329-7D75-4F85-A287-0705C8278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0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1 review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Governors, 7</a:t>
            </a:r>
            <a:r>
              <a:rPr lang="en-GB" sz="2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 2019</a:t>
            </a: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Russell, Chief Executive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steve.russell@hdft.nhs.uk; @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steve_r76 </a:t>
            </a:r>
            <a:endParaRPr lang="en-GB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39447" y="5488057"/>
            <a:ext cx="1404552" cy="1404550"/>
            <a:chOff x="5948534" y="1709192"/>
            <a:chExt cx="1404552" cy="14045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57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319" y="207770"/>
            <a:ext cx="6697962" cy="6289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 of focus </a:t>
            </a:r>
            <a:endParaRPr lang="en-GB" sz="32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7175376" y="207770"/>
            <a:ext cx="1968624" cy="700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4318" y="916123"/>
            <a:ext cx="8570170" cy="6115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41" b="141"/>
          <a:stretch/>
        </p:blipFill>
        <p:spPr bwMode="auto">
          <a:xfrm>
            <a:off x="0" y="6453336"/>
            <a:ext cx="3203848" cy="40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39448" y="5453450"/>
            <a:ext cx="1404552" cy="1404550"/>
            <a:chOff x="5948534" y="1709192"/>
            <a:chExt cx="1404552" cy="1404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Triangle 12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42831" y="2492896"/>
            <a:ext cx="6192687" cy="1368152"/>
          </a:xfrm>
          <a:prstGeom prst="rect">
            <a:avLst/>
          </a:prstGeom>
          <a:solidFill>
            <a:srgbClr val="00AA9E"/>
          </a:solidFill>
          <a:ln>
            <a:solidFill>
              <a:srgbClr val="00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Bringing together governance around GIRFT, national audits, complaints and incidents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Continuing our work on complaints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Continuing work on falls and pressure ulcers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focus on activity, food and nutrition</a:t>
            </a:r>
          </a:p>
        </p:txBody>
      </p:sp>
      <p:sp>
        <p:nvSpPr>
          <p:cNvPr id="15" name="Pentagon 14"/>
          <p:cNvSpPr/>
          <p:nvPr/>
        </p:nvSpPr>
        <p:spPr>
          <a:xfrm>
            <a:off x="397564" y="2492896"/>
            <a:ext cx="1628267" cy="1368152"/>
          </a:xfrm>
          <a:prstGeom prst="homePlate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Quality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486864" y="4077072"/>
            <a:ext cx="6192687" cy="936104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Finalise the ‘people plan’ in consultation with HDFT colleagues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Ramp up recruitment</a:t>
            </a:r>
          </a:p>
        </p:txBody>
      </p:sp>
      <p:sp>
        <p:nvSpPr>
          <p:cNvPr id="17" name="Pentagon 16"/>
          <p:cNvSpPr/>
          <p:nvPr/>
        </p:nvSpPr>
        <p:spPr>
          <a:xfrm>
            <a:off x="398632" y="4077072"/>
            <a:ext cx="1628267" cy="873697"/>
          </a:xfrm>
          <a:prstGeom prst="homePlate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Workforce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2411760" y="1124744"/>
            <a:ext cx="6223758" cy="1152128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Securing changes to the pathway for Leeds CCG patients who historically were referred to HDFT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Ensuring each directorate has robust plans to make the required changes to expenditure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Continuing the work on our transformation plan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98633" y="1124745"/>
            <a:ext cx="1628267" cy="1088120"/>
          </a:xfrm>
          <a:prstGeom prst="homePlate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Activity &amp; Finance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2486865" y="5301208"/>
            <a:ext cx="6192687" cy="93610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 cycling championships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 Exit</a:t>
            </a:r>
          </a:p>
        </p:txBody>
      </p:sp>
      <p:sp>
        <p:nvSpPr>
          <p:cNvPr id="21" name="Pentagon 20"/>
          <p:cNvSpPr/>
          <p:nvPr/>
        </p:nvSpPr>
        <p:spPr>
          <a:xfrm>
            <a:off x="398633" y="5301208"/>
            <a:ext cx="1628267" cy="873697"/>
          </a:xfrm>
          <a:prstGeom prst="homePlate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Preparing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41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things to celebrate</a:t>
            </a:r>
            <a:endParaRPr lang="en-GB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8424" y="56576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9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39447" y="5488057"/>
            <a:ext cx="1404552" cy="1404550"/>
            <a:chOff x="5948534" y="1709192"/>
            <a:chExt cx="1404552" cy="14045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3729"/>
            <a:ext cx="34672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9129"/>
            <a:ext cx="3240360" cy="47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39447" y="5488057"/>
            <a:ext cx="1404552" cy="1404550"/>
            <a:chOff x="5948534" y="1709192"/>
            <a:chExt cx="1404552" cy="14045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1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en-GB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summary of Q1 performance</a:t>
            </a:r>
            <a:endParaRPr lang="en-GB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8424" y="56576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319" y="207770"/>
            <a:ext cx="6697962" cy="6289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1</a:t>
            </a:r>
            <a:endParaRPr lang="en-GB" sz="32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7175376" y="207770"/>
            <a:ext cx="1968624" cy="700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4318" y="916123"/>
            <a:ext cx="8570170" cy="6115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41" b="141"/>
          <a:stretch/>
        </p:blipFill>
        <p:spPr bwMode="auto">
          <a:xfrm>
            <a:off x="0" y="6453336"/>
            <a:ext cx="3203848" cy="40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39448" y="5453450"/>
            <a:ext cx="1404552" cy="1404550"/>
            <a:chOff x="5948534" y="1709192"/>
            <a:chExt cx="1404552" cy="1404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Triangle 12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11261" y="2420888"/>
            <a:ext cx="6192687" cy="792088"/>
          </a:xfrm>
          <a:prstGeom prst="rect">
            <a:avLst/>
          </a:prstGeom>
          <a:solidFill>
            <a:srgbClr val="E3E6DF"/>
          </a:solidFill>
          <a:ln>
            <a:solidFill>
              <a:srgbClr val="00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Absence rates remain high and our substantive recruitment is a little  (13 WTE) behind plan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Agency spend within ceiling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23029" y="2420888"/>
            <a:ext cx="1628267" cy="792088"/>
          </a:xfrm>
          <a:prstGeom prst="homePlate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Workforce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510413" y="3429000"/>
            <a:ext cx="6192687" cy="1368152"/>
          </a:xfrm>
          <a:prstGeom prst="rect">
            <a:avLst/>
          </a:prstGeom>
          <a:solidFill>
            <a:srgbClr val="E3E6DF"/>
          </a:solidFill>
          <a:ln>
            <a:solidFill>
              <a:srgbClr val="00A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Summary Hospital Mortality Indicator is 94, meaning there are fewer than expected deaths following admission to hospital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C-difficile rates higher than planned, but only 2 cases had lapses in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A&amp;E performance 94.2%, RTT 88.3% with fewer patients on the waiting list than planned, no 52 week waits, 5/8 cancer standards met; continued 2 week wait challenges (89.7%), but 62 day performance 89.1%</a:t>
            </a:r>
          </a:p>
        </p:txBody>
      </p:sp>
      <p:sp>
        <p:nvSpPr>
          <p:cNvPr id="17" name="Pentagon 16"/>
          <p:cNvSpPr/>
          <p:nvPr/>
        </p:nvSpPr>
        <p:spPr>
          <a:xfrm>
            <a:off x="422181" y="3429000"/>
            <a:ext cx="1628267" cy="1276942"/>
          </a:xfrm>
          <a:prstGeom prst="homePlate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Quality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2486865" y="1196752"/>
            <a:ext cx="6192687" cy="1008112"/>
          </a:xfrm>
          <a:prstGeom prst="rect">
            <a:avLst/>
          </a:prstGeom>
          <a:solidFill>
            <a:srgbClr val="E3E6DF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A&amp;E in line with plan, emergency admissions 10% above plan, day cases 7% above plan, inpatients in line with plan, outpatients below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Leeds CCG referrals 17% lower than last year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98633" y="1196752"/>
            <a:ext cx="1628267" cy="936104"/>
          </a:xfrm>
          <a:prstGeom prst="homePlate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Activity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2540655" y="4941168"/>
            <a:ext cx="6192687" cy="792088"/>
          </a:xfrm>
          <a:prstGeom prst="rect">
            <a:avLst/>
          </a:prstGeom>
          <a:solidFill>
            <a:srgbClr val="E3E6DF"/>
          </a:solidFill>
          <a:ln>
            <a:solidFill>
              <a:srgbClr val="00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 our financial plan of a deficit of £2m, and earned £0.4m PSF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Revised our capital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Ensuring recovery actions are in place to reduce the deficit run-rate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52423" y="4941168"/>
            <a:ext cx="1628267" cy="792088"/>
          </a:xfrm>
          <a:prstGeom prst="homePlate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Finance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Improving assessment and treatment pathways in Harrogate to make the best use of our resources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8424" y="56576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57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319" y="207770"/>
            <a:ext cx="6697962" cy="6289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of work</a:t>
            </a:r>
            <a:endParaRPr lang="en-GB" sz="32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7175376" y="207770"/>
            <a:ext cx="1968624" cy="700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4318" y="916123"/>
            <a:ext cx="8570170" cy="6115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41" b="141"/>
          <a:stretch/>
        </p:blipFill>
        <p:spPr bwMode="auto">
          <a:xfrm>
            <a:off x="0" y="6453336"/>
            <a:ext cx="3203848" cy="40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39448" y="5453450"/>
            <a:ext cx="1404552" cy="1404550"/>
            <a:chOff x="5948534" y="1709192"/>
            <a:chExt cx="1404552" cy="1404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Triangle 12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860662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319" y="207770"/>
            <a:ext cx="6697962" cy="6289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1</a:t>
            </a:r>
            <a:endParaRPr lang="en-GB" sz="32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7175376" y="207770"/>
            <a:ext cx="1968624" cy="700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4318" y="916123"/>
            <a:ext cx="8570170" cy="6115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41" b="141"/>
          <a:stretch/>
        </p:blipFill>
        <p:spPr bwMode="auto">
          <a:xfrm>
            <a:off x="0" y="6453336"/>
            <a:ext cx="3203848" cy="40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39448" y="5453450"/>
            <a:ext cx="1404552" cy="1404550"/>
            <a:chOff x="5948534" y="1709192"/>
            <a:chExt cx="1404552" cy="1404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Triangle 12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86864" y="4653136"/>
            <a:ext cx="6192687" cy="1008112"/>
          </a:xfrm>
          <a:prstGeom prst="rect">
            <a:avLst/>
          </a:prstGeom>
          <a:solidFill>
            <a:srgbClr val="00AA9E"/>
          </a:solidFill>
          <a:ln>
            <a:solidFill>
              <a:srgbClr val="00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Rheumatology and Dermatology pathways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 nutritional supplement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Freestyle </a:t>
            </a:r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Libre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Transfer of care medicines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441597" y="4653136"/>
            <a:ext cx="1628267" cy="1008112"/>
          </a:xfrm>
          <a:prstGeom prst="homePlate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System prescribing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521754" y="2996952"/>
            <a:ext cx="6192687" cy="1368152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local triage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Endoscopy pathway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contact practitioners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Follow up transformation</a:t>
            </a:r>
          </a:p>
        </p:txBody>
      </p:sp>
      <p:sp>
        <p:nvSpPr>
          <p:cNvPr id="17" name="Pentagon 16"/>
          <p:cNvSpPr/>
          <p:nvPr/>
        </p:nvSpPr>
        <p:spPr>
          <a:xfrm>
            <a:off x="433522" y="2996952"/>
            <a:ext cx="1628267" cy="1276942"/>
          </a:xfrm>
          <a:prstGeom prst="homePlate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Planned care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2486865" y="1196752"/>
            <a:ext cx="6192687" cy="158417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 is to manage growth within our 18/19 cost 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 of emergency admissions managed as ‘Same day’ and 42% reduction in long length of stay </a:t>
            </a: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 implementing;</a:t>
            </a:r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Discharge programme, Acute Frailty, CAT expansion, a new acute medical model and a single point of contact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date, growth accommodated within cost base, PBR cost of growth would have been 0.6m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98633" y="1196752"/>
            <a:ext cx="1628267" cy="1496166"/>
          </a:xfrm>
          <a:prstGeom prst="homePlate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Unplanned care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1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focus on </a:t>
            </a:r>
            <a:r>
              <a:rPr lang="en-GB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teamHDFT</a:t>
            </a:r>
            <a:r>
              <a:rPr lang="en-GB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our culture</a:t>
            </a:r>
            <a:endParaRPr lang="en-GB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8424" y="56576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319" y="207770"/>
            <a:ext cx="6697962" cy="6289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key people priorities</a:t>
            </a:r>
            <a:endParaRPr lang="en-GB" sz="32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7175376" y="207770"/>
            <a:ext cx="1968624" cy="700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4318" y="916123"/>
            <a:ext cx="8570170" cy="6115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41" b="141"/>
          <a:stretch/>
        </p:blipFill>
        <p:spPr bwMode="auto">
          <a:xfrm>
            <a:off x="0" y="6453336"/>
            <a:ext cx="3203848" cy="40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39448" y="5453450"/>
            <a:ext cx="1404552" cy="1404550"/>
            <a:chOff x="5948534" y="1709192"/>
            <a:chExt cx="1404552" cy="1404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1" t="32615" r="10535"/>
            <a:stretch/>
          </p:blipFill>
          <p:spPr bwMode="auto">
            <a:xfrm rot="10800000">
              <a:off x="5948534" y="1709192"/>
              <a:ext cx="1404551" cy="1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Triangle 12"/>
            <p:cNvSpPr/>
            <p:nvPr/>
          </p:nvSpPr>
          <p:spPr>
            <a:xfrm rot="5400000">
              <a:off x="5948536" y="1709191"/>
              <a:ext cx="1404550" cy="1404551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42831" y="2492896"/>
            <a:ext cx="6192687" cy="1008112"/>
          </a:xfrm>
          <a:prstGeom prst="rect">
            <a:avLst/>
          </a:prstGeom>
          <a:solidFill>
            <a:srgbClr val="00AA9E"/>
          </a:solidFill>
          <a:ln>
            <a:solidFill>
              <a:srgbClr val="00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programme commences in September in pilot 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partner pilot commences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7564" y="2492896"/>
            <a:ext cx="1628267" cy="1008112"/>
          </a:xfrm>
          <a:prstGeom prst="homePlate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Support to first line leaders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486864" y="3789040"/>
            <a:ext cx="6192687" cy="936104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Scoping work has started on a health and wellbeing offer</a:t>
            </a:r>
          </a:p>
        </p:txBody>
      </p:sp>
      <p:sp>
        <p:nvSpPr>
          <p:cNvPr id="17" name="Pentagon 16"/>
          <p:cNvSpPr/>
          <p:nvPr/>
        </p:nvSpPr>
        <p:spPr>
          <a:xfrm>
            <a:off x="398632" y="3789040"/>
            <a:ext cx="1628267" cy="873697"/>
          </a:xfrm>
          <a:prstGeom prst="homePlate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Health &amp; Wellbeing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2411760" y="1124744"/>
            <a:ext cx="6223758" cy="1152128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have three Freedom To Speak Up Guardians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with Deloitte has started and first phase is drawing to a close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 of our employee relations </a:t>
            </a:r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polcies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has started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98633" y="1124745"/>
            <a:ext cx="1628267" cy="1088120"/>
          </a:xfrm>
          <a:prstGeom prst="homePlate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Fair &amp; Just culture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2486865" y="4949552"/>
            <a:ext cx="6192687" cy="936104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Staff networks are due to launch in September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WRES and WDES submissions made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 on caring for transgender patients</a:t>
            </a:r>
          </a:p>
        </p:txBody>
      </p:sp>
      <p:sp>
        <p:nvSpPr>
          <p:cNvPr id="21" name="Pentagon 20"/>
          <p:cNvSpPr/>
          <p:nvPr/>
        </p:nvSpPr>
        <p:spPr>
          <a:xfrm>
            <a:off x="398633" y="4949552"/>
            <a:ext cx="1628267" cy="873697"/>
          </a:xfrm>
          <a:prstGeom prst="homePlate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Inclusion as standard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18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" y="1633751"/>
            <a:ext cx="9143837" cy="5257884"/>
          </a:xfrm>
          <a:prstGeom prst="rect">
            <a:avLst/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focus during Quarter 2</a:t>
            </a:r>
            <a:endParaRPr lang="en-GB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rrogate and District NHS Foundation Trust RGB 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6324" b="25455"/>
          <a:stretch>
            <a:fillRect/>
          </a:stretch>
        </p:blipFill>
        <p:spPr bwMode="auto">
          <a:xfrm>
            <a:off x="5724128" y="207770"/>
            <a:ext cx="3264768" cy="11329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8424" y="56576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61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508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Quarter 1 review  Council of Governors, 7th August 2019        Steve Russell, Chief Executive steve.russell@hdft.nhs.uk; @steve_r76 </vt:lpstr>
      <vt:lpstr>A summary of Q1 performance</vt:lpstr>
      <vt:lpstr>Quarter 1</vt:lpstr>
      <vt:lpstr>Improving assessment and treatment pathways in Harrogate to make the best use of our resources</vt:lpstr>
      <vt:lpstr>Programme of work</vt:lpstr>
      <vt:lpstr>Quarter 1</vt:lpstr>
      <vt:lpstr>A focus on teamHDFT and our culture</vt:lpstr>
      <vt:lpstr>Update on key people priorities</vt:lpstr>
      <vt:lpstr>Our focus during Quarter 2</vt:lpstr>
      <vt:lpstr>Key areas of focus </vt:lpstr>
      <vt:lpstr>Some things to celebrate</vt:lpstr>
      <vt:lpstr>PowerPoint Presentation</vt:lpstr>
      <vt:lpstr>Questions and discussion</vt:lpstr>
    </vt:vector>
  </TitlesOfParts>
  <Company>Harrogate and  District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Harrogate and District NHS Foundation Trust</dc:title>
  <dc:creator>Hinks Lucy [RCD]</dc:creator>
  <cp:lastModifiedBy>Russell Steve (RCD)</cp:lastModifiedBy>
  <cp:revision>126</cp:revision>
  <dcterms:created xsi:type="dcterms:W3CDTF">2017-03-02T11:55:32Z</dcterms:created>
  <dcterms:modified xsi:type="dcterms:W3CDTF">2019-08-07T08:42:27Z</dcterms:modified>
</cp:coreProperties>
</file>